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368" r:id="rId2"/>
    <p:sldId id="342" r:id="rId3"/>
    <p:sldId id="343" r:id="rId4"/>
    <p:sldId id="345" r:id="rId5"/>
    <p:sldId id="357" r:id="rId6"/>
    <p:sldId id="347" r:id="rId7"/>
    <p:sldId id="360" r:id="rId8"/>
    <p:sldId id="362" r:id="rId9"/>
    <p:sldId id="346" r:id="rId10"/>
    <p:sldId id="349" r:id="rId11"/>
    <p:sldId id="365" r:id="rId12"/>
    <p:sldId id="363" r:id="rId13"/>
    <p:sldId id="364" r:id="rId14"/>
    <p:sldId id="348" r:id="rId15"/>
    <p:sldId id="350" r:id="rId16"/>
    <p:sldId id="351" r:id="rId17"/>
    <p:sldId id="352" r:id="rId18"/>
    <p:sldId id="353" r:id="rId19"/>
    <p:sldId id="354" r:id="rId20"/>
    <p:sldId id="355" r:id="rId21"/>
    <p:sldId id="359" r:id="rId22"/>
    <p:sldId id="358" r:id="rId23"/>
    <p:sldId id="356" r:id="rId24"/>
    <p:sldId id="367" r:id="rId25"/>
    <p:sldId id="369" r:id="rId26"/>
    <p:sldId id="370" r:id="rId27"/>
    <p:sldId id="366" r:id="rId28"/>
    <p:sldId id="340" r:id="rId29"/>
    <p:sldId id="361" r:id="rId30"/>
  </p:sldIdLst>
  <p:sldSz cx="9144000" cy="6858000" type="screen4x3"/>
  <p:notesSz cx="6858000" cy="9083675"/>
  <p:custDataLst>
    <p:tags r:id="rId34"/>
  </p:custDataLst>
  <p:defaultTextStyle>
    <a:defPPr>
      <a:defRPr lang="en-US"/>
    </a:defPPr>
    <a:lvl1pPr marL="0" algn="l" defTabSz="913977" rtl="0" eaLnBrk="1" latinLnBrk="0" hangingPunct="1">
      <a:defRPr sz="1800" kern="1200">
        <a:solidFill>
          <a:schemeClr val="tx1"/>
        </a:solidFill>
        <a:latin typeface="+mn-lt"/>
        <a:ea typeface="+mn-ea"/>
        <a:cs typeface="+mn-cs"/>
      </a:defRPr>
    </a:lvl1pPr>
    <a:lvl2pPr marL="456988" algn="l" defTabSz="913977" rtl="0" eaLnBrk="1" latinLnBrk="0" hangingPunct="1">
      <a:defRPr sz="1800" kern="1200">
        <a:solidFill>
          <a:schemeClr val="tx1"/>
        </a:solidFill>
        <a:latin typeface="+mn-lt"/>
        <a:ea typeface="+mn-ea"/>
        <a:cs typeface="+mn-cs"/>
      </a:defRPr>
    </a:lvl2pPr>
    <a:lvl3pPr marL="913977" algn="l" defTabSz="913977" rtl="0" eaLnBrk="1" latinLnBrk="0" hangingPunct="1">
      <a:defRPr sz="1800" kern="1200">
        <a:solidFill>
          <a:schemeClr val="tx1"/>
        </a:solidFill>
        <a:latin typeface="+mn-lt"/>
        <a:ea typeface="+mn-ea"/>
        <a:cs typeface="+mn-cs"/>
      </a:defRPr>
    </a:lvl3pPr>
    <a:lvl4pPr marL="1370970" algn="l" defTabSz="913977" rtl="0" eaLnBrk="1" latinLnBrk="0" hangingPunct="1">
      <a:defRPr sz="1800" kern="1200">
        <a:solidFill>
          <a:schemeClr val="tx1"/>
        </a:solidFill>
        <a:latin typeface="+mn-lt"/>
        <a:ea typeface="+mn-ea"/>
        <a:cs typeface="+mn-cs"/>
      </a:defRPr>
    </a:lvl4pPr>
    <a:lvl5pPr marL="1827959" algn="l" defTabSz="913977" rtl="0" eaLnBrk="1" latinLnBrk="0" hangingPunct="1">
      <a:defRPr sz="1800" kern="1200">
        <a:solidFill>
          <a:schemeClr val="tx1"/>
        </a:solidFill>
        <a:latin typeface="+mn-lt"/>
        <a:ea typeface="+mn-ea"/>
        <a:cs typeface="+mn-cs"/>
      </a:defRPr>
    </a:lvl5pPr>
    <a:lvl6pPr marL="2284947" algn="l" defTabSz="913977" rtl="0" eaLnBrk="1" latinLnBrk="0" hangingPunct="1">
      <a:defRPr sz="1800" kern="1200">
        <a:solidFill>
          <a:schemeClr val="tx1"/>
        </a:solidFill>
        <a:latin typeface="+mn-lt"/>
        <a:ea typeface="+mn-ea"/>
        <a:cs typeface="+mn-cs"/>
      </a:defRPr>
    </a:lvl6pPr>
    <a:lvl7pPr marL="2741939" algn="l" defTabSz="913977" rtl="0" eaLnBrk="1" latinLnBrk="0" hangingPunct="1">
      <a:defRPr sz="1800" kern="1200">
        <a:solidFill>
          <a:schemeClr val="tx1"/>
        </a:solidFill>
        <a:latin typeface="+mn-lt"/>
        <a:ea typeface="+mn-ea"/>
        <a:cs typeface="+mn-cs"/>
      </a:defRPr>
    </a:lvl7pPr>
    <a:lvl8pPr marL="3198924" algn="l" defTabSz="913977" rtl="0" eaLnBrk="1" latinLnBrk="0" hangingPunct="1">
      <a:defRPr sz="1800" kern="1200">
        <a:solidFill>
          <a:schemeClr val="tx1"/>
        </a:solidFill>
        <a:latin typeface="+mn-lt"/>
        <a:ea typeface="+mn-ea"/>
        <a:cs typeface="+mn-cs"/>
      </a:defRPr>
    </a:lvl8pPr>
    <a:lvl9pPr marL="3655917" algn="l" defTabSz="913977"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00"/>
    <a:srgbClr val="E82404"/>
    <a:srgbClr val="90DF41"/>
    <a:srgbClr val="FF6699"/>
    <a:srgbClr val="BA1A00"/>
    <a:srgbClr val="AD1B02"/>
    <a:srgbClr val="E589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5" autoAdjust="0"/>
    <p:restoredTop sz="86432" autoAdjust="0"/>
  </p:normalViewPr>
  <p:slideViewPr>
    <p:cSldViewPr>
      <p:cViewPr varScale="1">
        <p:scale>
          <a:sx n="117" d="100"/>
          <a:sy n="117" d="100"/>
        </p:scale>
        <p:origin x="-1552" y="-112"/>
      </p:cViewPr>
      <p:guideLst>
        <p:guide orient="horz" pos="2160"/>
        <p:guide pos="2880"/>
      </p:guideLst>
    </p:cSldViewPr>
  </p:slideViewPr>
  <p:outlineViewPr>
    <p:cViewPr>
      <p:scale>
        <a:sx n="33" d="100"/>
        <a:sy n="33" d="100"/>
      </p:scale>
      <p:origin x="0" y="1724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94" y="-96"/>
      </p:cViewPr>
      <p:guideLst>
        <p:guide orient="horz" pos="2861"/>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tags" Target="tags/tag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4184"/>
          </a:xfrm>
          <a:prstGeom prst="rect">
            <a:avLst/>
          </a:prstGeom>
        </p:spPr>
        <p:txBody>
          <a:bodyPr vert="horz" lIns="91440" tIns="45720" rIns="91440" bIns="45720" rtlCol="0"/>
          <a:lstStyle>
            <a:lvl1pPr algn="r">
              <a:defRPr sz="1200"/>
            </a:lvl1pPr>
          </a:lstStyle>
          <a:p>
            <a:fld id="{D5E9C94D-7C84-4D05-8AB8-39A247BD456A}" type="datetimeFigureOut">
              <a:rPr lang="en-US" smtClean="0"/>
              <a:t>4/3/13</a:t>
            </a:fld>
            <a:endParaRPr lang="en-US"/>
          </a:p>
        </p:txBody>
      </p:sp>
      <p:sp>
        <p:nvSpPr>
          <p:cNvPr id="4" name="Footer Placeholder 3"/>
          <p:cNvSpPr>
            <a:spLocks noGrp="1"/>
          </p:cNvSpPr>
          <p:nvPr>
            <p:ph type="ftr" sz="quarter" idx="2"/>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27915"/>
            <a:ext cx="2971800" cy="454184"/>
          </a:xfrm>
          <a:prstGeom prst="rect">
            <a:avLst/>
          </a:prstGeom>
        </p:spPr>
        <p:txBody>
          <a:bodyPr vert="horz" lIns="91440" tIns="45720" rIns="91440" bIns="45720" rtlCol="0" anchor="b"/>
          <a:lstStyle>
            <a:lvl1pPr algn="r">
              <a:defRPr sz="1200"/>
            </a:lvl1pPr>
          </a:lstStyle>
          <a:p>
            <a:fld id="{2CF54B02-41CB-483F-B1F1-DD3D4F6FA3FB}" type="slidenum">
              <a:rPr lang="en-US" smtClean="0"/>
              <a:t>‹#›</a:t>
            </a:fld>
            <a:endParaRPr lang="en-US"/>
          </a:p>
        </p:txBody>
      </p:sp>
    </p:spTree>
    <p:extLst>
      <p:ext uri="{BB962C8B-B14F-4D97-AF65-F5344CB8AC3E}">
        <p14:creationId xmlns:p14="http://schemas.microsoft.com/office/powerpoint/2010/main" val="3298588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18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4184"/>
          </a:xfrm>
          <a:prstGeom prst="rect">
            <a:avLst/>
          </a:prstGeom>
        </p:spPr>
        <p:txBody>
          <a:bodyPr vert="horz" lIns="91440" tIns="45720" rIns="91440" bIns="45720" rtlCol="0"/>
          <a:lstStyle>
            <a:lvl1pPr algn="r">
              <a:defRPr sz="1200"/>
            </a:lvl1pPr>
          </a:lstStyle>
          <a:p>
            <a:fld id="{344A39DC-551F-49DC-A37A-FC3BF08473AA}" type="datetimeFigureOut">
              <a:rPr lang="en-US" smtClean="0"/>
              <a:pPr/>
              <a:t>4/3/13</a:t>
            </a:fld>
            <a:endParaRPr lang="en-US" dirty="0"/>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14746"/>
            <a:ext cx="5486400" cy="408765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27915"/>
            <a:ext cx="2971800" cy="454184"/>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27915"/>
            <a:ext cx="2971800" cy="454184"/>
          </a:xfrm>
          <a:prstGeom prst="rect">
            <a:avLst/>
          </a:prstGeom>
        </p:spPr>
        <p:txBody>
          <a:bodyPr vert="horz" lIns="91440" tIns="45720" rIns="91440" bIns="45720" rtlCol="0" anchor="b"/>
          <a:lstStyle>
            <a:lvl1pPr algn="r">
              <a:defRPr sz="1200"/>
            </a:lvl1pPr>
          </a:lstStyle>
          <a:p>
            <a:fld id="{18E27FE7-DE01-40A0-9A1B-2E3D04CEF589}" type="slidenum">
              <a:rPr lang="en-US" smtClean="0"/>
              <a:pPr/>
              <a:t>‹#›</a:t>
            </a:fld>
            <a:endParaRPr lang="en-US" dirty="0"/>
          </a:p>
        </p:txBody>
      </p:sp>
    </p:spTree>
    <p:extLst>
      <p:ext uri="{BB962C8B-B14F-4D97-AF65-F5344CB8AC3E}">
        <p14:creationId xmlns:p14="http://schemas.microsoft.com/office/powerpoint/2010/main" val="84754325"/>
      </p:ext>
    </p:extLst>
  </p:cSld>
  <p:clrMap bg1="lt1" tx1="dk1" bg2="lt2" tx2="dk2" accent1="accent1" accent2="accent2" accent3="accent3" accent4="accent4" accent5="accent5" accent6="accent6" hlink="hlink" folHlink="folHlink"/>
  <p:notesStyle>
    <a:lvl1pPr marL="0" algn="l" defTabSz="913977" rtl="0" eaLnBrk="1" latinLnBrk="0" hangingPunct="1">
      <a:defRPr sz="1200" kern="1200">
        <a:solidFill>
          <a:schemeClr val="tx1"/>
        </a:solidFill>
        <a:latin typeface="+mn-lt"/>
        <a:ea typeface="+mn-ea"/>
        <a:cs typeface="+mn-cs"/>
      </a:defRPr>
    </a:lvl1pPr>
    <a:lvl2pPr marL="456988" algn="l" defTabSz="913977" rtl="0" eaLnBrk="1" latinLnBrk="0" hangingPunct="1">
      <a:defRPr sz="1200" kern="1200">
        <a:solidFill>
          <a:schemeClr val="tx1"/>
        </a:solidFill>
        <a:latin typeface="+mn-lt"/>
        <a:ea typeface="+mn-ea"/>
        <a:cs typeface="+mn-cs"/>
      </a:defRPr>
    </a:lvl2pPr>
    <a:lvl3pPr marL="913977" algn="l" defTabSz="913977" rtl="0" eaLnBrk="1" latinLnBrk="0" hangingPunct="1">
      <a:defRPr sz="1200" kern="1200">
        <a:solidFill>
          <a:schemeClr val="tx1"/>
        </a:solidFill>
        <a:latin typeface="+mn-lt"/>
        <a:ea typeface="+mn-ea"/>
        <a:cs typeface="+mn-cs"/>
      </a:defRPr>
    </a:lvl3pPr>
    <a:lvl4pPr marL="1370970" algn="l" defTabSz="913977" rtl="0" eaLnBrk="1" latinLnBrk="0" hangingPunct="1">
      <a:defRPr sz="1200" kern="1200">
        <a:solidFill>
          <a:schemeClr val="tx1"/>
        </a:solidFill>
        <a:latin typeface="+mn-lt"/>
        <a:ea typeface="+mn-ea"/>
        <a:cs typeface="+mn-cs"/>
      </a:defRPr>
    </a:lvl4pPr>
    <a:lvl5pPr marL="1827959" algn="l" defTabSz="913977" rtl="0" eaLnBrk="1" latinLnBrk="0" hangingPunct="1">
      <a:defRPr sz="1200" kern="1200">
        <a:solidFill>
          <a:schemeClr val="tx1"/>
        </a:solidFill>
        <a:latin typeface="+mn-lt"/>
        <a:ea typeface="+mn-ea"/>
        <a:cs typeface="+mn-cs"/>
      </a:defRPr>
    </a:lvl5pPr>
    <a:lvl6pPr marL="2284947" algn="l" defTabSz="913977" rtl="0" eaLnBrk="1" latinLnBrk="0" hangingPunct="1">
      <a:defRPr sz="1200" kern="1200">
        <a:solidFill>
          <a:schemeClr val="tx1"/>
        </a:solidFill>
        <a:latin typeface="+mn-lt"/>
        <a:ea typeface="+mn-ea"/>
        <a:cs typeface="+mn-cs"/>
      </a:defRPr>
    </a:lvl6pPr>
    <a:lvl7pPr marL="2741939" algn="l" defTabSz="913977" rtl="0" eaLnBrk="1" latinLnBrk="0" hangingPunct="1">
      <a:defRPr sz="1200" kern="1200">
        <a:solidFill>
          <a:schemeClr val="tx1"/>
        </a:solidFill>
        <a:latin typeface="+mn-lt"/>
        <a:ea typeface="+mn-ea"/>
        <a:cs typeface="+mn-cs"/>
      </a:defRPr>
    </a:lvl7pPr>
    <a:lvl8pPr marL="3198924" algn="l" defTabSz="913977" rtl="0" eaLnBrk="1" latinLnBrk="0" hangingPunct="1">
      <a:defRPr sz="1200" kern="1200">
        <a:solidFill>
          <a:schemeClr val="tx1"/>
        </a:solidFill>
        <a:latin typeface="+mn-lt"/>
        <a:ea typeface="+mn-ea"/>
        <a:cs typeface="+mn-cs"/>
      </a:defRPr>
    </a:lvl8pPr>
    <a:lvl9pPr marL="3655917" algn="l" defTabSz="9139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8450A-4563-524E-9060-CBD2D49DCE8C}" type="slidenum">
              <a:rPr lang="en-US" smtClean="0"/>
              <a:pPr/>
              <a:t>10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34852" indent="-282635"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30541" indent="-226108"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582758" indent="-226108"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34974" indent="-226108"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487191"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39407"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391624"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43840"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fld id="{838978D2-0A18-9D46-A709-833965190916}" type="slidenum">
              <a:rPr lang="en-US" sz="1200" b="0">
                <a:solidFill>
                  <a:schemeClr val="tx1"/>
                </a:solidFill>
              </a:rPr>
              <a:pPr eaLnBrk="1" hangingPunct="1">
                <a:spcBef>
                  <a:spcPct val="0"/>
                </a:spcBef>
                <a:buClrTx/>
                <a:buFontTx/>
                <a:buNone/>
              </a:pPr>
              <a:t>15</a:t>
            </a:fld>
            <a:endParaRPr lang="en-US" sz="1200" b="0" dirty="0">
              <a:solidFill>
                <a:schemeClr val="tx1"/>
              </a:solidFill>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Rot="1" noChangeAspect="1" noTextEdit="1"/>
          </p:cNvSpPr>
          <p:nvPr>
            <p:ph type="sldImg"/>
          </p:nvPr>
        </p:nvSpPr>
        <p:spPr>
          <a:ln/>
        </p:spPr>
      </p:sp>
      <p:sp>
        <p:nvSpPr>
          <p:cNvPr id="26419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sym typeface="Wingdings" charset="0"/>
            </a:endParaRP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8450A-4563-524E-9060-CBD2D49DCE8C}" type="slidenum">
              <a:rPr lang="en-US" smtClean="0"/>
              <a:pPr/>
              <a:t>17</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Slide Image Placeholder 1"/>
          <p:cNvSpPr>
            <a:spLocks noGrp="1" noRot="1" noChangeAspect="1" noTextEdit="1"/>
          </p:cNvSpPr>
          <p:nvPr>
            <p:ph type="sldImg"/>
          </p:nvPr>
        </p:nvSpPr>
        <p:spPr>
          <a:ln/>
        </p:spPr>
      </p:sp>
      <p:sp>
        <p:nvSpPr>
          <p:cNvPr id="265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265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34852" indent="-282635"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30541" indent="-226108"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582758" indent="-226108"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34974" indent="-226108"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487191"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39407"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391624"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43840"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fld id="{C69981DD-D95F-5942-9BAA-906EE139DA91}" type="slidenum">
              <a:rPr lang="en-US" sz="1200" b="0">
                <a:solidFill>
                  <a:schemeClr val="tx1"/>
                </a:solidFill>
              </a:rPr>
              <a:pPr eaLnBrk="1" hangingPunct="1">
                <a:spcBef>
                  <a:spcPct val="0"/>
                </a:spcBef>
                <a:buClrTx/>
                <a:buFontTx/>
                <a:buNone/>
              </a:pPr>
              <a:t>18</a:t>
            </a:fld>
            <a:endParaRPr lang="en-US" sz="1200" b="0"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Slide Image Placeholder 1"/>
          <p:cNvSpPr>
            <a:spLocks noGrp="1" noRot="1" noChangeAspect="1" noTextEdit="1"/>
          </p:cNvSpPr>
          <p:nvPr>
            <p:ph type="sldImg"/>
          </p:nvPr>
        </p:nvSpPr>
        <p:spPr>
          <a:ln/>
        </p:spPr>
      </p:sp>
      <p:sp>
        <p:nvSpPr>
          <p:cNvPr id="266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266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34852" indent="-282635"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30541" indent="-226108"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582758" indent="-226108"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34974" indent="-226108"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487191"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39407"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391624"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43840"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fld id="{344A18F9-C3B3-CD44-B720-5B69768299BB}" type="slidenum">
              <a:rPr lang="en-US" sz="1200" b="0">
                <a:solidFill>
                  <a:schemeClr val="tx1"/>
                </a:solidFill>
              </a:rPr>
              <a:pPr eaLnBrk="1" hangingPunct="1">
                <a:spcBef>
                  <a:spcPct val="0"/>
                </a:spcBef>
                <a:buClrTx/>
                <a:buFontTx/>
                <a:buNone/>
              </a:pPr>
              <a:t>19</a:t>
            </a:fld>
            <a:endParaRPr lang="en-US" sz="1200" b="0" dirty="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Slide Image Placeholder 1"/>
          <p:cNvSpPr>
            <a:spLocks noGrp="1" noRot="1" noChangeAspect="1" noTextEdit="1"/>
          </p:cNvSpPr>
          <p:nvPr>
            <p:ph type="sldImg"/>
          </p:nvPr>
        </p:nvSpPr>
        <p:spPr>
          <a:ln/>
        </p:spPr>
      </p:sp>
      <p:sp>
        <p:nvSpPr>
          <p:cNvPr id="267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p>
        </p:txBody>
      </p:sp>
      <p:sp>
        <p:nvSpPr>
          <p:cNvPr id="267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cs typeface="ＭＳ Ｐゴシック" charset="0"/>
              </a:defRPr>
            </a:lvl1pPr>
            <a:lvl2pPr marL="734852" indent="-282635"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2pPr>
            <a:lvl3pPr marL="1130541" indent="-226108"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3pPr>
            <a:lvl4pPr marL="1582758" indent="-226108"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4pPr>
            <a:lvl5pPr marL="2034974" indent="-226108" defTabSz="913854" eaLnBrk="0" hangingPunct="0">
              <a:spcBef>
                <a:spcPct val="20000"/>
              </a:spcBef>
              <a:buClr>
                <a:srgbClr val="838383"/>
              </a:buClr>
              <a:buFont typeface="Wingdings" charset="0"/>
              <a:buChar char="s"/>
              <a:defRPr sz="2800" b="1">
                <a:solidFill>
                  <a:schemeClr val="bg1"/>
                </a:solidFill>
                <a:latin typeface="Arial" charset="0"/>
                <a:ea typeface="ＭＳ Ｐゴシック" charset="0"/>
              </a:defRPr>
            </a:lvl5pPr>
            <a:lvl6pPr marL="2487191"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6pPr>
            <a:lvl7pPr marL="2939407"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7pPr>
            <a:lvl8pPr marL="3391624"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8pPr>
            <a:lvl9pPr marL="3843840" indent="-226108" defTabSz="913854" eaLnBrk="0" fontAlgn="base" hangingPunct="0">
              <a:spcBef>
                <a:spcPct val="20000"/>
              </a:spcBef>
              <a:spcAft>
                <a:spcPct val="0"/>
              </a:spcAft>
              <a:buClr>
                <a:srgbClr val="838383"/>
              </a:buClr>
              <a:buFont typeface="Wingdings" charset="0"/>
              <a:buChar char="s"/>
              <a:defRPr sz="2800" b="1">
                <a:solidFill>
                  <a:schemeClr val="bg1"/>
                </a:solidFill>
                <a:latin typeface="Arial" charset="0"/>
                <a:ea typeface="ＭＳ Ｐゴシック" charset="0"/>
              </a:defRPr>
            </a:lvl9pPr>
          </a:lstStyle>
          <a:p>
            <a:pPr eaLnBrk="1" hangingPunct="1">
              <a:spcBef>
                <a:spcPct val="0"/>
              </a:spcBef>
              <a:buClrTx/>
              <a:buFontTx/>
              <a:buNone/>
            </a:pPr>
            <a:fld id="{EDD4DD67-D0BD-884C-BE17-DA587C272479}" type="slidenum">
              <a:rPr lang="en-US" sz="1200" b="0">
                <a:solidFill>
                  <a:schemeClr val="tx1"/>
                </a:solidFill>
              </a:rPr>
              <a:pPr eaLnBrk="1" hangingPunct="1">
                <a:spcBef>
                  <a:spcPct val="0"/>
                </a:spcBef>
                <a:buClrTx/>
                <a:buFontTx/>
                <a:buNone/>
              </a:pPr>
              <a:t>20</a:t>
            </a:fld>
            <a:endParaRPr lang="en-US" sz="1200" b="0" dirty="0">
              <a:solidFill>
                <a:schemeClr val="tx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28450A-4563-524E-9060-CBD2D49DCE8C}" type="slidenum">
              <a:rPr lang="en-US" smtClean="0"/>
              <a:pPr/>
              <a:t>23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dirty="0"/>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295400" y="1600200"/>
            <a:ext cx="3810000" cy="43733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81600" y="1600200"/>
            <a:ext cx="3813464" cy="4373314"/>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dirty="0"/>
          </a:p>
        </p:txBody>
      </p:sp>
    </p:spTree>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dirty="0"/>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1534791"/>
            <a:ext cx="3886205"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1219200" y="2174379"/>
            <a:ext cx="3886205"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181601" y="1534791"/>
            <a:ext cx="3504754" cy="639589"/>
          </a:xfrm>
        </p:spPr>
        <p:txBody>
          <a:bodyPr anchor="b"/>
          <a:lstStyle>
            <a:lvl1pPr marL="0" indent="0">
              <a:buNone/>
              <a:defRPr sz="1700" b="1"/>
            </a:lvl1pPr>
            <a:lvl2pPr marL="321357" indent="0">
              <a:buNone/>
              <a:defRPr sz="1400" b="1"/>
            </a:lvl2pPr>
            <a:lvl3pPr marL="642717" indent="0">
              <a:buNone/>
              <a:defRPr sz="1300" b="1"/>
            </a:lvl3pPr>
            <a:lvl4pPr marL="964075" indent="0">
              <a:buNone/>
              <a:defRPr sz="1100" b="1"/>
            </a:lvl4pPr>
            <a:lvl5pPr marL="1285434" indent="0">
              <a:buNone/>
              <a:defRPr sz="1100" b="1"/>
            </a:lvl5pPr>
            <a:lvl6pPr marL="1606794" indent="0">
              <a:buNone/>
              <a:defRPr sz="1100" b="1"/>
            </a:lvl6pPr>
            <a:lvl7pPr marL="1928151" indent="0">
              <a:buNone/>
              <a:defRPr sz="1100" b="1"/>
            </a:lvl7pPr>
            <a:lvl8pPr marL="2249511" indent="0">
              <a:buNone/>
              <a:defRPr sz="1100" b="1"/>
            </a:lvl8pPr>
            <a:lvl9pPr marL="2570870"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5181601" y="2174379"/>
            <a:ext cx="3504754" cy="395138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sldNum" sz="quarter" idx="10"/>
          </p:nvPr>
        </p:nvSpPr>
        <p:spPr>
          <a:ln/>
        </p:spPr>
        <p:txBody>
          <a:bodyPr/>
          <a:lstStyle>
            <a:lvl1pPr>
              <a:defRPr/>
            </a:lvl1pPr>
          </a:lstStyle>
          <a:p>
            <a:fld id="{0820CF4A-8026-46E0-B013-70E8576EE365}" type="slidenum">
              <a:rPr lang="en-US" smtClean="0"/>
              <a:pPr/>
              <a:t>‹#›</a:t>
            </a:fld>
            <a:endParaRPr lang="en-US" dirty="0"/>
          </a:p>
        </p:txBody>
      </p:sp>
      <p:sp>
        <p:nvSpPr>
          <p:cNvPr id="9" name="Title 1"/>
          <p:cNvSpPr>
            <a:spLocks noGrp="1"/>
          </p:cNvSpPr>
          <p:nvPr>
            <p:ph type="title"/>
          </p:nvPr>
        </p:nvSpPr>
        <p:spPr>
          <a:xfrm>
            <a:off x="152400" y="228824"/>
            <a:ext cx="8839200" cy="1218902"/>
          </a:xfrm>
        </p:spPr>
        <p:txBody>
          <a:bodyPr/>
          <a:lstStyle/>
          <a:p>
            <a:r>
              <a:rPr lang="en-US" dirty="0" smtClean="0"/>
              <a:t>Click to edit Master title style</a:t>
            </a:r>
            <a:endParaRPr lang="en-US" dirty="0"/>
          </a:p>
        </p:txBody>
      </p:sp>
    </p:spTree>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0820CF4A-8026-46E0-B013-70E8576EE365}" type="slidenum">
              <a:rPr lang="en-US" smtClean="0"/>
              <a:pPr/>
              <a:t>‹#›</a:t>
            </a:fld>
            <a:endParaRPr lang="en-US" dirty="0"/>
          </a:p>
        </p:txBody>
      </p:sp>
      <p:sp>
        <p:nvSpPr>
          <p:cNvPr id="5" name="Content Placeholder 4"/>
          <p:cNvSpPr>
            <a:spLocks noGrp="1"/>
          </p:cNvSpPr>
          <p:nvPr>
            <p:ph sz="quarter" idx="11"/>
          </p:nvPr>
        </p:nvSpPr>
        <p:spPr>
          <a:xfrm>
            <a:off x="1676400" y="16002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Content Placeholder 6"/>
          <p:cNvSpPr>
            <a:spLocks noGrp="1"/>
          </p:cNvSpPr>
          <p:nvPr>
            <p:ph sz="quarter" idx="12"/>
          </p:nvPr>
        </p:nvSpPr>
        <p:spPr>
          <a:xfrm>
            <a:off x="5562600" y="1600200"/>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6"/>
          <p:cNvSpPr>
            <a:spLocks noGrp="1"/>
          </p:cNvSpPr>
          <p:nvPr>
            <p:ph sz="quarter" idx="13"/>
          </p:nvPr>
        </p:nvSpPr>
        <p:spPr>
          <a:xfrm>
            <a:off x="5562600" y="3962400"/>
            <a:ext cx="3429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990601"/>
            <a:ext cx="6324600" cy="2609850"/>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895600" y="3886200"/>
            <a:ext cx="55626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173E282E-65D0-4F93-952F-DF6B88DB09B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10400"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752600"/>
            <a:ext cx="4038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1"/>
          <p:cNvSpPr>
            <a:spLocks noGrp="1" noChangeArrowheads="1"/>
          </p:cNvSpPr>
          <p:nvPr>
            <p:ph type="sldNum" sz="quarter" idx="10"/>
          </p:nvPr>
        </p:nvSpPr>
        <p:spPr>
          <a:ln/>
        </p:spPr>
        <p:txBody>
          <a:bodyPr/>
          <a:lstStyle>
            <a:lvl1pPr>
              <a:defRPr/>
            </a:lvl1pPr>
          </a:lstStyle>
          <a:p>
            <a:endParaRPr lang="en-US" dirty="0"/>
          </a:p>
          <a:p>
            <a:r>
              <a:rPr lang="en-US" dirty="0"/>
              <a:t>Slide </a:t>
            </a:r>
            <a:fld id="{4FA07027-CE03-424E-846A-E734CED95C1E}" type="slidenum">
              <a:rPr lang="en-US"/>
              <a:pPr/>
              <a:t>‹#›</a:t>
            </a:fld>
            <a:endParaRPr lang="en-US" dirty="0"/>
          </a:p>
        </p:txBody>
      </p:sp>
    </p:spTree>
    <p:extLst>
      <p:ext uri="{BB962C8B-B14F-4D97-AF65-F5344CB8AC3E}">
        <p14:creationId xmlns:p14="http://schemas.microsoft.com/office/powerpoint/2010/main" val="4257398676"/>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228824"/>
            <a:ext cx="8839200" cy="1218902"/>
          </a:xfrm>
          <a:prstGeom prst="rect">
            <a:avLst/>
          </a:prstGeom>
          <a:noFill/>
          <a:ln w="9525">
            <a:noFill/>
            <a:miter lim="800000"/>
            <a:headEnd/>
            <a:tailEnd/>
          </a:ln>
        </p:spPr>
        <p:txBody>
          <a:bodyPr vert="horz" wrap="square" lIns="91440" tIns="45664" rIns="91440" bIns="45664" numCol="1" anchor="ctr" anchorCtr="1" compatLnSpc="1">
            <a:prstTxWarp prst="textNoShape">
              <a:avLst/>
            </a:prstTxWarp>
            <a:norm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1066800" y="1524000"/>
            <a:ext cx="8001000" cy="4343400"/>
          </a:xfrm>
          <a:prstGeom prst="roundRect">
            <a:avLst>
              <a:gd name="adj" fmla="val 7160"/>
            </a:avLst>
          </a:prstGeom>
          <a:gradFill>
            <a:gsLst>
              <a:gs pos="0">
                <a:schemeClr val="accent2">
                  <a:tint val="50000"/>
                  <a:satMod val="300000"/>
                  <a:alpha val="37000"/>
                </a:schemeClr>
              </a:gs>
              <a:gs pos="35000">
                <a:schemeClr val="accent2">
                  <a:tint val="37000"/>
                  <a:satMod val="300000"/>
                </a:schemeClr>
              </a:gs>
              <a:gs pos="100000">
                <a:schemeClr val="accent2">
                  <a:tint val="15000"/>
                  <a:satMod val="350000"/>
                </a:schemeClr>
              </a:gs>
            </a:gsLst>
          </a:gradFill>
          <a:ln>
            <a:headEnd/>
            <a:tailEnd/>
          </a:ln>
        </p:spPr>
        <p:style>
          <a:lnRef idx="1">
            <a:schemeClr val="accent2"/>
          </a:lnRef>
          <a:fillRef idx="2">
            <a:schemeClr val="accent2"/>
          </a:fillRef>
          <a:effectRef idx="1">
            <a:schemeClr val="accent2"/>
          </a:effectRef>
          <a:fontRef idx="none"/>
        </p:style>
        <p:txBody>
          <a:bodyPr vert="horz" wrap="square" lIns="91326" tIns="45664" rIns="91326" bIns="45664" numCol="1" anchor="ctr"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8372" name="Rectangle 4"/>
          <p:cNvSpPr>
            <a:spLocks noGrp="1" noChangeArrowheads="1"/>
          </p:cNvSpPr>
          <p:nvPr>
            <p:ph type="sldNum" sz="quarter" idx="4"/>
          </p:nvPr>
        </p:nvSpPr>
        <p:spPr bwMode="auto">
          <a:xfrm>
            <a:off x="0" y="6381378"/>
            <a:ext cx="2210098" cy="476622"/>
          </a:xfrm>
          <a:prstGeom prst="rect">
            <a:avLst/>
          </a:prstGeom>
          <a:noFill/>
          <a:ln w="9525">
            <a:noFill/>
            <a:miter lim="800000"/>
            <a:headEnd/>
            <a:tailEnd/>
          </a:ln>
        </p:spPr>
        <p:txBody>
          <a:bodyPr vert="horz" wrap="square" lIns="91326" tIns="45664" rIns="91326" bIns="45664" numCol="1" anchor="b" anchorCtr="0" compatLnSpc="1">
            <a:prstTxWarp prst="textNoShape">
              <a:avLst/>
            </a:prstTxWarp>
          </a:bodyPr>
          <a:lstStyle>
            <a:lvl1pPr>
              <a:defRPr sz="1400">
                <a:solidFill>
                  <a:schemeClr val="tx1"/>
                </a:solidFill>
                <a:effectLst>
                  <a:outerShdw blurRad="38100" dist="38100" dir="2700000" algn="tl">
                    <a:srgbClr val="000000"/>
                  </a:outerShdw>
                </a:effectLst>
                <a:latin typeface="Arial" charset="0"/>
                <a:ea typeface="ＭＳ Ｐゴシック" pitchFamily="34" charset="-128"/>
              </a:defRPr>
            </a:lvl1pPr>
          </a:lstStyle>
          <a:p>
            <a:fld id="{0820CF4A-8026-46E0-B013-70E8576EE365}" type="slidenum">
              <a:rPr lang="en-US" smtClean="0"/>
              <a:pPr/>
              <a:t>‹#›</a:t>
            </a:fld>
            <a:endParaRPr lang="en-US" dirty="0"/>
          </a:p>
        </p:txBody>
      </p:sp>
    </p:spTree>
  </p:cSld>
  <p:clrMap bg1="dk2" tx1="lt1" bg2="dk1" tx2="lt2" accent1="accent1" accent2="accent2" accent3="accent3" accent4="accent4" accent5="accent5" accent6="accent6" hlink="hlink" folHlink="folHlink"/>
  <p:sldLayoutIdLst>
    <p:sldLayoutId id="2147483662" r:id="rId1"/>
    <p:sldLayoutId id="2147483664" r:id="rId2"/>
    <p:sldLayoutId id="2147483666" r:id="rId3"/>
    <p:sldLayoutId id="2147483689" r:id="rId4"/>
    <p:sldLayoutId id="2147483690" r:id="rId5"/>
    <p:sldLayoutId id="2147483840" r:id="rId6"/>
    <p:sldLayoutId id="2147483841" r:id="rId7"/>
  </p:sldLayoutIdLst>
  <p:transition xmlns:p14="http://schemas.microsoft.com/office/powerpoint/2010/main"/>
  <p:timing>
    <p:tnLst>
      <p:par>
        <p:cTn xmlns:p14="http://schemas.microsoft.com/office/powerpoint/2010/main" id="1" dur="indefinite" restart="never" nodeType="tmRoot"/>
      </p:par>
    </p:tnLst>
  </p:timing>
  <p:txStyles>
    <p:titleStyle>
      <a:lvl1pPr marL="0" indent="0" algn="ctr" defTabSz="913722" rtl="0" eaLnBrk="1" fontAlgn="base" hangingPunct="1">
        <a:spcBef>
          <a:spcPct val="0"/>
        </a:spcBef>
        <a:spcAft>
          <a:spcPct val="0"/>
        </a:spcAft>
        <a:defRPr sz="4000" b="1" baseline="0">
          <a:solidFill>
            <a:srgbClr val="C00000"/>
          </a:solidFill>
          <a:latin typeface="+mj-lt"/>
          <a:ea typeface="+mj-ea"/>
          <a:cs typeface="+mj-cs"/>
        </a:defRPr>
      </a:lvl1pPr>
      <a:lvl2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2pPr>
      <a:lvl3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3pPr>
      <a:lvl4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4pPr>
      <a:lvl5pPr algn="ctr" defTabSz="913722" rtl="0" eaLnBrk="1" fontAlgn="base" hangingPunct="1">
        <a:spcBef>
          <a:spcPct val="0"/>
        </a:spcBef>
        <a:spcAft>
          <a:spcPct val="0"/>
        </a:spcAft>
        <a:defRPr sz="4000" b="1">
          <a:solidFill>
            <a:srgbClr val="838383"/>
          </a:solidFill>
          <a:latin typeface="Gill Sans MT" pitchFamily="34" charset="0"/>
          <a:ea typeface="ＭＳ Ｐゴシック" pitchFamily="34" charset="-128"/>
        </a:defRPr>
      </a:lvl5pPr>
      <a:lvl6pPr marL="321308"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6pPr>
      <a:lvl7pPr marL="642618"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7pPr>
      <a:lvl8pPr marL="963925"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8pPr>
      <a:lvl9pPr marL="1285237" algn="ctr" defTabSz="913722" rtl="0" eaLnBrk="1" fontAlgn="base" hangingPunct="1">
        <a:spcBef>
          <a:spcPct val="0"/>
        </a:spcBef>
        <a:spcAft>
          <a:spcPct val="0"/>
        </a:spcAft>
        <a:defRPr sz="4000" b="1">
          <a:solidFill>
            <a:srgbClr val="838383"/>
          </a:solidFill>
          <a:latin typeface="Arial" pitchFamily="34" charset="0"/>
          <a:ea typeface="ＭＳ Ｐゴシック" pitchFamily="34" charset="-128"/>
        </a:defRPr>
      </a:lvl9pPr>
    </p:titleStyle>
    <p:bodyStyle>
      <a:lvl1pPr marL="342508" indent="-342508" algn="l" defTabSz="913722" rtl="0" eaLnBrk="1" fontAlgn="base" hangingPunct="1">
        <a:spcBef>
          <a:spcPct val="20000"/>
        </a:spcBef>
        <a:spcAft>
          <a:spcPct val="0"/>
        </a:spcAft>
        <a:buClr>
          <a:srgbClr val="BA1A00"/>
        </a:buClr>
        <a:buFont typeface="Wingdings" pitchFamily="2" charset="2"/>
        <a:buChar char="Ø"/>
        <a:defRPr sz="3200" b="1">
          <a:solidFill>
            <a:schemeClr val="accent6">
              <a:lumMod val="50000"/>
            </a:schemeClr>
          </a:solidFill>
          <a:latin typeface="+mn-lt"/>
          <a:ea typeface="+mn-ea"/>
          <a:cs typeface="+mn-cs"/>
        </a:defRPr>
      </a:lvl1pPr>
      <a:lvl2pPr marL="743028" indent="-285610" algn="l" defTabSz="913722" rtl="0" eaLnBrk="1" fontAlgn="base" hangingPunct="1">
        <a:spcBef>
          <a:spcPct val="20000"/>
        </a:spcBef>
        <a:spcAft>
          <a:spcPct val="0"/>
        </a:spcAft>
        <a:buClr>
          <a:srgbClr val="C00000"/>
        </a:buClr>
        <a:buFont typeface="Wingdings" pitchFamily="2" charset="2"/>
        <a:buChar char="w"/>
        <a:defRPr sz="2800" b="1">
          <a:solidFill>
            <a:schemeClr val="accent6">
              <a:lumMod val="50000"/>
            </a:schemeClr>
          </a:solidFill>
          <a:latin typeface="+mn-lt"/>
          <a:ea typeface="+mn-ea"/>
        </a:defRPr>
      </a:lvl2pPr>
      <a:lvl3pPr marL="1142429" indent="-228709" algn="l" defTabSz="913722" rtl="0" eaLnBrk="1" fontAlgn="base" hangingPunct="1">
        <a:spcBef>
          <a:spcPct val="20000"/>
        </a:spcBef>
        <a:spcAft>
          <a:spcPct val="0"/>
        </a:spcAft>
        <a:buClr>
          <a:srgbClr val="C00000"/>
        </a:buClr>
        <a:buChar char="•"/>
        <a:defRPr sz="2400" b="1">
          <a:solidFill>
            <a:schemeClr val="accent6">
              <a:lumMod val="50000"/>
            </a:schemeClr>
          </a:solidFill>
          <a:latin typeface="+mn-lt"/>
          <a:ea typeface="+mn-ea"/>
        </a:defRPr>
      </a:lvl3pPr>
      <a:lvl4pPr marL="1599852" indent="-228709" algn="l" defTabSz="913722" rtl="0" eaLnBrk="1" fontAlgn="base" hangingPunct="1">
        <a:spcBef>
          <a:spcPct val="20000"/>
        </a:spcBef>
        <a:spcAft>
          <a:spcPct val="0"/>
        </a:spcAft>
        <a:buClr>
          <a:srgbClr val="C00000"/>
        </a:buClr>
        <a:buFont typeface="Wingdings" pitchFamily="2" charset="2"/>
        <a:buChar char="s"/>
        <a:defRPr sz="2000" b="1">
          <a:solidFill>
            <a:schemeClr val="accent6">
              <a:lumMod val="50000"/>
            </a:schemeClr>
          </a:solidFill>
          <a:latin typeface="+mn-lt"/>
          <a:ea typeface="+mn-ea"/>
        </a:defRPr>
      </a:lvl4pPr>
      <a:lvl5pPr marL="2056159" indent="-228709" algn="l" defTabSz="913722" rtl="0" eaLnBrk="1" fontAlgn="base" hangingPunct="1">
        <a:spcBef>
          <a:spcPct val="20000"/>
        </a:spcBef>
        <a:spcAft>
          <a:spcPct val="0"/>
        </a:spcAft>
        <a:buClr>
          <a:srgbClr val="C00000"/>
        </a:buClr>
        <a:buChar char="•"/>
        <a:defRPr sz="2000" b="1">
          <a:solidFill>
            <a:schemeClr val="accent6">
              <a:lumMod val="50000"/>
            </a:schemeClr>
          </a:solidFill>
          <a:latin typeface="+mn-lt"/>
          <a:ea typeface="+mn-ea"/>
        </a:defRPr>
      </a:lvl5pPr>
      <a:lvl6pPr marL="2377463"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6pPr>
      <a:lvl7pPr marL="2698776"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7pPr>
      <a:lvl8pPr marL="3020089"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8pPr>
      <a:lvl9pPr marL="3341394" indent="-228709" algn="l" defTabSz="913722" rtl="0" eaLnBrk="1" fontAlgn="base" hangingPunct="1">
        <a:spcBef>
          <a:spcPct val="20000"/>
        </a:spcBef>
        <a:spcAft>
          <a:spcPct val="0"/>
        </a:spcAft>
        <a:buClr>
          <a:srgbClr val="838383"/>
        </a:buClr>
        <a:buChar char="•"/>
        <a:defRPr sz="2000" b="1">
          <a:solidFill>
            <a:schemeClr val="bg1"/>
          </a:solidFill>
          <a:latin typeface="+mn-lt"/>
          <a:ea typeface="+mn-ea"/>
        </a:defRPr>
      </a:lvl9pPr>
    </p:bodyStyle>
    <p:otherStyle>
      <a:defPPr>
        <a:defRPr lang="en-US"/>
      </a:defPPr>
      <a:lvl1pPr marL="0" algn="l" defTabSz="642618" rtl="0" eaLnBrk="1" latinLnBrk="0" hangingPunct="1">
        <a:defRPr sz="1300" kern="1200">
          <a:solidFill>
            <a:schemeClr val="tx1"/>
          </a:solidFill>
          <a:latin typeface="+mn-lt"/>
          <a:ea typeface="+mn-ea"/>
          <a:cs typeface="+mn-cs"/>
        </a:defRPr>
      </a:lvl1pPr>
      <a:lvl2pPr marL="321308" algn="l" defTabSz="642618" rtl="0" eaLnBrk="1" latinLnBrk="0" hangingPunct="1">
        <a:defRPr sz="1300" kern="1200">
          <a:solidFill>
            <a:schemeClr val="tx1"/>
          </a:solidFill>
          <a:latin typeface="+mn-lt"/>
          <a:ea typeface="+mn-ea"/>
          <a:cs typeface="+mn-cs"/>
        </a:defRPr>
      </a:lvl2pPr>
      <a:lvl3pPr marL="642618" algn="l" defTabSz="642618" rtl="0" eaLnBrk="1" latinLnBrk="0" hangingPunct="1">
        <a:defRPr sz="1300" kern="1200">
          <a:solidFill>
            <a:schemeClr val="tx1"/>
          </a:solidFill>
          <a:latin typeface="+mn-lt"/>
          <a:ea typeface="+mn-ea"/>
          <a:cs typeface="+mn-cs"/>
        </a:defRPr>
      </a:lvl3pPr>
      <a:lvl4pPr marL="963925" algn="l" defTabSz="642618" rtl="0" eaLnBrk="1" latinLnBrk="0" hangingPunct="1">
        <a:defRPr sz="1300" kern="1200">
          <a:solidFill>
            <a:schemeClr val="tx1"/>
          </a:solidFill>
          <a:latin typeface="+mn-lt"/>
          <a:ea typeface="+mn-ea"/>
          <a:cs typeface="+mn-cs"/>
        </a:defRPr>
      </a:lvl4pPr>
      <a:lvl5pPr marL="1285237" algn="l" defTabSz="642618" rtl="0" eaLnBrk="1" latinLnBrk="0" hangingPunct="1">
        <a:defRPr sz="1300" kern="1200">
          <a:solidFill>
            <a:schemeClr val="tx1"/>
          </a:solidFill>
          <a:latin typeface="+mn-lt"/>
          <a:ea typeface="+mn-ea"/>
          <a:cs typeface="+mn-cs"/>
        </a:defRPr>
      </a:lvl5pPr>
      <a:lvl6pPr marL="1606546" algn="l" defTabSz="642618" rtl="0" eaLnBrk="1" latinLnBrk="0" hangingPunct="1">
        <a:defRPr sz="1300" kern="1200">
          <a:solidFill>
            <a:schemeClr val="tx1"/>
          </a:solidFill>
          <a:latin typeface="+mn-lt"/>
          <a:ea typeface="+mn-ea"/>
          <a:cs typeface="+mn-cs"/>
        </a:defRPr>
      </a:lvl6pPr>
      <a:lvl7pPr marL="1927855" algn="l" defTabSz="642618" rtl="0" eaLnBrk="1" latinLnBrk="0" hangingPunct="1">
        <a:defRPr sz="1300" kern="1200">
          <a:solidFill>
            <a:schemeClr val="tx1"/>
          </a:solidFill>
          <a:latin typeface="+mn-lt"/>
          <a:ea typeface="+mn-ea"/>
          <a:cs typeface="+mn-cs"/>
        </a:defRPr>
      </a:lvl7pPr>
      <a:lvl8pPr marL="2249166" algn="l" defTabSz="642618" rtl="0" eaLnBrk="1" latinLnBrk="0" hangingPunct="1">
        <a:defRPr sz="1300" kern="1200">
          <a:solidFill>
            <a:schemeClr val="tx1"/>
          </a:solidFill>
          <a:latin typeface="+mn-lt"/>
          <a:ea typeface="+mn-ea"/>
          <a:cs typeface="+mn-cs"/>
        </a:defRPr>
      </a:lvl8pPr>
      <a:lvl9pPr marL="2570475" algn="l" defTabSz="642618"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interactivemetronome.com/index.php/fall-risk-coachin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533400" y="990601"/>
            <a:ext cx="7924800" cy="2609850"/>
          </a:xfrm>
        </p:spPr>
        <p:txBody>
          <a:bodyPr>
            <a:normAutofit fontScale="90000"/>
          </a:bodyPr>
          <a:lstStyle/>
          <a:p>
            <a:r>
              <a:rPr lang="en-US" dirty="0" smtClean="0"/>
              <a:t>Fall Risk Reduction Program</a:t>
            </a:r>
            <a:br>
              <a:rPr lang="en-US" dirty="0" smtClean="0"/>
            </a:br>
            <a:r>
              <a:rPr lang="en-US" sz="3600" dirty="0"/>
              <a:t>Determining When to Discharge</a:t>
            </a:r>
            <a:br>
              <a:rPr lang="en-US" sz="3600" dirty="0"/>
            </a:br>
            <a:r>
              <a:rPr lang="en-US" sz="3600" dirty="0"/>
              <a:t>Designing Effective Home Exercise Plans</a:t>
            </a:r>
            <a:r>
              <a:rPr lang="en-US" dirty="0" smtClean="0"/>
              <a:t/>
            </a:r>
            <a:br>
              <a:rPr lang="en-US" dirty="0" smtClean="0"/>
            </a:br>
            <a:r>
              <a:rPr lang="en-US" dirty="0" smtClean="0"/>
              <a:t>Module </a:t>
            </a:r>
            <a:r>
              <a:rPr lang="en-US" smtClean="0"/>
              <a:t>#5 of 6</a:t>
            </a:r>
            <a:endParaRPr lang="en-US" dirty="0" smtClean="0"/>
          </a:p>
        </p:txBody>
      </p:sp>
      <p:sp>
        <p:nvSpPr>
          <p:cNvPr id="13315" name="Rectangle 3"/>
          <p:cNvSpPr>
            <a:spLocks noGrp="1" noChangeArrowheads="1"/>
          </p:cNvSpPr>
          <p:nvPr>
            <p:ph type="subTitle" idx="1"/>
          </p:nvPr>
        </p:nvSpPr>
        <p:spPr>
          <a:xfrm>
            <a:off x="1447800" y="3886200"/>
            <a:ext cx="7010400" cy="1752600"/>
          </a:xfrm>
        </p:spPr>
        <p:txBody>
          <a:bodyPr>
            <a:normAutofit/>
          </a:bodyPr>
          <a:lstStyle/>
          <a:p>
            <a:r>
              <a:rPr lang="en-US" dirty="0" smtClean="0"/>
              <a:t>Shelley Thomas, MPT, MBA</a:t>
            </a:r>
          </a:p>
          <a:p>
            <a:r>
              <a:rPr lang="en-US" dirty="0" err="1" smtClean="0"/>
              <a:t>Dara</a:t>
            </a:r>
            <a:r>
              <a:rPr lang="en-US" dirty="0" smtClean="0"/>
              <a:t> Coburn, M.S., CCC-SLP</a:t>
            </a:r>
          </a:p>
        </p:txBody>
      </p:sp>
    </p:spTree>
    <p:extLst>
      <p:ext uri="{BB962C8B-B14F-4D97-AF65-F5344CB8AC3E}">
        <p14:creationId xmlns:p14="http://schemas.microsoft.com/office/powerpoint/2010/main" val="17949913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Maintenance of Gains</a:t>
            </a:r>
            <a:endParaRPr lang="en-US" dirty="0"/>
          </a:p>
        </p:txBody>
      </p:sp>
      <p:sp>
        <p:nvSpPr>
          <p:cNvPr id="6" name="Content Placeholder 5"/>
          <p:cNvSpPr>
            <a:spLocks noGrp="1"/>
          </p:cNvSpPr>
          <p:nvPr>
            <p:ph idx="1"/>
          </p:nvPr>
        </p:nvSpPr>
        <p:spPr>
          <a:xfrm>
            <a:off x="1066800" y="1524000"/>
            <a:ext cx="8001000" cy="4343400"/>
          </a:xfrm>
        </p:spPr>
        <p:txBody>
          <a:bodyPr>
            <a:normAutofit fontScale="92500" lnSpcReduction="10000"/>
          </a:bodyPr>
          <a:lstStyle/>
          <a:p>
            <a:r>
              <a:rPr lang="en-US" sz="2800" dirty="0" smtClean="0"/>
              <a:t>Skills that are practiced </a:t>
            </a:r>
            <a:br>
              <a:rPr lang="en-US" sz="2800" dirty="0" smtClean="0"/>
            </a:br>
            <a:r>
              <a:rPr lang="en-US" sz="2800" dirty="0" smtClean="0"/>
              <a:t>regularly will be </a:t>
            </a:r>
            <a:br>
              <a:rPr lang="en-US" sz="2800" dirty="0" smtClean="0"/>
            </a:br>
            <a:r>
              <a:rPr lang="en-US" sz="2800" dirty="0" smtClean="0"/>
              <a:t>maintained at peak </a:t>
            </a:r>
            <a:br>
              <a:rPr lang="en-US" sz="2800" dirty="0" smtClean="0"/>
            </a:br>
            <a:r>
              <a:rPr lang="en-US" sz="2800" dirty="0" smtClean="0"/>
              <a:t>performance levels.</a:t>
            </a:r>
          </a:p>
          <a:p>
            <a:r>
              <a:rPr lang="en-US" sz="2800" dirty="0" smtClean="0"/>
              <a:t>Skills that are practiced </a:t>
            </a:r>
            <a:br>
              <a:rPr lang="en-US" sz="2800" dirty="0" smtClean="0"/>
            </a:br>
            <a:r>
              <a:rPr lang="en-US" sz="2800" i="1" dirty="0" smtClean="0"/>
              <a:t>intermittently</a:t>
            </a:r>
            <a:r>
              <a:rPr lang="en-US" sz="2800" dirty="0" smtClean="0"/>
              <a:t> will be maintained but  NOT likely at the peak level of performance.</a:t>
            </a:r>
          </a:p>
          <a:p>
            <a:r>
              <a:rPr lang="en-US" sz="2800" dirty="0" smtClean="0"/>
              <a:t>Skills that are NOT practiced at all, will NOT likely be maintained &amp; performance may decline.</a:t>
            </a:r>
          </a:p>
        </p:txBody>
      </p:sp>
      <p:pic>
        <p:nvPicPr>
          <p:cNvPr id="5122" name="Picture 2" descr="http://www.nytix.com/repository/thingstodo/seni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3428" y="1295400"/>
            <a:ext cx="3055235" cy="2027239"/>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a:t>
            </a:r>
            <a:r>
              <a:rPr lang="en-US" baseline="0" dirty="0" smtClean="0"/>
              <a:t> of Balance</a:t>
            </a:r>
            <a:endParaRPr lang="en-US" dirty="0"/>
          </a:p>
        </p:txBody>
      </p:sp>
      <p:sp>
        <p:nvSpPr>
          <p:cNvPr id="3" name="Content Placeholder 2"/>
          <p:cNvSpPr>
            <a:spLocks noGrp="1"/>
          </p:cNvSpPr>
          <p:nvPr>
            <p:ph sz="half" idx="1"/>
          </p:nvPr>
        </p:nvSpPr>
        <p:spPr>
          <a:xfrm>
            <a:off x="7543800" y="1600200"/>
            <a:ext cx="1447800" cy="495300"/>
          </a:xfrm>
          <a:gradFill flip="none" rotWithShape="1">
            <a:gsLst>
              <a:gs pos="0">
                <a:srgbClr val="E82404">
                  <a:shade val="30000"/>
                  <a:satMod val="115000"/>
                </a:srgbClr>
              </a:gs>
              <a:gs pos="50000">
                <a:srgbClr val="E82404">
                  <a:shade val="67500"/>
                  <a:satMod val="115000"/>
                </a:srgbClr>
              </a:gs>
              <a:gs pos="100000">
                <a:srgbClr val="E82404">
                  <a:shade val="100000"/>
                  <a:satMod val="115000"/>
                </a:srgbClr>
              </a:gs>
            </a:gsLst>
            <a:lin ang="16200000" scaled="1"/>
            <a:tileRect/>
          </a:gradFill>
        </p:spPr>
        <p:txBody>
          <a:bodyPr>
            <a:normAutofit/>
          </a:bodyPr>
          <a:lstStyle/>
          <a:p>
            <a:pPr marL="0" indent="0" algn="ctr">
              <a:buNone/>
            </a:pPr>
            <a:r>
              <a:rPr lang="en-US" sz="1600" dirty="0" smtClean="0">
                <a:solidFill>
                  <a:schemeClr val="tx1"/>
                </a:solidFill>
              </a:rPr>
              <a:t>Cognition</a:t>
            </a:r>
          </a:p>
        </p:txBody>
      </p:sp>
      <p:sp>
        <p:nvSpPr>
          <p:cNvPr id="4" name="Content Placeholder 3"/>
          <p:cNvSpPr>
            <a:spLocks noGrp="1"/>
          </p:cNvSpPr>
          <p:nvPr>
            <p:ph sz="half" idx="2"/>
          </p:nvPr>
        </p:nvSpPr>
        <p:spPr>
          <a:xfrm>
            <a:off x="1295400" y="2286000"/>
            <a:ext cx="7699664" cy="3276600"/>
          </a:xfrm>
        </p:spPr>
        <p:txBody>
          <a:bodyPr>
            <a:normAutofit/>
          </a:bodyPr>
          <a:lstStyle/>
          <a:p>
            <a:r>
              <a:rPr lang="en-US" sz="2800" dirty="0"/>
              <a:t>HEP should continue to focus on weakest systems of </a:t>
            </a:r>
            <a:r>
              <a:rPr lang="en-US" sz="2800" dirty="0" smtClean="0"/>
              <a:t>balance</a:t>
            </a:r>
          </a:p>
          <a:p>
            <a:endParaRPr lang="en-US" sz="2800" dirty="0"/>
          </a:p>
          <a:p>
            <a:r>
              <a:rPr lang="en-US" sz="2800" dirty="0"/>
              <a:t>May also include exercises for the less weak systems to ensure all balance domains remain </a:t>
            </a:r>
            <a:r>
              <a:rPr lang="en-US" sz="2800" dirty="0" smtClean="0"/>
              <a:t>strong</a:t>
            </a:r>
            <a:endParaRPr lang="en-US" sz="2800" dirty="0"/>
          </a:p>
        </p:txBody>
      </p:sp>
      <p:sp>
        <p:nvSpPr>
          <p:cNvPr id="5" name="Content Placeholder 2"/>
          <p:cNvSpPr txBox="1">
            <a:spLocks/>
          </p:cNvSpPr>
          <p:nvPr/>
        </p:nvSpPr>
        <p:spPr bwMode="auto">
          <a:xfrm>
            <a:off x="5816673" y="1600200"/>
            <a:ext cx="1524000" cy="495300"/>
          </a:xfrm>
          <a:prstGeom prst="roundRect">
            <a:avLst>
              <a:gd name="adj" fmla="val 7160"/>
            </a:avLst>
          </a:prstGeom>
          <a:gradFill flip="none" rotWithShape="1">
            <a:gsLst>
              <a:gs pos="0">
                <a:srgbClr val="FF9933"/>
              </a:gs>
              <a:gs pos="50000">
                <a:srgbClr val="FFC000">
                  <a:shade val="67500"/>
                  <a:satMod val="115000"/>
                </a:srgbClr>
              </a:gs>
              <a:gs pos="100000">
                <a:srgbClr val="FFC000">
                  <a:shade val="100000"/>
                  <a:satMod val="115000"/>
                </a:srgbClr>
              </a:gs>
            </a:gsLst>
            <a:lin ang="16200000" scaled="1"/>
            <a:tileRect/>
          </a:gradFill>
          <a:ln w="9525" cap="flat" cmpd="sng" algn="ctr">
            <a:solidFill>
              <a:schemeClr val="accent2">
                <a:shade val="95000"/>
                <a:satMod val="105000"/>
              </a:schemeClr>
            </a:solidFill>
            <a:prstDash val="solid"/>
            <a:headEnd/>
            <a:tailEnd/>
          </a:ln>
          <a:effectLst>
            <a:outerShdw blurRad="40000" dist="20000" dir="5400000" rotWithShape="0">
              <a:srgbClr val="000000">
                <a:alpha val="38000"/>
              </a:srgbClr>
            </a:outerShdw>
          </a:effectLst>
        </p:spPr>
        <p:txBody>
          <a:bodyPr vert="horz" wrap="square" lIns="91326" tIns="45664" rIns="91326" bIns="45664" numCol="1" anchor="ctr" anchorCtr="0" compatLnSpc="1">
            <a:prstTxWarp prst="textNoShape">
              <a:avLst/>
            </a:prstTxWarp>
            <a:normAutofit/>
          </a:bodyPr>
          <a:lstStyle>
            <a:lvl1pPr marL="342508" indent="-342508" algn="l" defTabSz="913722" rtl="0" eaLnBrk="1" fontAlgn="base" hangingPunct="1">
              <a:spcBef>
                <a:spcPct val="20000"/>
              </a:spcBef>
              <a:spcAft>
                <a:spcPct val="0"/>
              </a:spcAft>
              <a:buClr>
                <a:srgbClr val="BA1A00"/>
              </a:buClr>
              <a:buFont typeface="Wingdings" pitchFamily="2" charset="2"/>
              <a:buChar char="Ø"/>
              <a:defRPr sz="2000" b="1">
                <a:solidFill>
                  <a:schemeClr val="accent6">
                    <a:lumMod val="50000"/>
                  </a:schemeClr>
                </a:solidFill>
                <a:latin typeface="+mn-lt"/>
                <a:ea typeface="+mn-ea"/>
                <a:cs typeface="+mn-cs"/>
              </a:defRPr>
            </a:lvl1pPr>
            <a:lvl2pPr marL="743028" indent="-285610" algn="l" defTabSz="913722" rtl="0" eaLnBrk="1" fontAlgn="base" hangingPunct="1">
              <a:spcBef>
                <a:spcPct val="20000"/>
              </a:spcBef>
              <a:spcAft>
                <a:spcPct val="0"/>
              </a:spcAft>
              <a:buClr>
                <a:srgbClr val="C00000"/>
              </a:buClr>
              <a:buFont typeface="Wingdings" pitchFamily="2" charset="2"/>
              <a:buChar char="w"/>
              <a:defRPr sz="1700" b="1">
                <a:solidFill>
                  <a:schemeClr val="accent6">
                    <a:lumMod val="50000"/>
                  </a:schemeClr>
                </a:solidFill>
                <a:latin typeface="+mn-lt"/>
                <a:ea typeface="+mn-ea"/>
              </a:defRPr>
            </a:lvl2pPr>
            <a:lvl3pPr marL="1142429" indent="-228709" algn="l" defTabSz="913722" rtl="0" eaLnBrk="1" fontAlgn="base" hangingPunct="1">
              <a:spcBef>
                <a:spcPct val="20000"/>
              </a:spcBef>
              <a:spcAft>
                <a:spcPct val="0"/>
              </a:spcAft>
              <a:buClr>
                <a:srgbClr val="C00000"/>
              </a:buClr>
              <a:buChar char="•"/>
              <a:defRPr sz="1400" b="1">
                <a:solidFill>
                  <a:schemeClr val="accent6">
                    <a:lumMod val="50000"/>
                  </a:schemeClr>
                </a:solidFill>
                <a:latin typeface="+mn-lt"/>
                <a:ea typeface="+mn-ea"/>
              </a:defRPr>
            </a:lvl3pPr>
            <a:lvl4pPr marL="1599852" indent="-228709" algn="l" defTabSz="913722" rtl="0" eaLnBrk="1" fontAlgn="base" hangingPunct="1">
              <a:spcBef>
                <a:spcPct val="20000"/>
              </a:spcBef>
              <a:spcAft>
                <a:spcPct val="0"/>
              </a:spcAft>
              <a:buClr>
                <a:srgbClr val="C00000"/>
              </a:buClr>
              <a:buFont typeface="Wingdings" pitchFamily="2" charset="2"/>
              <a:buChar char="s"/>
              <a:defRPr sz="1300" b="1">
                <a:solidFill>
                  <a:schemeClr val="accent6">
                    <a:lumMod val="50000"/>
                  </a:schemeClr>
                </a:solidFill>
                <a:latin typeface="+mn-lt"/>
                <a:ea typeface="+mn-ea"/>
              </a:defRPr>
            </a:lvl4pPr>
            <a:lvl5pPr marL="2056159" indent="-228709" algn="l" defTabSz="913722" rtl="0" eaLnBrk="1" fontAlgn="base" hangingPunct="1">
              <a:spcBef>
                <a:spcPct val="20000"/>
              </a:spcBef>
              <a:spcAft>
                <a:spcPct val="0"/>
              </a:spcAft>
              <a:buClr>
                <a:srgbClr val="C00000"/>
              </a:buClr>
              <a:buChar char="•"/>
              <a:defRPr sz="1300" b="1">
                <a:solidFill>
                  <a:schemeClr val="accent6">
                    <a:lumMod val="50000"/>
                  </a:schemeClr>
                </a:solidFill>
                <a:latin typeface="+mn-lt"/>
                <a:ea typeface="+mn-ea"/>
              </a:defRPr>
            </a:lvl5pPr>
            <a:lvl6pPr marL="2377463"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6pPr>
            <a:lvl7pPr marL="2698776"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7pPr>
            <a:lvl8pPr marL="3020089"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8pPr>
            <a:lvl9pPr marL="3341394"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9pPr>
          </a:lstStyle>
          <a:p>
            <a:pPr marL="0" indent="0" algn="ctr">
              <a:buNone/>
            </a:pPr>
            <a:r>
              <a:rPr lang="en-US" sz="1600" kern="0" dirty="0" err="1" smtClean="0"/>
              <a:t>Oculomotor</a:t>
            </a:r>
            <a:endParaRPr lang="en-US" sz="1600" kern="0" dirty="0" smtClean="0"/>
          </a:p>
        </p:txBody>
      </p:sp>
      <p:sp>
        <p:nvSpPr>
          <p:cNvPr id="6" name="Content Placeholder 2"/>
          <p:cNvSpPr txBox="1">
            <a:spLocks/>
          </p:cNvSpPr>
          <p:nvPr/>
        </p:nvSpPr>
        <p:spPr bwMode="auto">
          <a:xfrm>
            <a:off x="4216252" y="1600200"/>
            <a:ext cx="1397295" cy="495300"/>
          </a:xfrm>
          <a:prstGeom prst="roundRect">
            <a:avLst>
              <a:gd name="adj" fmla="val 7160"/>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3500000" scaled="1"/>
            <a:tileRect/>
          </a:gradFill>
          <a:ln w="9525" cap="flat" cmpd="sng" algn="ctr">
            <a:solidFill>
              <a:schemeClr val="accent2">
                <a:shade val="95000"/>
                <a:satMod val="105000"/>
              </a:schemeClr>
            </a:solidFill>
            <a:prstDash val="solid"/>
            <a:headEnd/>
            <a:tailEnd/>
          </a:ln>
          <a:effectLst>
            <a:outerShdw blurRad="40000" dist="20000" dir="5400000" rotWithShape="0">
              <a:srgbClr val="000000">
                <a:alpha val="38000"/>
              </a:srgbClr>
            </a:outerShdw>
          </a:effectLst>
        </p:spPr>
        <p:txBody>
          <a:bodyPr vert="horz" wrap="square" lIns="91326" tIns="45664" rIns="91326" bIns="45664" numCol="1" anchor="ctr" anchorCtr="0" compatLnSpc="1">
            <a:prstTxWarp prst="textNoShape">
              <a:avLst/>
            </a:prstTxWarp>
            <a:normAutofit/>
          </a:bodyPr>
          <a:lstStyle>
            <a:lvl1pPr marL="342508" indent="-342508" algn="l" defTabSz="913722" rtl="0" eaLnBrk="1" fontAlgn="base" hangingPunct="1">
              <a:spcBef>
                <a:spcPct val="20000"/>
              </a:spcBef>
              <a:spcAft>
                <a:spcPct val="0"/>
              </a:spcAft>
              <a:buClr>
                <a:srgbClr val="BA1A00"/>
              </a:buClr>
              <a:buFont typeface="Wingdings" pitchFamily="2" charset="2"/>
              <a:buChar char="Ø"/>
              <a:defRPr sz="2000" b="1">
                <a:solidFill>
                  <a:schemeClr val="accent6">
                    <a:lumMod val="50000"/>
                  </a:schemeClr>
                </a:solidFill>
                <a:latin typeface="+mn-lt"/>
                <a:ea typeface="+mn-ea"/>
                <a:cs typeface="+mn-cs"/>
              </a:defRPr>
            </a:lvl1pPr>
            <a:lvl2pPr marL="743028" indent="-285610" algn="l" defTabSz="913722" rtl="0" eaLnBrk="1" fontAlgn="base" hangingPunct="1">
              <a:spcBef>
                <a:spcPct val="20000"/>
              </a:spcBef>
              <a:spcAft>
                <a:spcPct val="0"/>
              </a:spcAft>
              <a:buClr>
                <a:srgbClr val="C00000"/>
              </a:buClr>
              <a:buFont typeface="Wingdings" pitchFamily="2" charset="2"/>
              <a:buChar char="w"/>
              <a:defRPr sz="1700" b="1">
                <a:solidFill>
                  <a:schemeClr val="accent6">
                    <a:lumMod val="50000"/>
                  </a:schemeClr>
                </a:solidFill>
                <a:latin typeface="+mn-lt"/>
                <a:ea typeface="+mn-ea"/>
              </a:defRPr>
            </a:lvl2pPr>
            <a:lvl3pPr marL="1142429" indent="-228709" algn="l" defTabSz="913722" rtl="0" eaLnBrk="1" fontAlgn="base" hangingPunct="1">
              <a:spcBef>
                <a:spcPct val="20000"/>
              </a:spcBef>
              <a:spcAft>
                <a:spcPct val="0"/>
              </a:spcAft>
              <a:buClr>
                <a:srgbClr val="C00000"/>
              </a:buClr>
              <a:buChar char="•"/>
              <a:defRPr sz="1400" b="1">
                <a:solidFill>
                  <a:schemeClr val="accent6">
                    <a:lumMod val="50000"/>
                  </a:schemeClr>
                </a:solidFill>
                <a:latin typeface="+mn-lt"/>
                <a:ea typeface="+mn-ea"/>
              </a:defRPr>
            </a:lvl3pPr>
            <a:lvl4pPr marL="1599852" indent="-228709" algn="l" defTabSz="913722" rtl="0" eaLnBrk="1" fontAlgn="base" hangingPunct="1">
              <a:spcBef>
                <a:spcPct val="20000"/>
              </a:spcBef>
              <a:spcAft>
                <a:spcPct val="0"/>
              </a:spcAft>
              <a:buClr>
                <a:srgbClr val="C00000"/>
              </a:buClr>
              <a:buFont typeface="Wingdings" pitchFamily="2" charset="2"/>
              <a:buChar char="s"/>
              <a:defRPr sz="1300" b="1">
                <a:solidFill>
                  <a:schemeClr val="accent6">
                    <a:lumMod val="50000"/>
                  </a:schemeClr>
                </a:solidFill>
                <a:latin typeface="+mn-lt"/>
                <a:ea typeface="+mn-ea"/>
              </a:defRPr>
            </a:lvl4pPr>
            <a:lvl5pPr marL="2056159" indent="-228709" algn="l" defTabSz="913722" rtl="0" eaLnBrk="1" fontAlgn="base" hangingPunct="1">
              <a:spcBef>
                <a:spcPct val="20000"/>
              </a:spcBef>
              <a:spcAft>
                <a:spcPct val="0"/>
              </a:spcAft>
              <a:buClr>
                <a:srgbClr val="C00000"/>
              </a:buClr>
              <a:buChar char="•"/>
              <a:defRPr sz="1300" b="1">
                <a:solidFill>
                  <a:schemeClr val="accent6">
                    <a:lumMod val="50000"/>
                  </a:schemeClr>
                </a:solidFill>
                <a:latin typeface="+mn-lt"/>
                <a:ea typeface="+mn-ea"/>
              </a:defRPr>
            </a:lvl5pPr>
            <a:lvl6pPr marL="2377463"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6pPr>
            <a:lvl7pPr marL="2698776"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7pPr>
            <a:lvl8pPr marL="3020089"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8pPr>
            <a:lvl9pPr marL="3341394"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9pPr>
          </a:lstStyle>
          <a:p>
            <a:pPr marL="0" indent="0" algn="ctr">
              <a:buNone/>
            </a:pPr>
            <a:r>
              <a:rPr lang="en-US" sz="1600" kern="0" dirty="0" smtClean="0">
                <a:solidFill>
                  <a:schemeClr val="tx1"/>
                </a:solidFill>
              </a:rPr>
              <a:t>Vestibular</a:t>
            </a:r>
          </a:p>
        </p:txBody>
      </p:sp>
      <p:sp>
        <p:nvSpPr>
          <p:cNvPr id="7" name="Content Placeholder 2"/>
          <p:cNvSpPr txBox="1">
            <a:spLocks/>
          </p:cNvSpPr>
          <p:nvPr/>
        </p:nvSpPr>
        <p:spPr bwMode="auto">
          <a:xfrm>
            <a:off x="2108126" y="1600200"/>
            <a:ext cx="1905000" cy="495300"/>
          </a:xfrm>
          <a:prstGeom prst="roundRect">
            <a:avLst>
              <a:gd name="adj" fmla="val 7160"/>
            </a:avLst>
          </a:prstGeom>
          <a:gradFill flip="none" rotWithShape="1">
            <a:gsLst>
              <a:gs pos="0">
                <a:srgbClr val="90DF41">
                  <a:shade val="30000"/>
                  <a:satMod val="115000"/>
                </a:srgbClr>
              </a:gs>
              <a:gs pos="50000">
                <a:srgbClr val="90DF41">
                  <a:shade val="67500"/>
                  <a:satMod val="115000"/>
                </a:srgbClr>
              </a:gs>
              <a:gs pos="100000">
                <a:srgbClr val="90DF41">
                  <a:shade val="100000"/>
                  <a:satMod val="115000"/>
                </a:srgbClr>
              </a:gs>
            </a:gsLst>
            <a:lin ang="16200000" scaled="1"/>
            <a:tileRect/>
          </a:gradFill>
          <a:ln>
            <a:headEnd/>
            <a:tailEnd/>
          </a:ln>
        </p:spPr>
        <p:style>
          <a:lnRef idx="1">
            <a:schemeClr val="dk1"/>
          </a:lnRef>
          <a:fillRef idx="3">
            <a:schemeClr val="dk1"/>
          </a:fillRef>
          <a:effectRef idx="2">
            <a:schemeClr val="dk1"/>
          </a:effectRef>
          <a:fontRef idx="minor">
            <a:schemeClr val="lt1"/>
          </a:fontRef>
        </p:style>
        <p:txBody>
          <a:bodyPr vert="horz" wrap="square" lIns="91326" tIns="45664" rIns="91326" bIns="45664" numCol="1" anchor="ctr" anchorCtr="0" compatLnSpc="1">
            <a:prstTxWarp prst="textNoShape">
              <a:avLst/>
            </a:prstTxWarp>
            <a:normAutofit/>
          </a:bodyPr>
          <a:lstStyle>
            <a:lvl1pPr marL="342508" indent="-342508" algn="l" defTabSz="913722" rtl="0" eaLnBrk="1" fontAlgn="base" hangingPunct="1">
              <a:spcBef>
                <a:spcPct val="20000"/>
              </a:spcBef>
              <a:spcAft>
                <a:spcPct val="0"/>
              </a:spcAft>
              <a:buClr>
                <a:srgbClr val="BA1A00"/>
              </a:buClr>
              <a:buFont typeface="Wingdings" pitchFamily="2" charset="2"/>
              <a:buChar char="Ø"/>
              <a:defRPr sz="2000" b="1">
                <a:solidFill>
                  <a:schemeClr val="accent6">
                    <a:lumMod val="50000"/>
                  </a:schemeClr>
                </a:solidFill>
                <a:latin typeface="+mn-lt"/>
                <a:ea typeface="+mn-ea"/>
                <a:cs typeface="+mn-cs"/>
              </a:defRPr>
            </a:lvl1pPr>
            <a:lvl2pPr marL="743028" indent="-285610" algn="l" defTabSz="913722" rtl="0" eaLnBrk="1" fontAlgn="base" hangingPunct="1">
              <a:spcBef>
                <a:spcPct val="20000"/>
              </a:spcBef>
              <a:spcAft>
                <a:spcPct val="0"/>
              </a:spcAft>
              <a:buClr>
                <a:srgbClr val="C00000"/>
              </a:buClr>
              <a:buFont typeface="Wingdings" pitchFamily="2" charset="2"/>
              <a:buChar char="w"/>
              <a:defRPr sz="1700" b="1">
                <a:solidFill>
                  <a:schemeClr val="accent6">
                    <a:lumMod val="50000"/>
                  </a:schemeClr>
                </a:solidFill>
                <a:latin typeface="+mn-lt"/>
                <a:ea typeface="+mn-ea"/>
              </a:defRPr>
            </a:lvl2pPr>
            <a:lvl3pPr marL="1142429" indent="-228709" algn="l" defTabSz="913722" rtl="0" eaLnBrk="1" fontAlgn="base" hangingPunct="1">
              <a:spcBef>
                <a:spcPct val="20000"/>
              </a:spcBef>
              <a:spcAft>
                <a:spcPct val="0"/>
              </a:spcAft>
              <a:buClr>
                <a:srgbClr val="C00000"/>
              </a:buClr>
              <a:buChar char="•"/>
              <a:defRPr sz="1400" b="1">
                <a:solidFill>
                  <a:schemeClr val="accent6">
                    <a:lumMod val="50000"/>
                  </a:schemeClr>
                </a:solidFill>
                <a:latin typeface="+mn-lt"/>
                <a:ea typeface="+mn-ea"/>
              </a:defRPr>
            </a:lvl3pPr>
            <a:lvl4pPr marL="1599852" indent="-228709" algn="l" defTabSz="913722" rtl="0" eaLnBrk="1" fontAlgn="base" hangingPunct="1">
              <a:spcBef>
                <a:spcPct val="20000"/>
              </a:spcBef>
              <a:spcAft>
                <a:spcPct val="0"/>
              </a:spcAft>
              <a:buClr>
                <a:srgbClr val="C00000"/>
              </a:buClr>
              <a:buFont typeface="Wingdings" pitchFamily="2" charset="2"/>
              <a:buChar char="s"/>
              <a:defRPr sz="1300" b="1">
                <a:solidFill>
                  <a:schemeClr val="accent6">
                    <a:lumMod val="50000"/>
                  </a:schemeClr>
                </a:solidFill>
                <a:latin typeface="+mn-lt"/>
                <a:ea typeface="+mn-ea"/>
              </a:defRPr>
            </a:lvl4pPr>
            <a:lvl5pPr marL="2056159" indent="-228709" algn="l" defTabSz="913722" rtl="0" eaLnBrk="1" fontAlgn="base" hangingPunct="1">
              <a:spcBef>
                <a:spcPct val="20000"/>
              </a:spcBef>
              <a:spcAft>
                <a:spcPct val="0"/>
              </a:spcAft>
              <a:buClr>
                <a:srgbClr val="C00000"/>
              </a:buClr>
              <a:buChar char="•"/>
              <a:defRPr sz="1300" b="1">
                <a:solidFill>
                  <a:schemeClr val="accent6">
                    <a:lumMod val="50000"/>
                  </a:schemeClr>
                </a:solidFill>
                <a:latin typeface="+mn-lt"/>
                <a:ea typeface="+mn-ea"/>
              </a:defRPr>
            </a:lvl5pPr>
            <a:lvl6pPr marL="2377463"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6pPr>
            <a:lvl7pPr marL="2698776"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7pPr>
            <a:lvl8pPr marL="3020089"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8pPr>
            <a:lvl9pPr marL="3341394"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9pPr>
          </a:lstStyle>
          <a:p>
            <a:pPr marL="0" indent="0" algn="ctr">
              <a:buNone/>
            </a:pPr>
            <a:r>
              <a:rPr lang="en-US" sz="1600" kern="0" dirty="0" smtClean="0">
                <a:solidFill>
                  <a:schemeClr val="tx1"/>
                </a:solidFill>
              </a:rPr>
              <a:t>Proprioception</a:t>
            </a:r>
          </a:p>
        </p:txBody>
      </p:sp>
      <p:sp>
        <p:nvSpPr>
          <p:cNvPr id="8" name="Content Placeholder 2"/>
          <p:cNvSpPr txBox="1">
            <a:spLocks/>
          </p:cNvSpPr>
          <p:nvPr/>
        </p:nvSpPr>
        <p:spPr bwMode="auto">
          <a:xfrm>
            <a:off x="152400" y="1600200"/>
            <a:ext cx="1752600" cy="495300"/>
          </a:xfrm>
          <a:prstGeom prst="roundRect">
            <a:avLst>
              <a:gd name="adj" fmla="val 7160"/>
            </a:avLst>
          </a:prstGeom>
          <a:ln>
            <a:headEnd/>
            <a:tailEnd/>
          </a:ln>
        </p:spPr>
        <p:style>
          <a:lnRef idx="1">
            <a:schemeClr val="dk1"/>
          </a:lnRef>
          <a:fillRef idx="3">
            <a:schemeClr val="dk1"/>
          </a:fillRef>
          <a:effectRef idx="2">
            <a:schemeClr val="dk1"/>
          </a:effectRef>
          <a:fontRef idx="minor">
            <a:schemeClr val="lt1"/>
          </a:fontRef>
        </p:style>
        <p:txBody>
          <a:bodyPr vert="horz" wrap="square" lIns="91326" tIns="45664" rIns="91326" bIns="45664" numCol="1" anchor="ctr" anchorCtr="0" compatLnSpc="1">
            <a:prstTxWarp prst="textNoShape">
              <a:avLst/>
            </a:prstTxWarp>
            <a:normAutofit/>
          </a:bodyPr>
          <a:lstStyle>
            <a:lvl1pPr marL="342508" indent="-342508" algn="l" defTabSz="913722" rtl="0" eaLnBrk="1" fontAlgn="base" hangingPunct="1">
              <a:spcBef>
                <a:spcPct val="20000"/>
              </a:spcBef>
              <a:spcAft>
                <a:spcPct val="0"/>
              </a:spcAft>
              <a:buClr>
                <a:srgbClr val="BA1A00"/>
              </a:buClr>
              <a:buFont typeface="Wingdings" pitchFamily="2" charset="2"/>
              <a:buChar char="Ø"/>
              <a:defRPr sz="2000" b="1">
                <a:solidFill>
                  <a:schemeClr val="accent6">
                    <a:lumMod val="50000"/>
                  </a:schemeClr>
                </a:solidFill>
                <a:latin typeface="+mn-lt"/>
                <a:ea typeface="+mn-ea"/>
                <a:cs typeface="+mn-cs"/>
              </a:defRPr>
            </a:lvl1pPr>
            <a:lvl2pPr marL="743028" indent="-285610" algn="l" defTabSz="913722" rtl="0" eaLnBrk="1" fontAlgn="base" hangingPunct="1">
              <a:spcBef>
                <a:spcPct val="20000"/>
              </a:spcBef>
              <a:spcAft>
                <a:spcPct val="0"/>
              </a:spcAft>
              <a:buClr>
                <a:srgbClr val="C00000"/>
              </a:buClr>
              <a:buFont typeface="Wingdings" pitchFamily="2" charset="2"/>
              <a:buChar char="w"/>
              <a:defRPr sz="1700" b="1">
                <a:solidFill>
                  <a:schemeClr val="accent6">
                    <a:lumMod val="50000"/>
                  </a:schemeClr>
                </a:solidFill>
                <a:latin typeface="+mn-lt"/>
                <a:ea typeface="+mn-ea"/>
              </a:defRPr>
            </a:lvl2pPr>
            <a:lvl3pPr marL="1142429" indent="-228709" algn="l" defTabSz="913722" rtl="0" eaLnBrk="1" fontAlgn="base" hangingPunct="1">
              <a:spcBef>
                <a:spcPct val="20000"/>
              </a:spcBef>
              <a:spcAft>
                <a:spcPct val="0"/>
              </a:spcAft>
              <a:buClr>
                <a:srgbClr val="C00000"/>
              </a:buClr>
              <a:buChar char="•"/>
              <a:defRPr sz="1400" b="1">
                <a:solidFill>
                  <a:schemeClr val="accent6">
                    <a:lumMod val="50000"/>
                  </a:schemeClr>
                </a:solidFill>
                <a:latin typeface="+mn-lt"/>
                <a:ea typeface="+mn-ea"/>
              </a:defRPr>
            </a:lvl3pPr>
            <a:lvl4pPr marL="1599852" indent="-228709" algn="l" defTabSz="913722" rtl="0" eaLnBrk="1" fontAlgn="base" hangingPunct="1">
              <a:spcBef>
                <a:spcPct val="20000"/>
              </a:spcBef>
              <a:spcAft>
                <a:spcPct val="0"/>
              </a:spcAft>
              <a:buClr>
                <a:srgbClr val="C00000"/>
              </a:buClr>
              <a:buFont typeface="Wingdings" pitchFamily="2" charset="2"/>
              <a:buChar char="s"/>
              <a:defRPr sz="1300" b="1">
                <a:solidFill>
                  <a:schemeClr val="accent6">
                    <a:lumMod val="50000"/>
                  </a:schemeClr>
                </a:solidFill>
                <a:latin typeface="+mn-lt"/>
                <a:ea typeface="+mn-ea"/>
              </a:defRPr>
            </a:lvl4pPr>
            <a:lvl5pPr marL="2056159" indent="-228709" algn="l" defTabSz="913722" rtl="0" eaLnBrk="1" fontAlgn="base" hangingPunct="1">
              <a:spcBef>
                <a:spcPct val="20000"/>
              </a:spcBef>
              <a:spcAft>
                <a:spcPct val="0"/>
              </a:spcAft>
              <a:buClr>
                <a:srgbClr val="C00000"/>
              </a:buClr>
              <a:buChar char="•"/>
              <a:defRPr sz="1300" b="1">
                <a:solidFill>
                  <a:schemeClr val="accent6">
                    <a:lumMod val="50000"/>
                  </a:schemeClr>
                </a:solidFill>
                <a:latin typeface="+mn-lt"/>
                <a:ea typeface="+mn-ea"/>
              </a:defRPr>
            </a:lvl5pPr>
            <a:lvl6pPr marL="2377463"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6pPr>
            <a:lvl7pPr marL="2698776"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7pPr>
            <a:lvl8pPr marL="3020089"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8pPr>
            <a:lvl9pPr marL="3341394" indent="-228709" algn="l" defTabSz="913722" rtl="0" eaLnBrk="1" fontAlgn="base" hangingPunct="1">
              <a:spcBef>
                <a:spcPct val="20000"/>
              </a:spcBef>
              <a:spcAft>
                <a:spcPct val="0"/>
              </a:spcAft>
              <a:buClr>
                <a:srgbClr val="838383"/>
              </a:buClr>
              <a:buChar char="•"/>
              <a:defRPr sz="1300" b="1">
                <a:solidFill>
                  <a:schemeClr val="bg1"/>
                </a:solidFill>
                <a:latin typeface="+mn-lt"/>
                <a:ea typeface="+mn-ea"/>
              </a:defRPr>
            </a:lvl9pPr>
          </a:lstStyle>
          <a:p>
            <a:pPr marL="0" indent="0" algn="ctr">
              <a:buNone/>
            </a:pPr>
            <a:r>
              <a:rPr lang="en-US" sz="1600" kern="0" dirty="0" smtClean="0">
                <a:solidFill>
                  <a:schemeClr val="tx1"/>
                </a:solidFill>
              </a:rPr>
              <a:t>Musculoskeletal</a:t>
            </a:r>
          </a:p>
        </p:txBody>
      </p:sp>
    </p:spTree>
    <p:extLst>
      <p:ext uri="{BB962C8B-B14F-4D97-AF65-F5344CB8AC3E}">
        <p14:creationId xmlns:p14="http://schemas.microsoft.com/office/powerpoint/2010/main" val="31410564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a:t>
            </a:r>
            <a:r>
              <a:rPr lang="en-US" baseline="0" dirty="0" smtClean="0"/>
              <a:t> Home Exercise Program</a:t>
            </a:r>
            <a:endParaRPr lang="en-US" dirty="0"/>
          </a:p>
        </p:txBody>
      </p:sp>
      <p:sp>
        <p:nvSpPr>
          <p:cNvPr id="3" name="Content Placeholder 2"/>
          <p:cNvSpPr>
            <a:spLocks noGrp="1"/>
          </p:cNvSpPr>
          <p:nvPr>
            <p:ph idx="1"/>
          </p:nvPr>
        </p:nvSpPr>
        <p:spPr>
          <a:xfrm>
            <a:off x="1066800" y="1524000"/>
            <a:ext cx="5715000" cy="5105400"/>
          </a:xfrm>
        </p:spPr>
        <p:txBody>
          <a:bodyPr>
            <a:normAutofit/>
          </a:bodyPr>
          <a:lstStyle/>
          <a:p>
            <a:pPr>
              <a:lnSpc>
                <a:spcPct val="110000"/>
              </a:lnSpc>
            </a:pPr>
            <a:r>
              <a:rPr lang="en-US" sz="1600" dirty="0" smtClean="0"/>
              <a:t>How</a:t>
            </a:r>
            <a:r>
              <a:rPr lang="en-US" sz="1600" baseline="0" dirty="0" smtClean="0"/>
              <a:t> committed is the patient? </a:t>
            </a:r>
          </a:p>
          <a:p>
            <a:pPr lvl="1">
              <a:lnSpc>
                <a:spcPct val="110000"/>
              </a:lnSpc>
            </a:pPr>
            <a:r>
              <a:rPr lang="en-US" sz="1400" dirty="0" smtClean="0"/>
              <a:t>Exercise frequency, duration</a:t>
            </a:r>
          </a:p>
          <a:p>
            <a:pPr lvl="0">
              <a:lnSpc>
                <a:spcPct val="110000"/>
              </a:lnSpc>
            </a:pPr>
            <a:r>
              <a:rPr lang="en-US" sz="1600" dirty="0" smtClean="0"/>
              <a:t>Difficulty</a:t>
            </a:r>
            <a:r>
              <a:rPr lang="en-US" sz="1600" baseline="0" dirty="0" smtClean="0"/>
              <a:t> level of exercises?</a:t>
            </a:r>
          </a:p>
          <a:p>
            <a:pPr lvl="1">
              <a:lnSpc>
                <a:spcPct val="110000"/>
              </a:lnSpc>
            </a:pPr>
            <a:r>
              <a:rPr lang="en-US" sz="1400" dirty="0" smtClean="0"/>
              <a:t>Accommodations to increase safety</a:t>
            </a:r>
            <a:endParaRPr lang="en-US" sz="1400" baseline="0" dirty="0" smtClean="0"/>
          </a:p>
          <a:p>
            <a:pPr lvl="0">
              <a:lnSpc>
                <a:spcPct val="110000"/>
              </a:lnSpc>
            </a:pPr>
            <a:r>
              <a:rPr lang="en-US" sz="1600" dirty="0" smtClean="0"/>
              <a:t>Exercises</a:t>
            </a:r>
            <a:r>
              <a:rPr lang="en-US" sz="1600" baseline="0" dirty="0" smtClean="0"/>
              <a:t> for strength, flexibility, and reaction </a:t>
            </a:r>
            <a:br>
              <a:rPr lang="en-US" sz="1600" baseline="0" dirty="0" smtClean="0"/>
            </a:br>
            <a:r>
              <a:rPr lang="en-US" sz="1600" baseline="0" dirty="0" smtClean="0"/>
              <a:t>speed</a:t>
            </a:r>
          </a:p>
          <a:p>
            <a:pPr lvl="1">
              <a:lnSpc>
                <a:spcPct val="110000"/>
              </a:lnSpc>
            </a:pPr>
            <a:r>
              <a:rPr lang="en-US" sz="1400" dirty="0" smtClean="0"/>
              <a:t>If patient loses his/her balance, can she recover?</a:t>
            </a:r>
          </a:p>
          <a:p>
            <a:pPr lvl="1">
              <a:lnSpc>
                <a:spcPct val="110000"/>
              </a:lnSpc>
            </a:pPr>
            <a:r>
              <a:rPr lang="en-US" sz="1400" dirty="0" smtClean="0"/>
              <a:t>With</a:t>
            </a:r>
            <a:r>
              <a:rPr lang="en-US" sz="1400" baseline="0" dirty="0" smtClean="0"/>
              <a:t> caregiver assistance, design exercises that provoke </a:t>
            </a:r>
            <a:br>
              <a:rPr lang="en-US" sz="1400" baseline="0" dirty="0" smtClean="0"/>
            </a:br>
            <a:r>
              <a:rPr lang="en-US" sz="1400" baseline="0" dirty="0" smtClean="0"/>
              <a:t>balance reactions</a:t>
            </a:r>
          </a:p>
          <a:p>
            <a:pPr lvl="2">
              <a:lnSpc>
                <a:spcPct val="110000"/>
              </a:lnSpc>
            </a:pPr>
            <a:r>
              <a:rPr lang="en-US" sz="1200" dirty="0" smtClean="0"/>
              <a:t>BOSU</a:t>
            </a:r>
            <a:r>
              <a:rPr lang="en-US" sz="1200" baseline="0" dirty="0" smtClean="0"/>
              <a:t> ball, foam squares, unilateral stance, eyes closed</a:t>
            </a:r>
          </a:p>
          <a:p>
            <a:pPr lvl="2">
              <a:lnSpc>
                <a:spcPct val="110000"/>
              </a:lnSpc>
            </a:pPr>
            <a:r>
              <a:rPr lang="en-US" sz="1200" baseline="0" dirty="0" smtClean="0"/>
              <a:t>Provide adequate ca</a:t>
            </a:r>
            <a:r>
              <a:rPr lang="en-US" sz="1200" dirty="0" smtClean="0"/>
              <a:t>regiver</a:t>
            </a:r>
            <a:r>
              <a:rPr lang="en-US" sz="1200" baseline="0" dirty="0" smtClean="0"/>
              <a:t> training</a:t>
            </a:r>
          </a:p>
          <a:p>
            <a:pPr lvl="0">
              <a:lnSpc>
                <a:spcPct val="110000"/>
              </a:lnSpc>
            </a:pPr>
            <a:r>
              <a:rPr lang="en-US" sz="1600" dirty="0" smtClean="0"/>
              <a:t>Provide clear written materials </a:t>
            </a:r>
          </a:p>
          <a:p>
            <a:pPr lvl="1">
              <a:lnSpc>
                <a:spcPct val="110000"/>
              </a:lnSpc>
            </a:pPr>
            <a:r>
              <a:rPr lang="en-US" sz="1400" dirty="0" smtClean="0"/>
              <a:t>How to</a:t>
            </a:r>
            <a:r>
              <a:rPr lang="en-US" sz="1400" baseline="0" dirty="0" smtClean="0"/>
              <a:t> perform, what equipment is needed</a:t>
            </a:r>
          </a:p>
          <a:p>
            <a:pPr lvl="0">
              <a:lnSpc>
                <a:spcPct val="110000"/>
              </a:lnSpc>
            </a:pPr>
            <a:r>
              <a:rPr lang="en-US" sz="1600" dirty="0" smtClean="0"/>
              <a:t>Advancing HEP </a:t>
            </a:r>
          </a:p>
          <a:p>
            <a:pPr lvl="1">
              <a:lnSpc>
                <a:spcPct val="110000"/>
              </a:lnSpc>
            </a:pPr>
            <a:r>
              <a:rPr lang="en-US" sz="1400" dirty="0" smtClean="0"/>
              <a:t>Return for</a:t>
            </a:r>
            <a:r>
              <a:rPr lang="en-US" sz="1400" baseline="0" dirty="0" smtClean="0"/>
              <a:t> therapy session to advance? </a:t>
            </a:r>
          </a:p>
          <a:p>
            <a:pPr lvl="1">
              <a:lnSpc>
                <a:spcPct val="110000"/>
              </a:lnSpc>
            </a:pPr>
            <a:r>
              <a:rPr lang="en-US" sz="1400" baseline="0" dirty="0" smtClean="0"/>
              <a:t>Provide guidelines? </a:t>
            </a:r>
          </a:p>
        </p:txBody>
      </p:sp>
      <p:pic>
        <p:nvPicPr>
          <p:cNvPr id="6146" name="Picture 2" descr="http://www.hygenicblog.com/wp-content/uploads/2011/03/Duncan2007.jpg"/>
          <p:cNvPicPr>
            <a:picLocks noChangeAspect="1" noChangeArrowheads="1"/>
          </p:cNvPicPr>
          <p:nvPr/>
        </p:nvPicPr>
        <p:blipFill rotWithShape="1">
          <a:blip r:embed="rId2">
            <a:extLst>
              <a:ext uri="{28A0092B-C50C-407E-A947-70E740481C1C}">
                <a14:useLocalDpi xmlns:a14="http://schemas.microsoft.com/office/drawing/2010/main" val="0"/>
              </a:ext>
            </a:extLst>
          </a:blip>
          <a:srcRect l="4714" t="2098" r="3144" b="3454"/>
          <a:stretch/>
        </p:blipFill>
        <p:spPr bwMode="auto">
          <a:xfrm>
            <a:off x="6248400" y="1275906"/>
            <a:ext cx="2514600" cy="3272491"/>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5481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a:t>
            </a:r>
            <a:r>
              <a:rPr lang="en-US" baseline="0" dirty="0" smtClean="0"/>
              <a:t> Tasking &amp; HEP</a:t>
            </a:r>
            <a:endParaRPr lang="en-US" dirty="0"/>
          </a:p>
        </p:txBody>
      </p:sp>
      <p:sp>
        <p:nvSpPr>
          <p:cNvPr id="3" name="Content Placeholder 2"/>
          <p:cNvSpPr>
            <a:spLocks noGrp="1"/>
          </p:cNvSpPr>
          <p:nvPr>
            <p:ph idx="1"/>
          </p:nvPr>
        </p:nvSpPr>
        <p:spPr/>
        <p:txBody>
          <a:bodyPr>
            <a:normAutofit fontScale="92500" lnSpcReduction="20000"/>
          </a:bodyPr>
          <a:lstStyle/>
          <a:p>
            <a:pPr>
              <a:lnSpc>
                <a:spcPct val="110000"/>
              </a:lnSpc>
            </a:pPr>
            <a:r>
              <a:rPr lang="en-US" dirty="0" smtClean="0"/>
              <a:t>Incorporate</a:t>
            </a:r>
            <a:r>
              <a:rPr lang="en-US" baseline="0" dirty="0" smtClean="0"/>
              <a:t> dual tasking into HEP</a:t>
            </a:r>
          </a:p>
          <a:p>
            <a:pPr lvl="1">
              <a:lnSpc>
                <a:spcPct val="110000"/>
              </a:lnSpc>
            </a:pPr>
            <a:r>
              <a:rPr lang="en-US" dirty="0" smtClean="0"/>
              <a:t>Divided</a:t>
            </a:r>
            <a:r>
              <a:rPr lang="en-US" baseline="0" dirty="0" smtClean="0"/>
              <a:t> attention crucial for balance, safety</a:t>
            </a:r>
          </a:p>
          <a:p>
            <a:pPr lvl="0">
              <a:lnSpc>
                <a:spcPct val="110000"/>
              </a:lnSpc>
            </a:pPr>
            <a:r>
              <a:rPr lang="en-US" dirty="0" smtClean="0"/>
              <a:t>Example</a:t>
            </a:r>
            <a:r>
              <a:rPr lang="en-US" baseline="0" dirty="0" smtClean="0"/>
              <a:t> exercises:</a:t>
            </a:r>
          </a:p>
          <a:p>
            <a:pPr lvl="1">
              <a:lnSpc>
                <a:spcPct val="110000"/>
              </a:lnSpc>
            </a:pPr>
            <a:r>
              <a:rPr lang="en-US" dirty="0" smtClean="0"/>
              <a:t>Stand</a:t>
            </a:r>
            <a:r>
              <a:rPr lang="en-US" baseline="0" dirty="0" smtClean="0"/>
              <a:t> on one foot, rotate head side to side (vestibular demand) while spelling words</a:t>
            </a:r>
          </a:p>
          <a:p>
            <a:pPr lvl="1">
              <a:lnSpc>
                <a:spcPct val="110000"/>
              </a:lnSpc>
            </a:pPr>
            <a:r>
              <a:rPr lang="en-US" baseline="0" dirty="0" smtClean="0"/>
              <a:t>Walk </a:t>
            </a:r>
            <a:r>
              <a:rPr lang="en-US" i="1" baseline="0" dirty="0" smtClean="0"/>
              <a:t>quickly </a:t>
            </a:r>
            <a:r>
              <a:rPr lang="en-US" baseline="0" dirty="0" smtClean="0"/>
              <a:t>while counting backwards from 100 by 7’s</a:t>
            </a:r>
          </a:p>
          <a:p>
            <a:pPr lvl="1">
              <a:lnSpc>
                <a:spcPct val="110000"/>
              </a:lnSpc>
            </a:pPr>
            <a:r>
              <a:rPr lang="en-US" dirty="0" smtClean="0"/>
              <a:t>Stroop test while</a:t>
            </a:r>
            <a:r>
              <a:rPr lang="en-US" baseline="0" dirty="0" smtClean="0"/>
              <a:t> marching in place or performing squats</a:t>
            </a:r>
            <a:endParaRPr lang="en-US" dirty="0"/>
          </a:p>
        </p:txBody>
      </p:sp>
    </p:spTree>
    <p:extLst>
      <p:ext uri="{BB962C8B-B14F-4D97-AF65-F5344CB8AC3E}">
        <p14:creationId xmlns:p14="http://schemas.microsoft.com/office/powerpoint/2010/main" val="19657604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IM-Home Right for Your Patient?</a:t>
            </a:r>
            <a:endParaRPr lang="en-US" dirty="0"/>
          </a:p>
        </p:txBody>
      </p:sp>
      <p:sp>
        <p:nvSpPr>
          <p:cNvPr id="3" name="Content Placeholder 2"/>
          <p:cNvSpPr>
            <a:spLocks noGrp="1"/>
          </p:cNvSpPr>
          <p:nvPr>
            <p:ph sz="half" idx="1"/>
          </p:nvPr>
        </p:nvSpPr>
        <p:spPr>
          <a:xfrm>
            <a:off x="1295400" y="1295400"/>
            <a:ext cx="6477000" cy="4343400"/>
          </a:xfrm>
        </p:spPr>
        <p:txBody>
          <a:bodyPr>
            <a:normAutofit fontScale="32500" lnSpcReduction="20000"/>
          </a:bodyPr>
          <a:lstStyle/>
          <a:p>
            <a:r>
              <a:rPr lang="en-US" sz="4900" dirty="0" smtClean="0"/>
              <a:t>Is your patient ready to transition from IM Pro to IM Home?</a:t>
            </a:r>
          </a:p>
          <a:p>
            <a:pPr lvl="1"/>
            <a:r>
              <a:rPr lang="en-US" sz="4923" dirty="0" smtClean="0"/>
              <a:t>Does your patient demonstrate the ability to perform the IM exercises without your clinical direct supervision and oversight?</a:t>
            </a:r>
          </a:p>
          <a:p>
            <a:pPr lvl="1"/>
            <a:r>
              <a:rPr lang="en-US" sz="4923" dirty="0" smtClean="0"/>
              <a:t>Does your patient have strong family support and are they willing to help facilitate a HEP that includes IM Home?</a:t>
            </a:r>
          </a:p>
          <a:p>
            <a:pPr lvl="1"/>
            <a:r>
              <a:rPr lang="en-US" sz="4923" dirty="0" smtClean="0"/>
              <a:t>Do you have limited time to see this patient in the clinic due to insurance, financial or scheduling constraints?</a:t>
            </a:r>
          </a:p>
          <a:p>
            <a:pPr lvl="1"/>
            <a:r>
              <a:rPr lang="en-US" sz="4923" dirty="0" smtClean="0"/>
              <a:t>Does your client have a neurodegenerative disease that requires ongoing training to maintain skill level?</a:t>
            </a:r>
          </a:p>
          <a:p>
            <a:pPr lvl="1"/>
            <a:r>
              <a:rPr lang="en-US" sz="4923" dirty="0" smtClean="0"/>
              <a:t>Is your patient and caregivers motivated to be active participants in a HEP that includes IM Home?</a:t>
            </a:r>
          </a:p>
          <a:p>
            <a:pPr lvl="1"/>
            <a:r>
              <a:rPr lang="en-US" sz="4923" dirty="0" smtClean="0"/>
              <a:t>Does your patient have computer and internet access?</a:t>
            </a:r>
          </a:p>
          <a:p>
            <a:pPr lvl="1"/>
            <a:r>
              <a:rPr lang="en-US" sz="4923" dirty="0" smtClean="0"/>
              <a:t>Are you comfortable setting up an HEP that includes IM Home and continuing ongoing management of that program?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pPr eaLnBrk="1" hangingPunct="1"/>
            <a:r>
              <a:rPr lang="en-US" dirty="0" smtClean="0">
                <a:latin typeface="Gill Sans MT" charset="0"/>
              </a:rPr>
              <a:t>IM-Home</a:t>
            </a:r>
            <a:endParaRPr lang="en-US" sz="1600" dirty="0">
              <a:solidFill>
                <a:srgbClr val="1C1C1C"/>
              </a:solidFill>
              <a:latin typeface="Gill Sans MT" charset="0"/>
            </a:endParaRPr>
          </a:p>
        </p:txBody>
      </p:sp>
      <p:sp>
        <p:nvSpPr>
          <p:cNvPr id="4" name="Content Placeholder 3"/>
          <p:cNvSpPr>
            <a:spLocks noGrp="1"/>
          </p:cNvSpPr>
          <p:nvPr>
            <p:ph idx="1"/>
          </p:nvPr>
        </p:nvSpPr>
        <p:spPr>
          <a:xfrm>
            <a:off x="1066800" y="1524000"/>
            <a:ext cx="7239000" cy="3352800"/>
          </a:xfrm>
        </p:spPr>
        <p:txBody>
          <a:bodyPr>
            <a:normAutofit/>
          </a:bodyPr>
          <a:lstStyle/>
          <a:p>
            <a:pPr>
              <a:lnSpc>
                <a:spcPct val="120000"/>
              </a:lnSpc>
              <a:buFont typeface="Wingdings" charset="0"/>
              <a:buNone/>
              <a:defRPr/>
            </a:pPr>
            <a:r>
              <a:rPr lang="en-US" dirty="0"/>
              <a:t>INCLUDES:</a:t>
            </a:r>
          </a:p>
          <a:p>
            <a:pPr>
              <a:lnSpc>
                <a:spcPct val="120000"/>
              </a:lnSpc>
              <a:defRPr/>
            </a:pPr>
            <a:r>
              <a:rPr lang="en-US" sz="1900" b="0" dirty="0"/>
              <a:t>IM-Home Unit with USB Cord &amp; Software CD</a:t>
            </a:r>
          </a:p>
          <a:p>
            <a:pPr>
              <a:lnSpc>
                <a:spcPct val="120000"/>
              </a:lnSpc>
              <a:defRPr/>
            </a:pPr>
            <a:r>
              <a:rPr lang="en-US" sz="1900" b="0" dirty="0"/>
              <a:t>Wireless Button Trigger, Hand Glove &amp; Tap Mat</a:t>
            </a:r>
          </a:p>
          <a:p>
            <a:pPr>
              <a:lnSpc>
                <a:spcPct val="120000"/>
              </a:lnSpc>
              <a:defRPr/>
            </a:pPr>
            <a:r>
              <a:rPr lang="en-US" sz="1900" b="0" dirty="0"/>
              <a:t>Wired Headphones</a:t>
            </a:r>
          </a:p>
          <a:p>
            <a:pPr>
              <a:lnSpc>
                <a:spcPct val="120000"/>
              </a:lnSpc>
              <a:defRPr/>
            </a:pPr>
            <a:r>
              <a:rPr lang="en-US" sz="1900" b="0" dirty="0"/>
              <a:t>1 year manufacturer </a:t>
            </a:r>
            <a:r>
              <a:rPr lang="en-US" sz="1900" b="0" dirty="0" smtClean="0"/>
              <a:t>warranty</a:t>
            </a:r>
          </a:p>
          <a:p>
            <a:pPr>
              <a:lnSpc>
                <a:spcPct val="120000"/>
              </a:lnSpc>
              <a:defRPr/>
            </a:pPr>
            <a:r>
              <a:rPr lang="en-US" sz="1900" b="0" dirty="0"/>
              <a:t>Unlimited use by one student or patient (additional licenses may be purchased for other family members</a:t>
            </a:r>
            <a:r>
              <a:rPr lang="en-US" sz="1900" b="0" dirty="0" smtClean="0"/>
              <a:t>)</a:t>
            </a:r>
            <a:endParaRPr lang="en-US" sz="1900" dirty="0">
              <a:latin typeface="Gill Sans MT" charset="0"/>
            </a:endParaRPr>
          </a:p>
        </p:txBody>
      </p:sp>
      <p:sp>
        <p:nvSpPr>
          <p:cNvPr id="101381" name="Rectangle 6"/>
          <p:cNvSpPr>
            <a:spLocks noChangeArrowheads="1"/>
          </p:cNvSpPr>
          <p:nvPr/>
        </p:nvSpPr>
        <p:spPr bwMode="auto">
          <a:xfrm>
            <a:off x="762000" y="5334000"/>
            <a:ext cx="641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742950" indent="-285750">
              <a:spcBef>
                <a:spcPct val="20000"/>
              </a:spcBef>
              <a:buClr>
                <a:srgbClr val="838383"/>
              </a:buClr>
              <a:buFont typeface="Wingdings" charset="0"/>
              <a:buNone/>
            </a:pPr>
            <a:endParaRPr lang="en-US" dirty="0"/>
          </a:p>
        </p:txBody>
      </p:sp>
      <p:sp>
        <p:nvSpPr>
          <p:cNvPr id="8" name="Rounded Rectangle 7"/>
          <p:cNvSpPr>
            <a:spLocks noChangeArrowheads="1"/>
          </p:cNvSpPr>
          <p:nvPr/>
        </p:nvSpPr>
        <p:spPr bwMode="auto">
          <a:xfrm>
            <a:off x="1447800" y="4984790"/>
            <a:ext cx="5181600" cy="1736646"/>
          </a:xfrm>
          <a:prstGeom prst="roundRect">
            <a:avLst>
              <a:gd name="adj" fmla="val 16667"/>
            </a:avLst>
          </a:prstGeom>
          <a:gradFill rotWithShape="1">
            <a:gsLst>
              <a:gs pos="0">
                <a:srgbClr val="005DB0"/>
              </a:gs>
              <a:gs pos="80000">
                <a:srgbClr val="007DE6"/>
              </a:gs>
              <a:gs pos="100000">
                <a:srgbClr val="007EED"/>
              </a:gs>
            </a:gsLst>
            <a:lin ang="16200000"/>
          </a:gradFill>
          <a:ln w="9525">
            <a:solidFill>
              <a:srgbClr val="0079CF"/>
            </a:solidFill>
            <a:round/>
            <a:headEnd/>
            <a:tailEnd/>
          </a:ln>
          <a:effectLst>
            <a:outerShdw blurRad="63500" dist="23000" dir="5400000" rotWithShape="0">
              <a:srgbClr val="000000">
                <a:alpha val="34999"/>
              </a:srgbClr>
            </a:outerShdw>
          </a:effectLst>
        </p:spPr>
        <p:txBody>
          <a:bodyPr wrap="square">
            <a:spAutoFit/>
          </a:bodyPr>
          <a:lstStyle/>
          <a:p>
            <a:pPr>
              <a:lnSpc>
                <a:spcPct val="120000"/>
              </a:lnSpc>
              <a:defRPr/>
            </a:pPr>
            <a:r>
              <a:rPr lang="en-US" sz="2000" u="sng" dirty="0" smtClean="0">
                <a:solidFill>
                  <a:schemeClr val="tx1"/>
                </a:solidFill>
                <a:latin typeface="+mn-lt"/>
              </a:rPr>
              <a:t>PREREQUISITE</a:t>
            </a:r>
            <a:r>
              <a:rPr lang="en-US" sz="2000" dirty="0" smtClean="0">
                <a:solidFill>
                  <a:schemeClr val="tx1"/>
                </a:solidFill>
                <a:latin typeface="+mn-lt"/>
              </a:rPr>
              <a:t>: You must be IM-certified and your  facility must own/rent the IM Pro equipment  to be eligible to provide IM-Home training for your students &amp; patients.</a:t>
            </a:r>
          </a:p>
        </p:txBody>
      </p:sp>
      <p:pic>
        <p:nvPicPr>
          <p:cNvPr id="11" name="Picture 5" descr="IM-Home-package-with-foot.jpg"/>
          <p:cNvPicPr>
            <a:picLocks noChangeAspect="1"/>
          </p:cNvPicPr>
          <p:nvPr/>
        </p:nvPicPr>
        <p:blipFill>
          <a:blip r:embed="rId3" cstate="email"/>
          <a:srcRect/>
          <a:stretch>
            <a:fillRect/>
          </a:stretch>
        </p:blipFill>
        <p:spPr bwMode="auto">
          <a:xfrm>
            <a:off x="7086600" y="533400"/>
            <a:ext cx="1739599" cy="1676400"/>
          </a:xfrm>
          <a:prstGeom prst="roundRect">
            <a:avLst/>
          </a:prstGeom>
          <a:noFill/>
          <a:ln w="9525">
            <a:solidFill>
              <a:schemeClr val="accent1"/>
            </a:solid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r>
              <a:rPr lang="en-US" dirty="0">
                <a:latin typeface="Gill Sans MT" charset="0"/>
              </a:rPr>
              <a:t>IM-Home </a:t>
            </a:r>
            <a:r>
              <a:rPr lang="en-US" dirty="0" smtClean="0">
                <a:latin typeface="Gill Sans MT" charset="0"/>
              </a:rPr>
              <a:t>Features</a:t>
            </a:r>
            <a:endParaRPr lang="en-US" dirty="0">
              <a:latin typeface="Gill Sans MT" charset="0"/>
            </a:endParaRPr>
          </a:p>
        </p:txBody>
      </p:sp>
      <p:sp>
        <p:nvSpPr>
          <p:cNvPr id="18434" name="Content Placeholder 5"/>
          <p:cNvSpPr>
            <a:spLocks noGrp="1"/>
          </p:cNvSpPr>
          <p:nvPr>
            <p:ph sz="half" idx="1"/>
          </p:nvPr>
        </p:nvSpPr>
        <p:spPr>
          <a:xfrm>
            <a:off x="1066800" y="1371600"/>
            <a:ext cx="5791200" cy="4373563"/>
          </a:xfrm>
        </p:spPr>
        <p:txBody>
          <a:bodyPr/>
          <a:lstStyle/>
          <a:p>
            <a:r>
              <a:rPr lang="en-US" sz="2400" b="0" dirty="0">
                <a:latin typeface="Gill Sans MT" charset="0"/>
              </a:rPr>
              <a:t>Auto/Virtual Train (assigned thru eClinic) &amp; Manual Mode</a:t>
            </a:r>
          </a:p>
          <a:p>
            <a:r>
              <a:rPr lang="en-US" sz="2400" b="0" dirty="0">
                <a:latin typeface="Gill Sans MT" charset="0"/>
              </a:rPr>
              <a:t>Assessments </a:t>
            </a:r>
          </a:p>
          <a:p>
            <a:r>
              <a:rPr lang="en-US" sz="2400" b="0" dirty="0">
                <a:latin typeface="Gill Sans MT" charset="0"/>
              </a:rPr>
              <a:t>Everything can be modified to individualize the program</a:t>
            </a:r>
          </a:p>
          <a:p>
            <a:r>
              <a:rPr lang="en-US" sz="2400" b="0" dirty="0">
                <a:latin typeface="Gill Sans MT" charset="0"/>
              </a:rPr>
              <a:t>Reports</a:t>
            </a:r>
          </a:p>
          <a:p>
            <a:r>
              <a:rPr lang="en-US" sz="2400" b="0" dirty="0">
                <a:latin typeface="Gill Sans MT" charset="0"/>
              </a:rPr>
              <a:t>Fun Wallpapers </a:t>
            </a:r>
          </a:p>
          <a:p>
            <a:r>
              <a:rPr lang="en-US" sz="2400" b="0" dirty="0">
                <a:latin typeface="Gill Sans MT" charset="0"/>
              </a:rPr>
              <a:t>You are in control: Provider has the ability to suspend/disable the account </a:t>
            </a:r>
            <a:r>
              <a:rPr lang="en-US" sz="2400" b="0" dirty="0" smtClean="0">
                <a:latin typeface="Gill Sans MT" charset="0"/>
              </a:rPr>
              <a:t/>
            </a:r>
            <a:br>
              <a:rPr lang="en-US" sz="2400" b="0" dirty="0" smtClean="0">
                <a:latin typeface="Gill Sans MT" charset="0"/>
              </a:rPr>
            </a:br>
            <a:r>
              <a:rPr lang="en-US" sz="2400" b="0" dirty="0" smtClean="0">
                <a:latin typeface="Gill Sans MT" charset="0"/>
              </a:rPr>
              <a:t>if necessary</a:t>
            </a:r>
            <a:endParaRPr lang="en-US" sz="2400" b="0" dirty="0">
              <a:latin typeface="Gill Sans MT" charset="0"/>
            </a:endParaRPr>
          </a:p>
        </p:txBody>
      </p:sp>
      <p:pic>
        <p:nvPicPr>
          <p:cNvPr id="21" name="Picture 8" descr="Sunflowers-with-logo.jpg"/>
          <p:cNvPicPr>
            <a:picLocks/>
          </p:cNvPicPr>
          <p:nvPr/>
        </p:nvPicPr>
        <p:blipFill>
          <a:blip r:embed="rId3" cstate="email">
            <a:extLst>
              <a:ext uri="{28A0092B-C50C-407E-A947-70E740481C1C}">
                <a14:useLocalDpi xmlns:a14="http://schemas.microsoft.com/office/drawing/2010/main"/>
              </a:ext>
            </a:extLst>
          </a:blip>
          <a:srcRect/>
          <a:stretch>
            <a:fillRect/>
          </a:stretch>
        </p:blipFill>
        <p:spPr bwMode="auto">
          <a:xfrm>
            <a:off x="6410325" y="4114800"/>
            <a:ext cx="2503488" cy="1047750"/>
          </a:xfrm>
          <a:prstGeom prst="round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6" descr="Bulldozers-with-logo.jpg"/>
          <p:cNvPicPr>
            <a:picLocks/>
          </p:cNvPicPr>
          <p:nvPr/>
        </p:nvPicPr>
        <p:blipFill>
          <a:blip r:embed="rId4" cstate="email">
            <a:extLst>
              <a:ext uri="{28A0092B-C50C-407E-A947-70E740481C1C}">
                <a14:useLocalDpi xmlns:a14="http://schemas.microsoft.com/office/drawing/2010/main"/>
              </a:ext>
            </a:extLst>
          </a:blip>
          <a:srcRect/>
          <a:stretch>
            <a:fillRect/>
          </a:stretch>
        </p:blipFill>
        <p:spPr bwMode="auto">
          <a:xfrm>
            <a:off x="6421438" y="1828800"/>
            <a:ext cx="2493962" cy="1047750"/>
          </a:xfrm>
          <a:prstGeom prst="round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7" descr="Castle-with-log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10325" y="2970213"/>
            <a:ext cx="2503488" cy="1050925"/>
          </a:xfrm>
          <a:prstGeom prst="roundRect">
            <a:avLst/>
          </a:prstGeom>
          <a:noFill/>
          <a:ln w="9525">
            <a:solidFill>
              <a:srgbClr val="00B0F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3266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p:nvPr>
        </p:nvSpPr>
        <p:spPr>
          <a:xfrm rot="16200000">
            <a:off x="-2667000" y="2743200"/>
            <a:ext cx="7010400" cy="1219200"/>
          </a:xfrm>
        </p:spPr>
        <p:txBody>
          <a:bodyPr/>
          <a:lstStyle/>
          <a:p>
            <a:r>
              <a:rPr lang="en-US" dirty="0">
                <a:latin typeface="Gill Sans MT" charset="0"/>
              </a:rPr>
              <a:t>IM-Home eClinic</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659" y="76200"/>
            <a:ext cx="7053542" cy="6515382"/>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304800" y="0"/>
            <a:ext cx="8839200" cy="1218902"/>
          </a:xfrm>
        </p:spPr>
        <p:txBody>
          <a:bodyPr/>
          <a:lstStyle/>
          <a:p>
            <a:r>
              <a:rPr lang="en-US" dirty="0">
                <a:latin typeface="Gill Sans MT" charset="0"/>
              </a:rPr>
              <a:t>IM-Home eClinic</a:t>
            </a:r>
            <a:br>
              <a:rPr lang="en-US" dirty="0">
                <a:latin typeface="Gill Sans MT" charset="0"/>
              </a:rPr>
            </a:br>
            <a:r>
              <a:rPr lang="en-US" sz="3200" dirty="0">
                <a:latin typeface="Gill Sans MT" charset="0"/>
              </a:rPr>
              <a:t>Prescribe &amp; Modify Training Plans</a:t>
            </a:r>
          </a:p>
        </p:txBody>
      </p:sp>
      <p:sp>
        <p:nvSpPr>
          <p:cNvPr id="24578" name="Text Placeholder 11"/>
          <p:cNvSpPr>
            <a:spLocks noGrp="1"/>
          </p:cNvSpPr>
          <p:nvPr>
            <p:ph type="body" idx="1"/>
          </p:nvPr>
        </p:nvSpPr>
        <p:spPr>
          <a:xfrm>
            <a:off x="685800" y="1981200"/>
            <a:ext cx="3429000" cy="411163"/>
          </a:xfrm>
        </p:spPr>
        <p:txBody>
          <a:bodyPr/>
          <a:lstStyle/>
          <a:p>
            <a:pPr algn="ctr"/>
            <a:r>
              <a:rPr lang="en-US" sz="1600" dirty="0">
                <a:latin typeface="Gill Sans MT" charset="0"/>
              </a:rPr>
              <a:t>View of an assigned training plan</a:t>
            </a:r>
          </a:p>
        </p:txBody>
      </p:sp>
      <p:pic>
        <p:nvPicPr>
          <p:cNvPr id="24579" name="Content Placeholder 4" descr="Screen shot 2011-01-28 at 4.23.23 PM.png"/>
          <p:cNvPicPr>
            <a:picLocks noGrp="1" noChangeAspect="1"/>
          </p:cNvPicPr>
          <p:nvPr>
            <p:ph sz="half" idx="2"/>
          </p:nvPr>
        </p:nvPicPr>
        <p:blipFill>
          <a:blip r:embed="rId3" cstate="email">
            <a:extLst>
              <a:ext uri="{28A0092B-C50C-407E-A947-70E740481C1C}">
                <a14:useLocalDpi xmlns:a14="http://schemas.microsoft.com/office/drawing/2010/main"/>
              </a:ext>
            </a:extLst>
          </a:blip>
          <a:srcRect t="-1291" b="900"/>
          <a:stretch>
            <a:fillRect/>
          </a:stretch>
        </p:blipFill>
        <p:spPr>
          <a:xfrm>
            <a:off x="609600" y="2514600"/>
            <a:ext cx="4038600" cy="3957637"/>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24580" name="Text Placeholder 12"/>
          <p:cNvSpPr>
            <a:spLocks noGrp="1"/>
          </p:cNvSpPr>
          <p:nvPr>
            <p:ph type="body" sz="quarter" idx="3"/>
          </p:nvPr>
        </p:nvSpPr>
        <p:spPr>
          <a:xfrm>
            <a:off x="4800600" y="1981200"/>
            <a:ext cx="4038600" cy="381000"/>
          </a:xfrm>
        </p:spPr>
        <p:txBody>
          <a:bodyPr/>
          <a:lstStyle/>
          <a:p>
            <a:pPr algn="ctr"/>
            <a:r>
              <a:rPr lang="en-US" sz="1600" dirty="0">
                <a:latin typeface="Gill Sans MT" charset="0"/>
              </a:rPr>
              <a:t>Controls to adjust settings for a task</a:t>
            </a:r>
          </a:p>
        </p:txBody>
      </p:sp>
      <p:pic>
        <p:nvPicPr>
          <p:cNvPr id="24581" name="Content Placeholder 7" descr="Screen shot 2011-01-28 at 4.27.24 PM.png"/>
          <p:cNvPicPr>
            <a:picLocks noGrp="1" noChangeAspect="1"/>
          </p:cNvPicPr>
          <p:nvPr>
            <p:ph sz="quarter" idx="4"/>
          </p:nvPr>
        </p:nvPicPr>
        <p:blipFill>
          <a:blip r:embed="rId4" cstate="email">
            <a:extLst>
              <a:ext uri="{28A0092B-C50C-407E-A947-70E740481C1C}">
                <a14:useLocalDpi xmlns:a14="http://schemas.microsoft.com/office/drawing/2010/main"/>
              </a:ext>
            </a:extLst>
          </a:blip>
          <a:srcRect t="-1985" b="1076"/>
          <a:stretch>
            <a:fillRect/>
          </a:stretch>
        </p:blipFill>
        <p:spPr>
          <a:xfrm>
            <a:off x="4800600" y="2514600"/>
            <a:ext cx="4038600" cy="39624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280582" name="TextBox 6"/>
          <p:cNvSpPr txBox="1">
            <a:spLocks noChangeArrowheads="1"/>
          </p:cNvSpPr>
          <p:nvPr/>
        </p:nvSpPr>
        <p:spPr bwMode="auto">
          <a:xfrm>
            <a:off x="1219200" y="1066800"/>
            <a:ext cx="6934200" cy="904875"/>
          </a:xfrm>
          <a:prstGeom prst="rect">
            <a:avLst/>
          </a:prstGeom>
          <a:noFill/>
          <a:ln w="9525">
            <a:noFill/>
            <a:miter lim="800000"/>
            <a:headEnd/>
            <a:tailEnd/>
          </a:ln>
        </p:spPr>
        <p:txBody>
          <a:bodyPr>
            <a:spAutoFit/>
          </a:bodyPr>
          <a:lstStyle/>
          <a:p>
            <a:pPr algn="ctr">
              <a:spcBef>
                <a:spcPct val="20000"/>
              </a:spcBef>
              <a:buClr>
                <a:srgbClr val="838383"/>
              </a:buClr>
              <a:buFont typeface="Wingdings" pitchFamily="2" charset="2"/>
              <a:buNone/>
              <a:defRPr/>
            </a:pPr>
            <a:r>
              <a:rPr lang="en-US" sz="2400" i="1" dirty="0">
                <a:solidFill>
                  <a:schemeClr val="accent2">
                    <a:lumMod val="75000"/>
                  </a:schemeClr>
                </a:solidFill>
                <a:latin typeface="+mn-lt"/>
                <a:ea typeface="ＭＳ Ｐゴシック" charset="-128"/>
                <a:cs typeface="+mn-cs"/>
              </a:rPr>
              <a:t>Using pre-designed templates makes creating </a:t>
            </a:r>
          </a:p>
          <a:p>
            <a:pPr algn="ctr">
              <a:spcBef>
                <a:spcPct val="20000"/>
              </a:spcBef>
              <a:buClr>
                <a:srgbClr val="838383"/>
              </a:buClr>
              <a:buFont typeface="Wingdings" pitchFamily="2" charset="2"/>
              <a:buNone/>
              <a:defRPr/>
            </a:pPr>
            <a:r>
              <a:rPr lang="en-US" sz="2400" i="1" dirty="0">
                <a:solidFill>
                  <a:schemeClr val="accent2">
                    <a:lumMod val="75000"/>
                  </a:schemeClr>
                </a:solidFill>
                <a:latin typeface="+mn-lt"/>
                <a:ea typeface="ＭＳ Ｐゴシック" charset="-128"/>
                <a:cs typeface="+mn-cs"/>
              </a:rPr>
              <a:t>training plans quick &amp; easy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en-US" dirty="0">
                <a:latin typeface="Gill Sans MT" charset="0"/>
              </a:rPr>
              <a:t>eClinic</a:t>
            </a:r>
            <a:br>
              <a:rPr lang="en-US" dirty="0">
                <a:latin typeface="Gill Sans MT" charset="0"/>
              </a:rPr>
            </a:br>
            <a:r>
              <a:rPr lang="en-US" sz="3200" dirty="0">
                <a:latin typeface="Gill Sans MT" charset="0"/>
              </a:rPr>
              <a:t>View Reports</a:t>
            </a:r>
          </a:p>
        </p:txBody>
      </p:sp>
      <p:sp>
        <p:nvSpPr>
          <p:cNvPr id="26626" name="Text Placeholder 11"/>
          <p:cNvSpPr>
            <a:spLocks noGrp="1"/>
          </p:cNvSpPr>
          <p:nvPr>
            <p:ph type="body" idx="1"/>
          </p:nvPr>
        </p:nvSpPr>
        <p:spPr>
          <a:xfrm>
            <a:off x="914400" y="1752600"/>
            <a:ext cx="3429000" cy="422275"/>
          </a:xfrm>
        </p:spPr>
        <p:txBody>
          <a:bodyPr>
            <a:normAutofit fontScale="92500"/>
          </a:bodyPr>
          <a:lstStyle/>
          <a:p>
            <a:pPr algn="ctr"/>
            <a:r>
              <a:rPr lang="en-US" sz="1600" dirty="0">
                <a:latin typeface="Gill Sans MT" charset="0"/>
              </a:rPr>
              <a:t>Same Reporting Features as IMPro</a:t>
            </a:r>
          </a:p>
        </p:txBody>
      </p:sp>
      <p:pic>
        <p:nvPicPr>
          <p:cNvPr id="26627" name="Content Placeholder 16" descr="Screen shot 2011-01-28 at 4.32.33 PM.png"/>
          <p:cNvPicPr>
            <a:picLocks noGrp="1" noChangeAspect="1"/>
          </p:cNvPicPr>
          <p:nvPr>
            <p:ph sz="half" idx="2"/>
          </p:nvPr>
        </p:nvPicPr>
        <p:blipFill>
          <a:blip r:embed="rId3" cstate="email">
            <a:extLst>
              <a:ext uri="{28A0092B-C50C-407E-A947-70E740481C1C}">
                <a14:useLocalDpi xmlns:a14="http://schemas.microsoft.com/office/drawing/2010/main"/>
              </a:ext>
            </a:extLst>
          </a:blip>
          <a:srcRect t="-2405" b="-2405"/>
          <a:stretch>
            <a:fillRect/>
          </a:stretch>
        </p:blipFill>
        <p:spPr>
          <a:xfrm>
            <a:off x="914400" y="2174875"/>
            <a:ext cx="3429000" cy="395128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26628" name="Text Placeholder 12"/>
          <p:cNvSpPr>
            <a:spLocks noGrp="1"/>
          </p:cNvSpPr>
          <p:nvPr>
            <p:ph type="body" sz="quarter" idx="3"/>
          </p:nvPr>
        </p:nvSpPr>
        <p:spPr>
          <a:xfrm>
            <a:off x="4646613" y="1798638"/>
            <a:ext cx="3430587" cy="792162"/>
          </a:xfrm>
        </p:spPr>
        <p:txBody>
          <a:bodyPr>
            <a:normAutofit lnSpcReduction="10000"/>
          </a:bodyPr>
          <a:lstStyle/>
          <a:p>
            <a:pPr algn="ctr"/>
            <a:r>
              <a:rPr lang="en-US" sz="1600" dirty="0">
                <a:latin typeface="Gill Sans MT" charset="0"/>
              </a:rPr>
              <a:t>Calendar View with task details &amp; give the family the opportunity to add qualitative notes</a:t>
            </a:r>
          </a:p>
        </p:txBody>
      </p:sp>
      <p:pic>
        <p:nvPicPr>
          <p:cNvPr id="26629" name="Content Placeholder 17" descr="Screen shot 2011-01-28 at 4.25.15 PM.png"/>
          <p:cNvPicPr>
            <a:picLocks noGrp="1" noChangeAspect="1"/>
          </p:cNvPicPr>
          <p:nvPr>
            <p:ph sz="quarter" idx="4"/>
          </p:nvPr>
        </p:nvPicPr>
        <p:blipFill>
          <a:blip r:embed="rId4" cstate="email">
            <a:extLst>
              <a:ext uri="{28A0092B-C50C-407E-A947-70E740481C1C}">
                <a14:useLocalDpi xmlns:a14="http://schemas.microsoft.com/office/drawing/2010/main"/>
              </a:ext>
            </a:extLst>
          </a:blip>
          <a:srcRect t="-2669" b="-47952"/>
          <a:stretch>
            <a:fillRect/>
          </a:stretch>
        </p:blipFill>
        <p:spPr>
          <a:xfrm>
            <a:off x="4646613" y="2590800"/>
            <a:ext cx="3430587" cy="3036888"/>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26630" name="Picture 20" descr="Screen shot 2011-01-28 at 4.34.57 PM.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46613" y="4814888"/>
            <a:ext cx="3430587" cy="181451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Fall</a:t>
            </a:r>
            <a:r>
              <a:rPr lang="en-US" baseline="0" dirty="0" smtClean="0"/>
              <a:t> Risk Reduction Program: Review of </a:t>
            </a:r>
            <a:r>
              <a:rPr lang="en-US" dirty="0" smtClean="0"/>
              <a:t>Modules</a:t>
            </a:r>
            <a:r>
              <a:rPr lang="en-US" baseline="0" dirty="0" smtClean="0"/>
              <a:t> 1 -4</a:t>
            </a:r>
            <a:endParaRPr lang="en-US" dirty="0"/>
          </a:p>
        </p:txBody>
      </p:sp>
      <p:sp>
        <p:nvSpPr>
          <p:cNvPr id="3" name="Content Placeholder 2"/>
          <p:cNvSpPr>
            <a:spLocks noGrp="1"/>
          </p:cNvSpPr>
          <p:nvPr>
            <p:ph idx="1"/>
          </p:nvPr>
        </p:nvSpPr>
        <p:spPr/>
        <p:txBody>
          <a:bodyPr>
            <a:normAutofit fontScale="55000" lnSpcReduction="20000"/>
          </a:bodyPr>
          <a:lstStyle/>
          <a:p>
            <a:pPr>
              <a:lnSpc>
                <a:spcPct val="120000"/>
              </a:lnSpc>
            </a:pPr>
            <a:r>
              <a:rPr lang="en-US" dirty="0" smtClean="0"/>
              <a:t>In the first</a:t>
            </a:r>
            <a:r>
              <a:rPr lang="en-US" baseline="0" dirty="0" smtClean="0"/>
              <a:t> module we reviewed the premise of the Fall Risk Reduction Program, including the inclusion criteria for patient selection.</a:t>
            </a:r>
          </a:p>
          <a:p>
            <a:pPr>
              <a:lnSpc>
                <a:spcPct val="120000"/>
              </a:lnSpc>
            </a:pPr>
            <a:r>
              <a:rPr lang="en-US" baseline="0" dirty="0" smtClean="0"/>
              <a:t>The second module reviewed patient assessment</a:t>
            </a:r>
          </a:p>
          <a:p>
            <a:pPr lvl="1">
              <a:lnSpc>
                <a:spcPct val="120000"/>
              </a:lnSpc>
            </a:pPr>
            <a:r>
              <a:rPr lang="en-US" baseline="0" dirty="0" smtClean="0"/>
              <a:t>Identifying patients at risk of falling</a:t>
            </a:r>
          </a:p>
          <a:p>
            <a:pPr lvl="1">
              <a:lnSpc>
                <a:spcPct val="120000"/>
              </a:lnSpc>
            </a:pPr>
            <a:r>
              <a:rPr lang="en-US" baseline="0" dirty="0" smtClean="0"/>
              <a:t>Evaluating patients in a dual task condition to simulate “real life” situations</a:t>
            </a:r>
          </a:p>
          <a:p>
            <a:pPr lvl="0">
              <a:lnSpc>
                <a:spcPct val="120000"/>
              </a:lnSpc>
            </a:pPr>
            <a:r>
              <a:rPr lang="en-US" baseline="0" dirty="0" smtClean="0"/>
              <a:t>The third module covered how to determine which systems of balance were weakest and develop an exercise program for those systems.</a:t>
            </a:r>
          </a:p>
          <a:p>
            <a:pPr lvl="0">
              <a:lnSpc>
                <a:spcPct val="120000"/>
              </a:lnSpc>
            </a:pPr>
            <a:r>
              <a:rPr lang="en-US" dirty="0" smtClean="0"/>
              <a:t>The fourth module looked at IM scores and how to utilize them to establish treatment plans, how to advance exercises based on domains of challenge, and how to gauge progress through reassessment.</a:t>
            </a:r>
            <a:endParaRPr lang="en-US" baseline="0" dirty="0" smtClean="0"/>
          </a:p>
        </p:txBody>
      </p:sp>
    </p:spTree>
    <p:extLst>
      <p:ext uri="{BB962C8B-B14F-4D97-AF65-F5344CB8AC3E}">
        <p14:creationId xmlns:p14="http://schemas.microsoft.com/office/powerpoint/2010/main" val="221536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eaLnBrk="1" hangingPunct="1"/>
            <a:r>
              <a:rPr lang="en-US" dirty="0">
                <a:latin typeface="Gill Sans MT" charset="0"/>
              </a:rPr>
              <a:t>eClinic</a:t>
            </a:r>
            <a:br>
              <a:rPr lang="en-US" dirty="0">
                <a:latin typeface="Gill Sans MT" charset="0"/>
              </a:rPr>
            </a:br>
            <a:r>
              <a:rPr lang="en-US" sz="3200" dirty="0">
                <a:latin typeface="Gill Sans MT" charset="0"/>
              </a:rPr>
              <a:t>Send Messages</a:t>
            </a:r>
          </a:p>
        </p:txBody>
      </p:sp>
      <p:pic>
        <p:nvPicPr>
          <p:cNvPr id="5" name="Content Placeholder 8" descr="Screen shot 2011-01-28 at 4.24.20 PM.png"/>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264" r="51"/>
          <a:stretch/>
        </p:blipFill>
        <p:spPr>
          <a:xfrm>
            <a:off x="1875421" y="1872456"/>
            <a:ext cx="5393158" cy="4133850"/>
          </a:xfrm>
          <a:prstGeom prst="roundRect">
            <a:avLst>
              <a:gd name="adj" fmla="val 8304"/>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home-certified.jpg"/>
          <p:cNvPicPr>
            <a:picLocks noChangeAspect="1"/>
          </p:cNvPicPr>
          <p:nvPr/>
        </p:nvPicPr>
        <p:blipFill>
          <a:blip r:embed="rId2"/>
          <a:stretch>
            <a:fillRect/>
          </a:stretch>
        </p:blipFill>
        <p:spPr>
          <a:xfrm>
            <a:off x="533400" y="304800"/>
            <a:ext cx="7879644" cy="1524000"/>
          </a:xfrm>
          <a:prstGeom prst="rect">
            <a:avLst/>
          </a:prstGeom>
        </p:spPr>
      </p:pic>
      <p:sp>
        <p:nvSpPr>
          <p:cNvPr id="7" name="Content Placeholder 6"/>
          <p:cNvSpPr>
            <a:spLocks noGrp="1"/>
          </p:cNvSpPr>
          <p:nvPr>
            <p:ph sz="half" idx="1"/>
          </p:nvPr>
        </p:nvSpPr>
        <p:spPr>
          <a:xfrm>
            <a:off x="1524000" y="1905000"/>
            <a:ext cx="6248400" cy="3505200"/>
          </a:xfrm>
        </p:spPr>
        <p:txBody>
          <a:bodyPr>
            <a:normAutofit/>
          </a:bodyPr>
          <a:lstStyle/>
          <a:p>
            <a:r>
              <a:rPr lang="en-US" dirty="0" smtClean="0"/>
              <a:t> Upon completion of this course, participants will be able to:</a:t>
            </a:r>
          </a:p>
          <a:p>
            <a:pPr lvl="1"/>
            <a:r>
              <a:rPr lang="en-US" dirty="0" smtClean="0"/>
              <a:t>Confidently set-up and use the IM-Home training system;</a:t>
            </a:r>
          </a:p>
          <a:p>
            <a:pPr lvl="1"/>
            <a:r>
              <a:rPr lang="en-US" dirty="0" smtClean="0"/>
              <a:t>Determine which tool in the IM System (IM Pro, IM-Home, or a combination) is appropriate for each client based upon unique cognitive, communicative, social/behavioral, and/or motor concerns as it pertains to developmental and acquired neurological disorders;</a:t>
            </a:r>
          </a:p>
        </p:txBody>
      </p:sp>
    </p:spTree>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home-certified.jpg"/>
          <p:cNvPicPr>
            <a:picLocks noChangeAspect="1"/>
          </p:cNvPicPr>
          <p:nvPr/>
        </p:nvPicPr>
        <p:blipFill>
          <a:blip r:embed="rId2"/>
          <a:stretch>
            <a:fillRect/>
          </a:stretch>
        </p:blipFill>
        <p:spPr>
          <a:xfrm>
            <a:off x="533400" y="304800"/>
            <a:ext cx="7879644" cy="1524000"/>
          </a:xfrm>
          <a:prstGeom prst="rect">
            <a:avLst/>
          </a:prstGeom>
        </p:spPr>
      </p:pic>
      <p:sp>
        <p:nvSpPr>
          <p:cNvPr id="7" name="Content Placeholder 6"/>
          <p:cNvSpPr>
            <a:spLocks noGrp="1"/>
          </p:cNvSpPr>
          <p:nvPr>
            <p:ph sz="half" idx="1"/>
          </p:nvPr>
        </p:nvSpPr>
        <p:spPr>
          <a:xfrm>
            <a:off x="1524000" y="1905000"/>
            <a:ext cx="6248400" cy="3505200"/>
          </a:xfrm>
        </p:spPr>
        <p:txBody>
          <a:bodyPr>
            <a:normAutofit/>
          </a:bodyPr>
          <a:lstStyle/>
          <a:p>
            <a:pPr lvl="1"/>
            <a:r>
              <a:rPr lang="en-US" dirty="0" smtClean="0"/>
              <a:t>Perform &amp; interpret objective IM-Home assessments competently;</a:t>
            </a:r>
          </a:p>
          <a:p>
            <a:pPr lvl="1"/>
            <a:r>
              <a:rPr lang="en-US" dirty="0" smtClean="0"/>
              <a:t>Create &amp; execute individualized virtual IM-Home treatment plans while working from existing templates for efficiency;</a:t>
            </a:r>
          </a:p>
          <a:p>
            <a:pPr lvl="1"/>
            <a:r>
              <a:rPr lang="en-US" dirty="0" smtClean="0"/>
              <a:t>Utilize the IM-Home client management tool (</a:t>
            </a:r>
            <a:r>
              <a:rPr lang="en-US" dirty="0" err="1" smtClean="0"/>
              <a:t>eClinic</a:t>
            </a:r>
            <a:r>
              <a:rPr lang="en-US" dirty="0" smtClean="0"/>
              <a:t>) to assign training plans, view reports and communicate with clients/caregivers;</a:t>
            </a:r>
          </a:p>
          <a:p>
            <a:pPr lvl="1"/>
            <a:r>
              <a:rPr lang="en-US" dirty="0" smtClean="0"/>
              <a:t>Identify opportunities to facilitate care while successfully expanding an existing practice, achieving clinical success &amp; profitability</a:t>
            </a:r>
            <a:endParaRPr lang="en-US" dirty="0"/>
          </a:p>
        </p:txBody>
      </p:sp>
    </p:spTree>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172200" cy="1219200"/>
          </a:xfrm>
        </p:spPr>
        <p:txBody>
          <a:bodyPr>
            <a:normAutofit fontScale="90000"/>
          </a:bodyPr>
          <a:lstStyle/>
          <a:p>
            <a:r>
              <a:rPr lang="en-US" dirty="0" smtClean="0"/>
              <a:t>Reimbursement for </a:t>
            </a:r>
            <a:br>
              <a:rPr lang="en-US" dirty="0" smtClean="0"/>
            </a:br>
            <a:r>
              <a:rPr lang="en-US" dirty="0" smtClean="0"/>
              <a:t>Services with IM-Home</a:t>
            </a:r>
            <a:endParaRPr lang="en-US" sz="3200" dirty="0"/>
          </a:p>
        </p:txBody>
      </p:sp>
      <p:sp>
        <p:nvSpPr>
          <p:cNvPr id="3" name="Content Placeholder 2"/>
          <p:cNvSpPr>
            <a:spLocks noGrp="1"/>
          </p:cNvSpPr>
          <p:nvPr>
            <p:ph idx="1"/>
          </p:nvPr>
        </p:nvSpPr>
        <p:spPr>
          <a:xfrm>
            <a:off x="685800" y="1447801"/>
            <a:ext cx="8153400" cy="3657600"/>
          </a:xfrm>
        </p:spPr>
        <p:txBody>
          <a:bodyPr>
            <a:normAutofit/>
          </a:bodyPr>
          <a:lstStyle/>
          <a:p>
            <a:pPr marL="400050">
              <a:buFont typeface="Wingdings" pitchFamily="2" charset="2"/>
              <a:buChar char="Ø"/>
            </a:pPr>
            <a:r>
              <a:rPr lang="en-US" sz="2100" u="sng" dirty="0" smtClean="0"/>
              <a:t>FREE Webinar</a:t>
            </a:r>
            <a:r>
              <a:rPr lang="en-US" sz="2100" dirty="0" smtClean="0"/>
              <a:t>: Ensuring Clinical Success &amp; Profitability with IM-Home</a:t>
            </a:r>
          </a:p>
          <a:p>
            <a:pPr marL="800100" lvl="1" indent="-342900">
              <a:buFont typeface="Wingdings" pitchFamily="2" charset="2"/>
              <a:buChar char="Ø"/>
            </a:pPr>
            <a:r>
              <a:rPr lang="en-US" sz="2100" b="0" dirty="0" smtClean="0"/>
              <a:t>fundamentals of business planning </a:t>
            </a:r>
          </a:p>
          <a:p>
            <a:pPr marL="800100" lvl="1" indent="-342900">
              <a:buFont typeface="Wingdings" pitchFamily="2" charset="2"/>
              <a:buChar char="Ø"/>
            </a:pPr>
            <a:r>
              <a:rPr lang="en-US" sz="2100" b="0" dirty="0" smtClean="0"/>
              <a:t>target patient population</a:t>
            </a:r>
          </a:p>
          <a:p>
            <a:pPr marL="800100" lvl="1" indent="-342900">
              <a:buFont typeface="Wingdings" pitchFamily="2" charset="2"/>
              <a:buChar char="Ø"/>
            </a:pPr>
            <a:r>
              <a:rPr lang="en-US" sz="2100" b="0" dirty="0" smtClean="0"/>
              <a:t>options for providing training to the patient</a:t>
            </a:r>
          </a:p>
          <a:p>
            <a:pPr marL="800100" lvl="1" indent="-342900">
              <a:buFont typeface="Wingdings" pitchFamily="2" charset="2"/>
              <a:buChar char="Ø"/>
            </a:pPr>
            <a:r>
              <a:rPr lang="en-US" sz="2100" b="0" dirty="0" smtClean="0"/>
              <a:t>managing and tracking costs</a:t>
            </a:r>
          </a:p>
          <a:p>
            <a:pPr marL="800100" lvl="1" indent="-342900">
              <a:buFont typeface="Wingdings" pitchFamily="2" charset="2"/>
              <a:buChar char="Ø"/>
            </a:pPr>
            <a:r>
              <a:rPr lang="en-US" sz="2100" b="0" dirty="0" smtClean="0"/>
              <a:t>how to price the IM Home</a:t>
            </a:r>
          </a:p>
          <a:p>
            <a:pPr marL="800100" lvl="1" indent="-342900">
              <a:buFont typeface="Wingdings" pitchFamily="2" charset="2"/>
              <a:buChar char="Ø"/>
            </a:pPr>
            <a:r>
              <a:rPr lang="en-US" sz="2100" b="0" dirty="0" smtClean="0"/>
              <a:t>cash and insurance billing</a:t>
            </a:r>
          </a:p>
        </p:txBody>
      </p:sp>
      <p:pic>
        <p:nvPicPr>
          <p:cNvPr id="1026" name="Picture 2" descr="APP RGB Color JPG"/>
          <p:cNvPicPr>
            <a:picLocks noChangeAspect="1" noChangeArrowheads="1"/>
          </p:cNvPicPr>
          <p:nvPr/>
        </p:nvPicPr>
        <p:blipFill>
          <a:blip r:embed="rId3" cstate="email"/>
          <a:srcRect/>
          <a:stretch>
            <a:fillRect/>
          </a:stretch>
        </p:blipFill>
        <p:spPr bwMode="auto">
          <a:xfrm>
            <a:off x="5334000" y="5098312"/>
            <a:ext cx="3243973" cy="762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1027" name="Picture 3" descr="Interactive Metronome long"/>
          <p:cNvPicPr>
            <a:picLocks noChangeAspect="1" noChangeArrowheads="1"/>
          </p:cNvPicPr>
          <p:nvPr/>
        </p:nvPicPr>
        <p:blipFill>
          <a:blip r:embed="rId4" cstate="email"/>
          <a:srcRect/>
          <a:stretch>
            <a:fillRect/>
          </a:stretch>
        </p:blipFill>
        <p:spPr bwMode="auto">
          <a:xfrm>
            <a:off x="1219200" y="5098312"/>
            <a:ext cx="3810000" cy="7620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Homework</a:t>
            </a:r>
            <a:endParaRPr lang="en-US" dirty="0"/>
          </a:p>
        </p:txBody>
      </p:sp>
      <p:sp>
        <p:nvSpPr>
          <p:cNvPr id="3" name="Content Placeholder 2"/>
          <p:cNvSpPr>
            <a:spLocks noGrp="1"/>
          </p:cNvSpPr>
          <p:nvPr>
            <p:ph idx="1"/>
          </p:nvPr>
        </p:nvSpPr>
        <p:spPr>
          <a:xfrm>
            <a:off x="1066800" y="1524000"/>
            <a:ext cx="8001000" cy="3048000"/>
          </a:xfrm>
        </p:spPr>
        <p:txBody>
          <a:bodyPr>
            <a:noAutofit/>
          </a:bodyPr>
          <a:lstStyle/>
          <a:p>
            <a:pPr lvl="0"/>
            <a:r>
              <a:rPr lang="en-US" sz="2800" b="1" dirty="0" smtClean="0">
                <a:solidFill>
                  <a:schemeClr val="accent6">
                    <a:lumMod val="50000"/>
                  </a:schemeClr>
                </a:solidFill>
                <a:effectLst/>
                <a:latin typeface="+mn-lt"/>
                <a:ea typeface="+mn-ea"/>
              </a:rPr>
              <a:t>Complete worksheet provided on materials page</a:t>
            </a:r>
            <a:r>
              <a:rPr lang="en-US" sz="2800" b="1" baseline="0" dirty="0" smtClean="0">
                <a:solidFill>
                  <a:schemeClr val="accent6">
                    <a:lumMod val="50000"/>
                  </a:schemeClr>
                </a:solidFill>
                <a:effectLst/>
                <a:latin typeface="+mn-lt"/>
                <a:ea typeface="+mn-ea"/>
              </a:rPr>
              <a:t> to design home exercise plan at appropriate challenge level for your patient. Use </a:t>
            </a:r>
            <a:r>
              <a:rPr lang="en-US" sz="2800" b="1" dirty="0" smtClean="0">
                <a:solidFill>
                  <a:schemeClr val="accent6">
                    <a:lumMod val="50000"/>
                  </a:schemeClr>
                </a:solidFill>
                <a:effectLst/>
                <a:latin typeface="+mn-lt"/>
                <a:ea typeface="+mn-ea"/>
              </a:rPr>
              <a:t>the same patient as in Module #2 and #3. </a:t>
            </a:r>
            <a:endParaRPr lang="en-US" sz="4800" dirty="0"/>
          </a:p>
        </p:txBody>
      </p:sp>
    </p:spTree>
    <p:extLst>
      <p:ext uri="{BB962C8B-B14F-4D97-AF65-F5344CB8AC3E}">
        <p14:creationId xmlns:p14="http://schemas.microsoft.com/office/powerpoint/2010/main" val="4003729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3-04-03 at 9.45.5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675" y="0"/>
            <a:ext cx="8897125" cy="6858000"/>
          </a:xfrm>
          <a:prstGeom prst="rect">
            <a:avLst/>
          </a:prstGeom>
        </p:spPr>
      </p:pic>
    </p:spTree>
    <p:extLst>
      <p:ext uri="{BB962C8B-B14F-4D97-AF65-F5344CB8AC3E}">
        <p14:creationId xmlns:p14="http://schemas.microsoft.com/office/powerpoint/2010/main" val="33568711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3-04-03 at 9.45.5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0"/>
            <a:ext cx="8863822" cy="6858000"/>
          </a:xfrm>
          <a:prstGeom prst="rect">
            <a:avLst/>
          </a:prstGeom>
        </p:spPr>
      </p:pic>
    </p:spTree>
    <p:extLst>
      <p:ext uri="{BB962C8B-B14F-4D97-AF65-F5344CB8AC3E}">
        <p14:creationId xmlns:p14="http://schemas.microsoft.com/office/powerpoint/2010/main" val="27927442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Post-test</a:t>
            </a:r>
            <a:endParaRPr lang="en-US" dirty="0"/>
          </a:p>
        </p:txBody>
      </p:sp>
      <p:sp>
        <p:nvSpPr>
          <p:cNvPr id="3" name="Content Placeholder 2"/>
          <p:cNvSpPr>
            <a:spLocks noGrp="1"/>
          </p:cNvSpPr>
          <p:nvPr>
            <p:ph idx="1"/>
          </p:nvPr>
        </p:nvSpPr>
        <p:spPr>
          <a:xfrm>
            <a:off x="1066800" y="1524000"/>
            <a:ext cx="7315200" cy="3276600"/>
          </a:xfrm>
        </p:spPr>
        <p:txBody>
          <a:bodyPr/>
          <a:lstStyle/>
          <a:p>
            <a:r>
              <a:rPr lang="en-US" dirty="0" smtClean="0"/>
              <a:t>Complete post-test to receive link for Module # 6 of 6</a:t>
            </a:r>
          </a:p>
        </p:txBody>
      </p:sp>
    </p:spTree>
    <p:extLst>
      <p:ext uri="{BB962C8B-B14F-4D97-AF65-F5344CB8AC3E}">
        <p14:creationId xmlns:p14="http://schemas.microsoft.com/office/powerpoint/2010/main" val="36628038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Materials Page</a:t>
            </a:r>
            <a:endParaRPr lang="en-US" dirty="0"/>
          </a:p>
        </p:txBody>
      </p:sp>
      <p:sp>
        <p:nvSpPr>
          <p:cNvPr id="5" name="Content Placeholder 4"/>
          <p:cNvSpPr>
            <a:spLocks noGrp="1"/>
          </p:cNvSpPr>
          <p:nvPr>
            <p:ph idx="1"/>
          </p:nvPr>
        </p:nvSpPr>
        <p:spPr>
          <a:xfrm>
            <a:off x="1219200" y="1524000"/>
            <a:ext cx="7848600" cy="3276600"/>
          </a:xfrm>
        </p:spPr>
        <p:txBody>
          <a:bodyPr>
            <a:normAutofit fontScale="70000" lnSpcReduction="20000"/>
          </a:bodyPr>
          <a:lstStyle/>
          <a:p>
            <a:pPr>
              <a:lnSpc>
                <a:spcPct val="120000"/>
              </a:lnSpc>
            </a:pPr>
            <a:r>
              <a:rPr lang="en-US" dirty="0" smtClean="0"/>
              <a:t>This </a:t>
            </a:r>
            <a:r>
              <a:rPr lang="en-US" dirty="0" smtClean="0"/>
              <a:t>video</a:t>
            </a:r>
            <a:endParaRPr lang="en-US" dirty="0" smtClean="0"/>
          </a:p>
          <a:p>
            <a:pPr>
              <a:lnSpc>
                <a:spcPct val="120000"/>
              </a:lnSpc>
            </a:pPr>
            <a:r>
              <a:rPr lang="en-US" dirty="0" smtClean="0"/>
              <a:t>PowerPoint</a:t>
            </a:r>
          </a:p>
          <a:p>
            <a:pPr>
              <a:lnSpc>
                <a:spcPct val="120000"/>
              </a:lnSpc>
            </a:pPr>
            <a:r>
              <a:rPr lang="en-US" dirty="0" smtClean="0"/>
              <a:t>Developing a Home Exercise Program Worksheet</a:t>
            </a:r>
          </a:p>
          <a:p>
            <a:pPr>
              <a:lnSpc>
                <a:spcPct val="120000"/>
              </a:lnSpc>
            </a:pPr>
            <a:endParaRPr lang="en-US" dirty="0" smtClean="0"/>
          </a:p>
          <a:p>
            <a:pPr>
              <a:lnSpc>
                <a:spcPct val="120000"/>
              </a:lnSpc>
              <a:buNone/>
            </a:pPr>
            <a:endParaRPr lang="en-US" dirty="0" smtClean="0">
              <a:hlinkClick r:id="rId2"/>
            </a:endParaRPr>
          </a:p>
          <a:p>
            <a:pPr>
              <a:lnSpc>
                <a:spcPct val="120000"/>
              </a:lnSpc>
            </a:pPr>
            <a:r>
              <a:rPr lang="en-US" dirty="0" smtClean="0">
                <a:hlinkClick r:id="rId2"/>
              </a:rPr>
              <a:t>www.interactivemetronome.com/index.php/fall-risk-coaching</a:t>
            </a:r>
            <a:r>
              <a:rPr lang="en-US" dirty="0" smtClean="0"/>
              <a:t> </a:t>
            </a:r>
            <a:endParaRPr lang="en-US" dirty="0"/>
          </a:p>
        </p:txBody>
      </p:sp>
    </p:spTree>
    <p:extLst>
      <p:ext uri="{BB962C8B-B14F-4D97-AF65-F5344CB8AC3E}">
        <p14:creationId xmlns:p14="http://schemas.microsoft.com/office/powerpoint/2010/main" val="505210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00" dirty="0" smtClean="0"/>
              <a:t>QUESTIONS?</a:t>
            </a:r>
            <a:r>
              <a:rPr lang="en-US" dirty="0" smtClean="0"/>
              <a:t/>
            </a:r>
            <a:br>
              <a:rPr lang="en-US" dirty="0" smtClean="0"/>
            </a:br>
            <a:r>
              <a:rPr lang="en-US" sz="3100" dirty="0" smtClean="0"/>
              <a:t>You can call or email us.</a:t>
            </a:r>
            <a:br>
              <a:rPr lang="en-US" sz="3100" dirty="0" smtClean="0"/>
            </a:br>
            <a:r>
              <a:rPr lang="en-US" sz="3100" dirty="0" smtClean="0"/>
              <a:t>We’re here to help!</a:t>
            </a:r>
            <a:endParaRPr lang="en-US" dirty="0"/>
          </a:p>
        </p:txBody>
      </p:sp>
      <p:sp>
        <p:nvSpPr>
          <p:cNvPr id="3" name="Content Placeholder 2"/>
          <p:cNvSpPr>
            <a:spLocks noGrp="1"/>
          </p:cNvSpPr>
          <p:nvPr>
            <p:ph sz="half" idx="1"/>
          </p:nvPr>
        </p:nvSpPr>
        <p:spPr>
          <a:xfrm>
            <a:off x="1295400" y="1828800"/>
            <a:ext cx="6705600" cy="4114800"/>
          </a:xfrm>
        </p:spPr>
        <p:txBody>
          <a:bodyPr>
            <a:normAutofit/>
          </a:bodyPr>
          <a:lstStyle/>
          <a:p>
            <a:pPr>
              <a:lnSpc>
                <a:spcPct val="120000"/>
              </a:lnSpc>
            </a:pPr>
            <a:r>
              <a:rPr lang="en-US" dirty="0" smtClean="0"/>
              <a:t>Call 877-994-6776:</a:t>
            </a:r>
          </a:p>
          <a:p>
            <a:pPr>
              <a:lnSpc>
                <a:spcPct val="120000"/>
              </a:lnSpc>
            </a:pPr>
            <a:r>
              <a:rPr lang="en-US" dirty="0" smtClean="0"/>
              <a:t>Opt. 3 – Education </a:t>
            </a:r>
          </a:p>
          <a:p>
            <a:pPr lvl="1">
              <a:lnSpc>
                <a:spcPct val="120000"/>
              </a:lnSpc>
            </a:pPr>
            <a:r>
              <a:rPr lang="en-US" dirty="0" smtClean="0"/>
              <a:t>imcourses@interactivemetronome.com</a:t>
            </a:r>
          </a:p>
          <a:p>
            <a:pPr>
              <a:lnSpc>
                <a:spcPct val="120000"/>
              </a:lnSpc>
            </a:pPr>
            <a:r>
              <a:rPr lang="en-US" dirty="0" smtClean="0"/>
              <a:t>Opt. 5 – Technical Support</a:t>
            </a:r>
          </a:p>
          <a:p>
            <a:pPr lvl="1">
              <a:lnSpc>
                <a:spcPct val="120000"/>
              </a:lnSpc>
            </a:pPr>
            <a:r>
              <a:rPr lang="en-US" dirty="0" smtClean="0"/>
              <a:t>support@interactivemetronome.com</a:t>
            </a:r>
          </a:p>
          <a:p>
            <a:pPr>
              <a:lnSpc>
                <a:spcPct val="120000"/>
              </a:lnSpc>
            </a:pPr>
            <a:r>
              <a:rPr lang="en-US" dirty="0" smtClean="0"/>
              <a:t>Opt. 6 – Clinical Support</a:t>
            </a:r>
          </a:p>
          <a:p>
            <a:pPr lvl="1">
              <a:lnSpc>
                <a:spcPct val="120000"/>
              </a:lnSpc>
            </a:pPr>
            <a:r>
              <a:rPr lang="en-US" dirty="0" smtClean="0"/>
              <a:t>clinicaled@interactivemetronome.com</a:t>
            </a:r>
          </a:p>
          <a:p>
            <a:pPr>
              <a:lnSpc>
                <a:spcPct val="120000"/>
              </a:lnSpc>
            </a:pPr>
            <a:r>
              <a:rPr lang="en-US" dirty="0" smtClean="0"/>
              <a:t>Opt. 7 – Marketing</a:t>
            </a:r>
          </a:p>
          <a:p>
            <a:pPr lvl="1">
              <a:lnSpc>
                <a:spcPct val="120000"/>
              </a:lnSpc>
            </a:pPr>
            <a:r>
              <a:rPr lang="en-US" dirty="0" smtClean="0"/>
              <a:t>newsletter@interactivemetronome.com</a:t>
            </a:r>
            <a:endParaRPr lang="en-US" dirty="0"/>
          </a:p>
        </p:txBody>
      </p:sp>
    </p:spTree>
    <p:extLst>
      <p:ext uri="{BB962C8B-B14F-4D97-AF65-F5344CB8AC3E}">
        <p14:creationId xmlns:p14="http://schemas.microsoft.com/office/powerpoint/2010/main" val="31378652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Module 5:</a:t>
            </a:r>
            <a:r>
              <a:rPr lang="en-US" baseline="0" dirty="0" smtClean="0"/>
              <a:t> </a:t>
            </a:r>
            <a:r>
              <a:rPr lang="en-US" dirty="0" smtClean="0"/>
              <a:t>Agenda</a:t>
            </a:r>
            <a:endParaRPr lang="en-US" dirty="0"/>
          </a:p>
        </p:txBody>
      </p:sp>
      <p:sp>
        <p:nvSpPr>
          <p:cNvPr id="5" name="Content Placeholder 4"/>
          <p:cNvSpPr>
            <a:spLocks noGrp="1"/>
          </p:cNvSpPr>
          <p:nvPr>
            <p:ph idx="1"/>
          </p:nvPr>
        </p:nvSpPr>
        <p:spPr>
          <a:xfrm>
            <a:off x="1375587" y="1828800"/>
            <a:ext cx="5610225" cy="4114800"/>
          </a:xfrm>
        </p:spPr>
        <p:txBody>
          <a:bodyPr>
            <a:normAutofit/>
          </a:bodyPr>
          <a:lstStyle/>
          <a:p>
            <a:pPr lvl="0"/>
            <a:r>
              <a:rPr lang="en-US" sz="2800" dirty="0" smtClean="0"/>
              <a:t>Discharge decision </a:t>
            </a:r>
            <a:br>
              <a:rPr lang="en-US" sz="2800" dirty="0" smtClean="0"/>
            </a:br>
            <a:r>
              <a:rPr lang="en-US" sz="2800" dirty="0" smtClean="0"/>
              <a:t>making</a:t>
            </a:r>
          </a:p>
          <a:p>
            <a:pPr lvl="0"/>
            <a:r>
              <a:rPr lang="en-US" sz="2800" dirty="0" smtClean="0"/>
              <a:t>How to design a </a:t>
            </a:r>
            <a:br>
              <a:rPr lang="en-US" sz="2800" dirty="0" smtClean="0"/>
            </a:br>
            <a:r>
              <a:rPr lang="en-US" sz="2800" dirty="0" smtClean="0"/>
              <a:t>home exercise program</a:t>
            </a:r>
          </a:p>
          <a:p>
            <a:pPr lvl="0"/>
            <a:r>
              <a:rPr lang="en-US" sz="2800" dirty="0" smtClean="0"/>
              <a:t>Is IM-Home right for your patient?</a:t>
            </a:r>
          </a:p>
        </p:txBody>
      </p:sp>
      <p:pic>
        <p:nvPicPr>
          <p:cNvPr id="1026" name="Picture 2" descr="http://www.crmchealth.org/sites/default/files/images/discharge-center/The_Discharge_Center.png?1317919259"/>
          <p:cNvPicPr>
            <a:picLocks noChangeAspect="1" noChangeArrowheads="1"/>
          </p:cNvPicPr>
          <p:nvPr/>
        </p:nvPicPr>
        <p:blipFill rotWithShape="1">
          <a:blip r:embed="rId2">
            <a:extLst>
              <a:ext uri="{28A0092B-C50C-407E-A947-70E740481C1C}">
                <a14:useLocalDpi xmlns:a14="http://schemas.microsoft.com/office/drawing/2010/main" val="0"/>
              </a:ext>
            </a:extLst>
          </a:blip>
          <a:srcRect l="17995"/>
          <a:stretch/>
        </p:blipFill>
        <p:spPr bwMode="auto">
          <a:xfrm>
            <a:off x="5261787" y="1371600"/>
            <a:ext cx="3577413" cy="2428875"/>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4543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determine when to discharge</a:t>
            </a:r>
            <a:endParaRPr lang="en-US" dirty="0"/>
          </a:p>
        </p:txBody>
      </p:sp>
      <p:sp>
        <p:nvSpPr>
          <p:cNvPr id="3" name="Content Placeholder 2"/>
          <p:cNvSpPr>
            <a:spLocks noGrp="1"/>
          </p:cNvSpPr>
          <p:nvPr>
            <p:ph sz="half" idx="1"/>
          </p:nvPr>
        </p:nvSpPr>
        <p:spPr>
          <a:xfrm>
            <a:off x="1295400" y="1600200"/>
            <a:ext cx="7239000" cy="4373314"/>
          </a:xfrm>
        </p:spPr>
        <p:txBody>
          <a:bodyPr/>
          <a:lstStyle/>
          <a:p>
            <a:r>
              <a:rPr lang="en-US" dirty="0" smtClean="0"/>
              <a:t>IM scores are not the </a:t>
            </a:r>
            <a:br>
              <a:rPr lang="en-US" dirty="0" smtClean="0"/>
            </a:br>
            <a:r>
              <a:rPr lang="en-US" dirty="0" smtClean="0"/>
              <a:t>determining factor in </a:t>
            </a:r>
            <a:br>
              <a:rPr lang="en-US" dirty="0" smtClean="0"/>
            </a:br>
            <a:r>
              <a:rPr lang="en-US" dirty="0" smtClean="0"/>
              <a:t>discharge planning. 	</a:t>
            </a:r>
          </a:p>
          <a:p>
            <a:r>
              <a:rPr lang="en-US" dirty="0" smtClean="0"/>
              <a:t>Discharge planning should </a:t>
            </a:r>
            <a:br>
              <a:rPr lang="en-US" dirty="0" smtClean="0"/>
            </a:br>
            <a:r>
              <a:rPr lang="en-US" dirty="0" smtClean="0"/>
              <a:t>be based on the following:</a:t>
            </a:r>
          </a:p>
          <a:p>
            <a:pPr lvl="1"/>
            <a:r>
              <a:rPr lang="en-US" dirty="0" smtClean="0"/>
              <a:t>Has the patient met their goals?</a:t>
            </a:r>
          </a:p>
          <a:p>
            <a:pPr lvl="1"/>
            <a:r>
              <a:rPr lang="en-US" dirty="0" smtClean="0"/>
              <a:t>Has the patient reached a plateau?</a:t>
            </a:r>
          </a:p>
          <a:p>
            <a:pPr lvl="1"/>
            <a:r>
              <a:rPr lang="en-US" dirty="0" smtClean="0"/>
              <a:t>Will the patient be receiving ongoing treatment?</a:t>
            </a:r>
          </a:p>
          <a:p>
            <a:pPr lvl="1"/>
            <a:r>
              <a:rPr lang="en-US" dirty="0" smtClean="0"/>
              <a:t>Does the ongoing treatment provide IM?</a:t>
            </a:r>
          </a:p>
          <a:p>
            <a:pPr lvl="1"/>
            <a:r>
              <a:rPr lang="en-US" dirty="0" smtClean="0"/>
              <a:t>What restrictions does the patient have regarding funding, scheduling, caregiver support?</a:t>
            </a:r>
          </a:p>
        </p:txBody>
      </p:sp>
      <p:pic>
        <p:nvPicPr>
          <p:cNvPr id="2050" name="Picture 2" descr="https://mindfieldonline.files.wordpress.com/2012/03/happy-senio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265619"/>
            <a:ext cx="3657600" cy="2435352"/>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Discharge Considerations</a:t>
            </a:r>
            <a:endParaRPr lang="en-US" dirty="0"/>
          </a:p>
        </p:txBody>
      </p:sp>
      <p:sp>
        <p:nvSpPr>
          <p:cNvPr id="3" name="Content Placeholder 2"/>
          <p:cNvSpPr>
            <a:spLocks noGrp="1"/>
          </p:cNvSpPr>
          <p:nvPr>
            <p:ph sz="half" idx="1"/>
          </p:nvPr>
        </p:nvSpPr>
        <p:spPr>
          <a:xfrm>
            <a:off x="1295400" y="1600200"/>
            <a:ext cx="6781800" cy="4373314"/>
          </a:xfrm>
        </p:spPr>
        <p:txBody>
          <a:bodyPr/>
          <a:lstStyle/>
          <a:p>
            <a:r>
              <a:rPr lang="en-US" dirty="0" smtClean="0"/>
              <a:t>Patient’s should be re-examined based on their  diagnosis, progressions, or regressions as needed to ensure we are providing the best possible service to our patients and making the best possible decisions regarding discharge.</a:t>
            </a:r>
          </a:p>
          <a:p>
            <a:r>
              <a:rPr lang="en-US" dirty="0" smtClean="0"/>
              <a:t>Discharge decisions should be team based:	</a:t>
            </a:r>
          </a:p>
          <a:p>
            <a:pPr lvl="1"/>
            <a:r>
              <a:rPr lang="en-US" dirty="0" smtClean="0"/>
              <a:t>Physician</a:t>
            </a:r>
          </a:p>
          <a:p>
            <a:pPr lvl="1"/>
            <a:r>
              <a:rPr lang="en-US" dirty="0" smtClean="0"/>
              <a:t>Nursing</a:t>
            </a:r>
          </a:p>
          <a:p>
            <a:pPr lvl="1"/>
            <a:r>
              <a:rPr lang="en-US" dirty="0" smtClean="0"/>
              <a:t>Therapist</a:t>
            </a:r>
          </a:p>
          <a:p>
            <a:pPr lvl="1"/>
            <a:r>
              <a:rPr lang="en-US" dirty="0" smtClean="0"/>
              <a:t>Social Workers</a:t>
            </a:r>
          </a:p>
          <a:p>
            <a:pPr lvl="1"/>
            <a:r>
              <a:rPr lang="en-US" dirty="0" smtClean="0"/>
              <a:t>Patient/Patient Representative or Caregiver</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with discharge planning</a:t>
            </a:r>
            <a:endParaRPr lang="en-US" dirty="0"/>
          </a:p>
        </p:txBody>
      </p:sp>
      <p:sp>
        <p:nvSpPr>
          <p:cNvPr id="3" name="Content Placeholder 2"/>
          <p:cNvSpPr>
            <a:spLocks noGrp="1"/>
          </p:cNvSpPr>
          <p:nvPr>
            <p:ph sz="half" idx="1"/>
          </p:nvPr>
        </p:nvSpPr>
        <p:spPr>
          <a:xfrm>
            <a:off x="1295400" y="1600200"/>
            <a:ext cx="6858000" cy="3962400"/>
          </a:xfrm>
        </p:spPr>
        <p:txBody>
          <a:bodyPr>
            <a:normAutofit/>
          </a:bodyPr>
          <a:lstStyle/>
          <a:p>
            <a:r>
              <a:rPr lang="en-US" dirty="0" smtClean="0"/>
              <a:t>Caregiver support</a:t>
            </a:r>
          </a:p>
          <a:p>
            <a:r>
              <a:rPr lang="en-US" dirty="0" smtClean="0"/>
              <a:t>How much time can caregivers allot for assistance with an HEP</a:t>
            </a:r>
          </a:p>
          <a:p>
            <a:r>
              <a:rPr lang="en-US" dirty="0" smtClean="0"/>
              <a:t>Caregiver and patient understanding </a:t>
            </a:r>
            <a:br>
              <a:rPr lang="en-US" dirty="0" smtClean="0"/>
            </a:br>
            <a:r>
              <a:rPr lang="en-US" dirty="0" smtClean="0"/>
              <a:t>of home exercise plan</a:t>
            </a:r>
          </a:p>
          <a:p>
            <a:r>
              <a:rPr lang="en-US" dirty="0" smtClean="0"/>
              <a:t>Medical Status</a:t>
            </a:r>
          </a:p>
          <a:p>
            <a:r>
              <a:rPr lang="en-US" dirty="0" smtClean="0"/>
              <a:t>Discharge disposition</a:t>
            </a:r>
          </a:p>
          <a:p>
            <a:r>
              <a:rPr lang="en-US" dirty="0" smtClean="0"/>
              <a:t>Concomitant medical diagnosis</a:t>
            </a:r>
          </a:p>
          <a:p>
            <a:r>
              <a:rPr lang="en-US" dirty="0" smtClean="0"/>
              <a:t>Access to equipment</a:t>
            </a:r>
          </a:p>
          <a:p>
            <a:r>
              <a:rPr lang="en-US" dirty="0" smtClean="0"/>
              <a:t>Access to follow-up treatment</a:t>
            </a:r>
            <a:endParaRPr lang="en-US" dirty="0"/>
          </a:p>
        </p:txBody>
      </p:sp>
      <p:pic>
        <p:nvPicPr>
          <p:cNvPr id="3074" name="Picture 2" descr="http://www.hospiceofstfrancis.com/wp-content/uploads/2012/04/caregiver-education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7306" y="3124200"/>
            <a:ext cx="2726194" cy="2838450"/>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Barriers to Compliance with HEPs</a:t>
            </a:r>
            <a:endParaRPr lang="en-US" dirty="0"/>
          </a:p>
        </p:txBody>
      </p:sp>
      <p:sp>
        <p:nvSpPr>
          <p:cNvPr id="5" name="Content Placeholder 4"/>
          <p:cNvSpPr>
            <a:spLocks noGrp="1"/>
          </p:cNvSpPr>
          <p:nvPr>
            <p:ph idx="1"/>
          </p:nvPr>
        </p:nvSpPr>
        <p:spPr/>
        <p:txBody>
          <a:bodyPr>
            <a:normAutofit fontScale="85000" lnSpcReduction="10000"/>
          </a:bodyPr>
          <a:lstStyle/>
          <a:p>
            <a:pPr>
              <a:lnSpc>
                <a:spcPct val="120000"/>
              </a:lnSpc>
            </a:pPr>
            <a:r>
              <a:rPr lang="en-US" dirty="0" smtClean="0"/>
              <a:t>Barriers other than motivation predict post discharge</a:t>
            </a:r>
            <a:r>
              <a:rPr lang="en-US" baseline="0" dirty="0" smtClean="0"/>
              <a:t> exercise participation</a:t>
            </a:r>
          </a:p>
          <a:p>
            <a:pPr>
              <a:lnSpc>
                <a:spcPct val="120000"/>
              </a:lnSpc>
            </a:pPr>
            <a:r>
              <a:rPr lang="en-US" baseline="0" dirty="0" smtClean="0"/>
              <a:t>Need to address barriers when developing HEP</a:t>
            </a:r>
          </a:p>
          <a:p>
            <a:pPr>
              <a:lnSpc>
                <a:spcPct val="120000"/>
              </a:lnSpc>
            </a:pPr>
            <a:r>
              <a:rPr lang="en-US" baseline="0" dirty="0" smtClean="0"/>
              <a:t>Study that reviewed 556 adults &gt;65 years of age were surveyed about HEP participation</a:t>
            </a:r>
          </a:p>
          <a:p>
            <a:pPr lvl="1">
              <a:lnSpc>
                <a:spcPct val="120000"/>
              </a:lnSpc>
            </a:pPr>
            <a:r>
              <a:rPr lang="en-US" baseline="0" dirty="0" smtClean="0"/>
              <a:t>37% no longer performed HEP</a:t>
            </a:r>
          </a:p>
          <a:p>
            <a:pPr marL="0" marR="0" indent="0" algn="l" defTabSz="913722" rtl="0" eaLnBrk="1" fontAlgn="base" latinLnBrk="0" hangingPunct="1">
              <a:lnSpc>
                <a:spcPct val="120000"/>
              </a:lnSpc>
              <a:spcBef>
                <a:spcPct val="20000"/>
              </a:spcBef>
              <a:spcAft>
                <a:spcPct val="0"/>
              </a:spcAft>
              <a:buClr>
                <a:srgbClr val="BA1A00"/>
              </a:buClr>
              <a:buSzTx/>
              <a:buFontTx/>
              <a:buNone/>
              <a:tabLst/>
              <a:defRPr/>
            </a:pPr>
            <a:r>
              <a:rPr lang="en-US" sz="1900" b="0" i="0" dirty="0" smtClean="0">
                <a:solidFill>
                  <a:schemeClr val="accent6">
                    <a:lumMod val="50000"/>
                  </a:schemeClr>
                </a:solidFill>
                <a:effectLst/>
                <a:latin typeface="+mn-lt"/>
                <a:ea typeface="+mn-ea"/>
                <a:cs typeface="+mn-cs"/>
              </a:rPr>
              <a:t>Forkan, R., Pumper, B., &amp; Smyth, N. (2006). Exercise adherence following physical therapy intervention in older adults with impaired balance. </a:t>
            </a:r>
            <a:r>
              <a:rPr lang="en-US" sz="1900" b="0" i="1" dirty="0" smtClean="0">
                <a:solidFill>
                  <a:schemeClr val="accent6">
                    <a:lumMod val="50000"/>
                  </a:schemeClr>
                </a:solidFill>
                <a:effectLst/>
                <a:latin typeface="+mn-lt"/>
                <a:ea typeface="+mn-ea"/>
                <a:cs typeface="+mn-cs"/>
              </a:rPr>
              <a:t>Physical Therapy</a:t>
            </a:r>
            <a:r>
              <a:rPr lang="en-US" sz="1900" b="0" i="0" dirty="0" smtClean="0">
                <a:solidFill>
                  <a:schemeClr val="accent6">
                    <a:lumMod val="50000"/>
                  </a:schemeClr>
                </a:solidFill>
                <a:effectLst/>
                <a:latin typeface="+mn-lt"/>
                <a:ea typeface="+mn-ea"/>
                <a:cs typeface="+mn-cs"/>
              </a:rPr>
              <a:t>, </a:t>
            </a:r>
            <a:r>
              <a:rPr lang="en-US" sz="1900" b="0" i="1" dirty="0" smtClean="0">
                <a:solidFill>
                  <a:schemeClr val="accent6">
                    <a:lumMod val="50000"/>
                  </a:schemeClr>
                </a:solidFill>
                <a:effectLst/>
                <a:latin typeface="+mn-lt"/>
                <a:ea typeface="+mn-ea"/>
                <a:cs typeface="+mn-cs"/>
              </a:rPr>
              <a:t>86</a:t>
            </a:r>
            <a:r>
              <a:rPr lang="en-US" sz="1900" b="0" i="0" dirty="0" smtClean="0">
                <a:solidFill>
                  <a:schemeClr val="accent6">
                    <a:lumMod val="50000"/>
                  </a:schemeClr>
                </a:solidFill>
                <a:effectLst/>
                <a:latin typeface="+mn-lt"/>
                <a:ea typeface="+mn-ea"/>
                <a:cs typeface="+mn-cs"/>
              </a:rPr>
              <a:t>(3), 401-410.</a:t>
            </a:r>
            <a:endParaRPr lang="en-US" sz="1900" dirty="0" smtClean="0">
              <a:effectLst/>
            </a:endParaRPr>
          </a:p>
        </p:txBody>
      </p:sp>
    </p:spTree>
    <p:extLst>
      <p:ext uri="{BB962C8B-B14F-4D97-AF65-F5344CB8AC3E}">
        <p14:creationId xmlns:p14="http://schemas.microsoft.com/office/powerpoint/2010/main" val="8843560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Compliance, cont.</a:t>
            </a:r>
            <a:endParaRPr lang="en-US" dirty="0"/>
          </a:p>
        </p:txBody>
      </p:sp>
      <p:sp>
        <p:nvSpPr>
          <p:cNvPr id="3" name="Content Placeholder 2"/>
          <p:cNvSpPr>
            <a:spLocks noGrp="1"/>
          </p:cNvSpPr>
          <p:nvPr>
            <p:ph idx="1"/>
          </p:nvPr>
        </p:nvSpPr>
        <p:spPr>
          <a:xfrm>
            <a:off x="1066800" y="1524000"/>
            <a:ext cx="7467600" cy="4267200"/>
          </a:xfrm>
        </p:spPr>
        <p:txBody>
          <a:bodyPr>
            <a:normAutofit fontScale="92500" lnSpcReduction="10000"/>
          </a:bodyPr>
          <a:lstStyle/>
          <a:p>
            <a:pPr rtl="0" eaLnBrk="1" fontAlgn="base" hangingPunct="1">
              <a:lnSpc>
                <a:spcPct val="110000"/>
              </a:lnSpc>
            </a:pPr>
            <a:r>
              <a:rPr lang="en-US" sz="2000" b="1" baseline="0" dirty="0" smtClean="0">
                <a:solidFill>
                  <a:schemeClr val="accent6">
                    <a:lumMod val="50000"/>
                  </a:schemeClr>
                </a:solidFill>
                <a:effectLst/>
                <a:latin typeface="+mn-lt"/>
                <a:ea typeface="+mn-ea"/>
                <a:cs typeface="+mn-cs"/>
              </a:rPr>
              <a:t>Reasons for poor participation: </a:t>
            </a:r>
            <a:endParaRPr lang="en-US" sz="2000" dirty="0" smtClean="0">
              <a:effectLst/>
            </a:endParaRPr>
          </a:p>
          <a:p>
            <a:pPr rtl="0" eaLnBrk="1" fontAlgn="base" hangingPunct="1">
              <a:lnSpc>
                <a:spcPct val="110000"/>
              </a:lnSpc>
            </a:pPr>
            <a:r>
              <a:rPr lang="en-US" sz="2000" b="1" dirty="0" smtClean="0">
                <a:solidFill>
                  <a:schemeClr val="accent6">
                    <a:lumMod val="50000"/>
                  </a:schemeClr>
                </a:solidFill>
                <a:effectLst/>
                <a:latin typeface="+mn-lt"/>
                <a:ea typeface="+mn-ea"/>
                <a:cs typeface="+mn-cs"/>
              </a:rPr>
              <a:t>Changes in</a:t>
            </a:r>
            <a:r>
              <a:rPr lang="en-US" sz="2000" b="1" baseline="0" dirty="0" smtClean="0">
                <a:solidFill>
                  <a:schemeClr val="accent6">
                    <a:lumMod val="50000"/>
                  </a:schemeClr>
                </a:solidFill>
                <a:effectLst/>
                <a:latin typeface="+mn-lt"/>
                <a:ea typeface="+mn-ea"/>
                <a:cs typeface="+mn-cs"/>
              </a:rPr>
              <a:t> health status (most common reason)</a:t>
            </a:r>
            <a:endParaRPr lang="en-US" dirty="0" smtClean="0">
              <a:effectLst/>
            </a:endParaRPr>
          </a:p>
          <a:p>
            <a:pPr rtl="0" eaLnBrk="1" fontAlgn="base" hangingPunct="1">
              <a:lnSpc>
                <a:spcPct val="110000"/>
              </a:lnSpc>
            </a:pPr>
            <a:r>
              <a:rPr lang="en-US" sz="2000" b="1" dirty="0" smtClean="0">
                <a:solidFill>
                  <a:schemeClr val="accent6">
                    <a:lumMod val="50000"/>
                  </a:schemeClr>
                </a:solidFill>
                <a:effectLst/>
                <a:latin typeface="+mn-lt"/>
                <a:ea typeface="+mn-ea"/>
                <a:cs typeface="+mn-cs"/>
              </a:rPr>
              <a:t>Lack</a:t>
            </a:r>
            <a:r>
              <a:rPr lang="en-US" sz="2000" b="1" baseline="0" dirty="0" smtClean="0">
                <a:solidFill>
                  <a:schemeClr val="accent6">
                    <a:lumMod val="50000"/>
                  </a:schemeClr>
                </a:solidFill>
                <a:effectLst/>
                <a:latin typeface="+mn-lt"/>
                <a:ea typeface="+mn-ea"/>
                <a:cs typeface="+mn-cs"/>
              </a:rPr>
              <a:t> of social support</a:t>
            </a:r>
            <a:endParaRPr lang="en-US" dirty="0" smtClean="0">
              <a:effectLst/>
            </a:endParaRPr>
          </a:p>
          <a:p>
            <a:pPr rtl="0" eaLnBrk="1" fontAlgn="base" hangingPunct="1">
              <a:lnSpc>
                <a:spcPct val="110000"/>
              </a:lnSpc>
            </a:pPr>
            <a:r>
              <a:rPr lang="en-US" sz="2000" b="1" baseline="0" dirty="0" smtClean="0">
                <a:solidFill>
                  <a:schemeClr val="accent6">
                    <a:lumMod val="50000"/>
                  </a:schemeClr>
                </a:solidFill>
                <a:effectLst/>
                <a:latin typeface="+mn-lt"/>
                <a:ea typeface="+mn-ea"/>
                <a:cs typeface="+mn-cs"/>
              </a:rPr>
              <a:t>No place to exercise, no transportation to exercise site, and insufficient money to buy exercise equipment or join exercise facility</a:t>
            </a:r>
            <a:endParaRPr lang="en-US" dirty="0" smtClean="0">
              <a:effectLst/>
            </a:endParaRPr>
          </a:p>
          <a:p>
            <a:pPr rtl="0" eaLnBrk="1" fontAlgn="base" hangingPunct="1">
              <a:lnSpc>
                <a:spcPct val="110000"/>
              </a:lnSpc>
            </a:pPr>
            <a:r>
              <a:rPr lang="en-US" sz="2000" b="1" baseline="0" dirty="0" smtClean="0">
                <a:solidFill>
                  <a:schemeClr val="accent6">
                    <a:lumMod val="50000"/>
                  </a:schemeClr>
                </a:solidFill>
                <a:effectLst/>
                <a:latin typeface="+mn-lt"/>
                <a:ea typeface="+mn-ea"/>
                <a:cs typeface="+mn-cs"/>
              </a:rPr>
              <a:t>Fear of falling</a:t>
            </a:r>
            <a:endParaRPr lang="en-US" dirty="0" smtClean="0">
              <a:effectLst/>
            </a:endParaRPr>
          </a:p>
          <a:p>
            <a:pPr rtl="0" eaLnBrk="1" fontAlgn="base" hangingPunct="1">
              <a:lnSpc>
                <a:spcPct val="110000"/>
              </a:lnSpc>
            </a:pPr>
            <a:r>
              <a:rPr lang="en-US" sz="2000" b="1" baseline="0" dirty="0" smtClean="0">
                <a:solidFill>
                  <a:schemeClr val="accent6">
                    <a:lumMod val="50000"/>
                  </a:schemeClr>
                </a:solidFill>
                <a:effectLst/>
                <a:latin typeface="+mn-lt"/>
                <a:ea typeface="+mn-ea"/>
                <a:cs typeface="+mn-cs"/>
              </a:rPr>
              <a:t>Fear of an injury while exercising</a:t>
            </a:r>
            <a:endParaRPr lang="en-US" dirty="0" smtClean="0">
              <a:effectLst/>
            </a:endParaRPr>
          </a:p>
          <a:p>
            <a:pPr rtl="0" eaLnBrk="1" fontAlgn="base" hangingPunct="1">
              <a:lnSpc>
                <a:spcPct val="110000"/>
              </a:lnSpc>
            </a:pPr>
            <a:r>
              <a:rPr lang="en-US" sz="2000" b="1" baseline="0" dirty="0" smtClean="0">
                <a:solidFill>
                  <a:schemeClr val="accent6">
                    <a:lumMod val="50000"/>
                  </a:schemeClr>
                </a:solidFill>
                <a:effectLst/>
                <a:latin typeface="+mn-lt"/>
                <a:ea typeface="+mn-ea"/>
                <a:cs typeface="+mn-cs"/>
              </a:rPr>
              <a:t>Increased stress and depression levels</a:t>
            </a:r>
            <a:endParaRPr lang="en-US" dirty="0" smtClean="0">
              <a:effectLst/>
            </a:endParaRPr>
          </a:p>
          <a:p>
            <a:pPr rtl="0" eaLnBrk="1" fontAlgn="base" hangingPunct="1">
              <a:lnSpc>
                <a:spcPct val="110000"/>
              </a:lnSpc>
            </a:pPr>
            <a:r>
              <a:rPr lang="en-US" sz="2000" b="1" baseline="0" dirty="0" smtClean="0">
                <a:solidFill>
                  <a:schemeClr val="accent6">
                    <a:lumMod val="50000"/>
                  </a:schemeClr>
                </a:solidFill>
                <a:effectLst/>
                <a:latin typeface="+mn-lt"/>
                <a:ea typeface="+mn-ea"/>
                <a:cs typeface="+mn-cs"/>
              </a:rPr>
              <a:t>Increased age</a:t>
            </a:r>
            <a:endParaRPr lang="en-US" dirty="0" smtClean="0">
              <a:effectLst/>
            </a:endParaRPr>
          </a:p>
          <a:p>
            <a:pPr rtl="0" eaLnBrk="1" fontAlgn="base" hangingPunct="1">
              <a:lnSpc>
                <a:spcPct val="110000"/>
              </a:lnSpc>
            </a:pPr>
            <a:r>
              <a:rPr lang="en-US" sz="2000" b="1" baseline="0" dirty="0" smtClean="0">
                <a:solidFill>
                  <a:schemeClr val="accent6">
                    <a:lumMod val="50000"/>
                  </a:schemeClr>
                </a:solidFill>
                <a:effectLst/>
                <a:latin typeface="+mn-lt"/>
                <a:ea typeface="+mn-ea"/>
                <a:cs typeface="+mn-cs"/>
              </a:rPr>
              <a:t>Decreased health status</a:t>
            </a:r>
            <a:endParaRPr lang="en-US" dirty="0" smtClean="0">
              <a:effectLst/>
            </a:endParaRPr>
          </a:p>
          <a:p>
            <a:pPr rtl="0" eaLnBrk="1" fontAlgn="base" hangingPunct="1">
              <a:lnSpc>
                <a:spcPct val="110000"/>
              </a:lnSpc>
            </a:pPr>
            <a:r>
              <a:rPr lang="en-US" sz="2000" b="1" baseline="0" dirty="0" smtClean="0">
                <a:solidFill>
                  <a:schemeClr val="accent6">
                    <a:lumMod val="50000"/>
                  </a:schemeClr>
                </a:solidFill>
                <a:effectLst/>
                <a:latin typeface="+mn-lt"/>
                <a:ea typeface="+mn-ea"/>
                <a:cs typeface="+mn-cs"/>
              </a:rPr>
              <a:t>Lack of enjoyment while exercising</a:t>
            </a:r>
            <a:endParaRPr lang="en-US" dirty="0" smtClean="0">
              <a:effectLst/>
            </a:endParaRPr>
          </a:p>
        </p:txBody>
      </p:sp>
      <p:pic>
        <p:nvPicPr>
          <p:cNvPr id="4098" name="Picture 2" descr="http://www.assistedlivingfacilities.org/blog/wp-content/uploads/2010/06/fear_of_fall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886200"/>
            <a:ext cx="2857500" cy="2085976"/>
          </a:xfrm>
          <a:prstGeom prst="round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7845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Establishing a Home Exercise Program</a:t>
            </a:r>
            <a:endParaRPr lang="en-US" dirty="0"/>
          </a:p>
        </p:txBody>
      </p:sp>
      <p:sp>
        <p:nvSpPr>
          <p:cNvPr id="3" name="Content Placeholder 2"/>
          <p:cNvSpPr>
            <a:spLocks noGrp="1"/>
          </p:cNvSpPr>
          <p:nvPr>
            <p:ph sz="half" idx="1"/>
          </p:nvPr>
        </p:nvSpPr>
        <p:spPr>
          <a:xfrm>
            <a:off x="1295400" y="1600200"/>
            <a:ext cx="7162800" cy="4373314"/>
          </a:xfrm>
        </p:spPr>
        <p:txBody>
          <a:bodyPr/>
          <a:lstStyle/>
          <a:p>
            <a:r>
              <a:rPr lang="en-US" dirty="0" smtClean="0"/>
              <a:t>Home exercise programs should be manageable while continuing to provide enough challenge to facilitate progress.</a:t>
            </a:r>
          </a:p>
          <a:p>
            <a:r>
              <a:rPr lang="en-US" dirty="0" smtClean="0"/>
              <a:t>Exercises in a HEP should continually be monitored for effectiveness and suitability.</a:t>
            </a:r>
          </a:p>
          <a:p>
            <a:r>
              <a:rPr lang="en-US" dirty="0" smtClean="0"/>
              <a:t>Repetitions and appropriate</a:t>
            </a:r>
            <a:r>
              <a:rPr lang="en-US" baseline="0" dirty="0" smtClean="0"/>
              <a:t> challenge level </a:t>
            </a:r>
            <a:r>
              <a:rPr lang="en-US" dirty="0" smtClean="0"/>
              <a:t>are key for successful progress or maintenance</a:t>
            </a:r>
            <a:r>
              <a:rPr lang="en-US" baseline="0" dirty="0" smtClean="0"/>
              <a:t> of skill level (depending on goal)</a:t>
            </a:r>
            <a:r>
              <a:rPr lang="en-US" dirty="0" smtClean="0"/>
              <a:t>.</a:t>
            </a:r>
          </a:p>
          <a:p>
            <a:r>
              <a:rPr lang="en-US" dirty="0" smtClean="0"/>
              <a:t>Frequency and duration should be discussed prior to discharge.</a:t>
            </a:r>
          </a:p>
          <a:p>
            <a:r>
              <a:rPr lang="en-US" dirty="0" smtClean="0"/>
              <a:t>Adherence to HEP will</a:t>
            </a:r>
            <a:r>
              <a:rPr lang="en-US" baseline="0" dirty="0" smtClean="0"/>
              <a:t> be higher if communicating with therapist or involved in group program</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3982&quot;&gt;&lt;property id=&quot;20148&quot; value=&quot;5&quot;/&gt;&lt;property id=&quot;20300&quot; value=&quot;Slide 26 - &amp;quot;Materials Page&amp;quot;&quot;/&gt;&lt;property id=&quot;20307&quot; value=&quot;340&quot;/&gt;&lt;/object&gt;&lt;object type=&quot;3&quot; unique_id=&quot;15028&quot;&gt;&lt;property id=&quot;20148&quot; value=&quot;5&quot;/&gt;&lt;property id=&quot;20300&quot; value=&quot;Slide 2 - &amp;quot;Fall Risk Reduction Program: Review of Modules 1 -4&amp;quot;&quot;/&gt;&lt;property id=&quot;20307&quot; value=&quot;342&quot;/&gt;&lt;/object&gt;&lt;object type=&quot;3&quot; unique_id=&quot;15029&quot;&gt;&lt;property id=&quot;20148&quot; value=&quot;5&quot;/&gt;&lt;property id=&quot;20300&quot; value=&quot;Slide 3 - &amp;quot;Module 5: Agenda&amp;quot;&quot;/&gt;&lt;property id=&quot;20307&quot; value=&quot;343&quot;/&gt;&lt;/object&gt;&lt;object type=&quot;3&quot; unique_id=&quot;15030&quot;&gt;&lt;property id=&quot;20148&quot; value=&quot;5&quot;/&gt;&lt;property id=&quot;20300&quot; value=&quot;Slide 4 - &amp;quot;How to determine when to discharge&amp;quot;&quot;/&gt;&lt;property id=&quot;20307&quot; value=&quot;345&quot;/&gt;&lt;/object&gt;&lt;object type=&quot;3&quot; unique_id=&quot;15031&quot;&gt;&lt;property id=&quot;20148&quot; value=&quot;5&quot;/&gt;&lt;property id=&quot;20300&quot; value=&quot;Slide 5 - &amp;quot;Discharge Considerations&amp;quot;&quot;/&gt;&lt;property id=&quot;20307&quot; value=&quot;357&quot;/&gt;&lt;/object&gt;&lt;object type=&quot;3&quot; unique_id=&quot;15032&quot;&gt;&lt;property id=&quot;20148&quot; value=&quot;5&quot;/&gt;&lt;property id=&quot;20300&quot; value=&quot;Slide 6 - &amp;quot;Challenges with discharge planning&amp;quot;&quot;/&gt;&lt;property id=&quot;20307&quot; value=&quot;347&quot;/&gt;&lt;/object&gt;&lt;object type=&quot;3&quot; unique_id=&quot;15033&quot;&gt;&lt;property id=&quot;20148&quot; value=&quot;5&quot;/&gt;&lt;property id=&quot;20300&quot; value=&quot;Slide 7 - &amp;quot;Barriers to Compliance with HEPs&amp;quot;&quot;/&gt;&lt;property id=&quot;20307&quot; value=&quot;360&quot;/&gt;&lt;/object&gt;&lt;object type=&quot;3&quot; unique_id=&quot;15034&quot;&gt;&lt;property id=&quot;20148&quot; value=&quot;5&quot;/&gt;&lt;property id=&quot;20300&quot; value=&quot;Slide 8 - &amp;quot;Barriers to Compliance, cont.&amp;quot;&quot;/&gt;&lt;property id=&quot;20307&quot; value=&quot;362&quot;/&gt;&lt;/object&gt;&lt;object type=&quot;3&quot; unique_id=&quot;15035&quot;&gt;&lt;property id=&quot;20148&quot; value=&quot;5&quot;/&gt;&lt;property id=&quot;20300&quot; value=&quot;Slide 9 - &amp;quot;Establishing a Home Exercise Program&amp;quot;&quot;/&gt;&lt;property id=&quot;20307&quot; value=&quot;346&quot;/&gt;&lt;/object&gt;&lt;object type=&quot;3&quot; unique_id=&quot;15036&quot;&gt;&lt;property id=&quot;20148&quot; value=&quot;5&quot;/&gt;&lt;property id=&quot;20300&quot; value=&quot;Slide 10 - &amp;quot;Maintenance of Gains&amp;quot;&quot;/&gt;&lt;property id=&quot;20307&quot; value=&quot;349&quot;/&gt;&lt;/object&gt;&lt;object type=&quot;3&quot; unique_id=&quot;15037&quot;&gt;&lt;property id=&quot;20148&quot; value=&quot;5&quot;/&gt;&lt;property id=&quot;20300&quot; value=&quot;Slide 11 - &amp;quot;Systems of Balance&amp;quot;&quot;/&gt;&lt;property id=&quot;20307&quot; value=&quot;365&quot;/&gt;&lt;/object&gt;&lt;object type=&quot;3&quot; unique_id=&quot;15038&quot;&gt;&lt;property id=&quot;20148&quot; value=&quot;5&quot;/&gt;&lt;property id=&quot;20300&quot; value=&quot;Slide 12 - &amp;quot;Designing Home Exercise Program&amp;quot;&quot;/&gt;&lt;property id=&quot;20307&quot; value=&quot;363&quot;/&gt;&lt;/object&gt;&lt;object type=&quot;3&quot; unique_id=&quot;15039&quot;&gt;&lt;property id=&quot;20148&quot; value=&quot;5&quot;/&gt;&lt;property id=&quot;20300&quot; value=&quot;Slide 13 - &amp;quot;Dual Tasking &amp;amp; HEP&amp;quot;&quot;/&gt;&lt;property id=&quot;20307&quot; value=&quot;364&quot;/&gt;&lt;/object&gt;&lt;object type=&quot;3&quot; unique_id=&quot;15040&quot;&gt;&lt;property id=&quot;20148&quot; value=&quot;5&quot;/&gt;&lt;property id=&quot;20300&quot; value=&quot;Slide 14 - &amp;quot;Is IM Home Right for Your Patient?&amp;quot;&quot;/&gt;&lt;property id=&quot;20307&quot; value=&quot;348&quot;/&gt;&lt;/object&gt;&lt;object type=&quot;3&quot; unique_id=&quot;15041&quot;&gt;&lt;property id=&quot;20148&quot; value=&quot;5&quot;/&gt;&lt;property id=&quot;20300&quot; value=&quot;Slide 15 - &amp;quot;IM Home (v 2.0)&amp;quot;&quot;/&gt;&lt;property id=&quot;20307&quot; value=&quot;350&quot;/&gt;&lt;/object&gt;&lt;object type=&quot;3&quot; unique_id=&quot;15042&quot;&gt;&lt;property id=&quot;20148&quot; value=&quot;5&quot;/&gt;&lt;property id=&quot;20300&quot; value=&quot;Slide 16 - &amp;quot;IM-Home v2.0 Features&amp;quot;&quot;/&gt;&lt;property id=&quot;20307&quot; value=&quot;351&quot;/&gt;&lt;/object&gt;&lt;object type=&quot;3&quot; unique_id=&quot;15043&quot;&gt;&lt;property id=&quot;20148&quot; value=&quot;5&quot;/&gt;&lt;property id=&quot;20300&quot; value=&quot;Slide 17 - &amp;quot;IM-Home eClinic&amp;quot;&quot;/&gt;&lt;property id=&quot;20307&quot; value=&quot;352&quot;/&gt;&lt;/object&gt;&lt;object type=&quot;3&quot; unique_id=&quot;15044&quot;&gt;&lt;property id=&quot;20148&quot; value=&quot;5&quot;/&gt;&lt;property id=&quot;20300&quot; value=&quot;Slide 18 - &amp;quot;IM-Home eClinic Prescribe &amp;amp; Modify Training Plans&amp;quot;&quot;/&gt;&lt;property id=&quot;20307&quot; value=&quot;353&quot;/&gt;&lt;/object&gt;&lt;object type=&quot;3&quot; unique_id=&quot;15045&quot;&gt;&lt;property id=&quot;20148&quot; value=&quot;5&quot;/&gt;&lt;property id=&quot;20300&quot; value=&quot;Slide 19 - &amp;quot;eClinic View Reports&amp;quot;&quot;/&gt;&lt;property id=&quot;20307&quot; value=&quot;354&quot;/&gt;&lt;/object&gt;&lt;object type=&quot;3&quot; unique_id=&quot;15046&quot;&gt;&lt;property id=&quot;20148&quot; value=&quot;5&quot;/&gt;&lt;property id=&quot;20300&quot; value=&quot;Slide 20 - &amp;quot;eClinic Send Messages&amp;quot;&quot;/&gt;&lt;property id=&quot;20307&quot; value=&quot;355&quot;/&gt;&lt;/object&gt;&lt;object type=&quot;3&quot; unique_id=&quot;15047&quot;&gt;&lt;property id=&quot;20148&quot; value=&quot;5&quot;/&gt;&lt;property id=&quot;20300&quot; value=&quot;Slide 21&quot;/&gt;&lt;property id=&quot;20307&quot; value=&quot;359&quot;/&gt;&lt;/object&gt;&lt;object type=&quot;3&quot; unique_id=&quot;15048&quot;&gt;&lt;property id=&quot;20148&quot; value=&quot;5&quot;/&gt;&lt;property id=&quot;20300&quot; value=&quot;Slide 22&quot;/&gt;&lt;property id=&quot;20307&quot; value=&quot;358&quot;/&gt;&lt;/object&gt;&lt;object type=&quot;3&quot; unique_id=&quot;15049&quot;&gt;&lt;property id=&quot;20148&quot; value=&quot;5&quot;/&gt;&lt;property id=&quot;20300&quot; value=&quot;Slide 23 - &amp;quot;Reimbursement for  Services with IM Home&amp;quot;&quot;/&gt;&lt;property id=&quot;20307&quot; value=&quot;356&quot;/&gt;&lt;/object&gt;&lt;object type=&quot;3&quot; unique_id=&quot;15050&quot;&gt;&lt;property id=&quot;20148&quot; value=&quot;5&quot;/&gt;&lt;property id=&quot;20300&quot; value=&quot;Slide 24 - &amp;quot;Homework&amp;quot;&quot;/&gt;&lt;property id=&quot;20307&quot; value=&quot;367&quot;/&gt;&lt;/object&gt;&lt;object type=&quot;3&quot; unique_id=&quot;15051&quot;&gt;&lt;property id=&quot;20148&quot; value=&quot;5&quot;/&gt;&lt;property id=&quot;20300&quot; value=&quot;Slide 25 - &amp;quot;Post-test&amp;quot;&quot;/&gt;&lt;property id=&quot;20307&quot; value=&quot;366&quot;/&gt;&lt;/object&gt;&lt;object type=&quot;3&quot; unique_id=&quot;15052&quot;&gt;&lt;property id=&quot;20148&quot; value=&quot;5&quot;/&gt;&lt;property id=&quot;20300&quot; value=&quot;Slide 27 - &amp;quot;QUESTIONS? You can call or email us. We’re here to help!&amp;quot;&quot;/&gt;&lt;property id=&quot;20307&quot; value=&quot;361&quot;/&gt;&lt;/object&gt;&lt;object type=&quot;3&quot; unique_id=&quot;15273&quot;&gt;&lt;property id=&quot;20148&quot; value=&quot;5&quot;/&gt;&lt;property id=&quot;20300&quot; value=&quot;Slide 1 - &amp;quot;Fall Risk Reduction Program Determining When to Discharge Designing Effective Home Exercise Plans Module #5&amp;quot;&quot;/&gt;&lt;property id=&quot;20307&quot; value=&quot;368&quot;/&gt;&lt;/object&gt;&lt;/object&gt;&lt;object type=&quot;8&quot; unique_id=&quot;10050&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ebinar theme">
  <a:themeElements>
    <a:clrScheme name="Custom 2">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004574"/>
      </a:hlink>
      <a:folHlink>
        <a:srgbClr val="0067AE"/>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000000"/>
            </a:solidFill>
            <a:effectLst/>
            <a:latin typeface="Gill Sans"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100" b="0" i="0" u="none" strike="noStrike" cap="none" normalizeH="0" baseline="0" smtClean="0">
            <a:ln>
              <a:noFill/>
            </a:ln>
            <a:solidFill>
              <a:srgbClr val="000000"/>
            </a:solidFill>
            <a:effectLst/>
            <a:latin typeface="Gill Sans" charset="0"/>
            <a:sym typeface="Gill Sans" charset="0"/>
          </a:defRPr>
        </a:defPPr>
      </a:lstStyle>
    </a:lnDef>
  </a:objectDefaults>
  <a:extraClrSchemeLst>
    <a:extraClrScheme>
      <a:clrScheme name="1_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1_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1_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1_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1_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1_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1_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1_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1_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Webinar theme</Template>
  <TotalTime>1658</TotalTime>
  <Words>1205</Words>
  <Application>Microsoft Macintosh PowerPoint</Application>
  <PresentationFormat>On-screen Show (4:3)</PresentationFormat>
  <Paragraphs>174</Paragraphs>
  <Slides>29</Slides>
  <Notes>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Webinar theme</vt:lpstr>
      <vt:lpstr>Fall Risk Reduction Program Determining When to Discharge Designing Effective Home Exercise Plans Module #5 of 6</vt:lpstr>
      <vt:lpstr>Fall Risk Reduction Program: Review of Modules 1 -4</vt:lpstr>
      <vt:lpstr>Module 5: Agenda</vt:lpstr>
      <vt:lpstr>How to determine when to discharge</vt:lpstr>
      <vt:lpstr>Discharge Considerations</vt:lpstr>
      <vt:lpstr>Challenges with discharge planning</vt:lpstr>
      <vt:lpstr>Barriers to Compliance with HEPs</vt:lpstr>
      <vt:lpstr>Barriers to Compliance, cont.</vt:lpstr>
      <vt:lpstr>Establishing a Home Exercise Program</vt:lpstr>
      <vt:lpstr>Maintenance of Gains</vt:lpstr>
      <vt:lpstr>Systems of Balance</vt:lpstr>
      <vt:lpstr>Designing Home Exercise Program</vt:lpstr>
      <vt:lpstr>Dual Tasking &amp; HEP</vt:lpstr>
      <vt:lpstr>Is IM-Home Right for Your Patient?</vt:lpstr>
      <vt:lpstr>IM-Home</vt:lpstr>
      <vt:lpstr>IM-Home Features</vt:lpstr>
      <vt:lpstr>IM-Home eClinic</vt:lpstr>
      <vt:lpstr>IM-Home eClinic Prescribe &amp; Modify Training Plans</vt:lpstr>
      <vt:lpstr>eClinic View Reports</vt:lpstr>
      <vt:lpstr>eClinic Send Messages</vt:lpstr>
      <vt:lpstr>PowerPoint Presentation</vt:lpstr>
      <vt:lpstr>PowerPoint Presentation</vt:lpstr>
      <vt:lpstr>Reimbursement for  Services with IM-Home</vt:lpstr>
      <vt:lpstr>Homework</vt:lpstr>
      <vt:lpstr>PowerPoint Presentation</vt:lpstr>
      <vt:lpstr>PowerPoint Presentation</vt:lpstr>
      <vt:lpstr>Post-test</vt:lpstr>
      <vt:lpstr>Materials Page</vt:lpstr>
      <vt:lpstr>QUESTIONS? You can call or email us. We’re here to help!</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dmcbride</dc:creator>
  <cp:lastModifiedBy>Bricole Reincke</cp:lastModifiedBy>
  <cp:revision>145</cp:revision>
  <cp:lastPrinted>2013-03-06T18:25:55Z</cp:lastPrinted>
  <dcterms:created xsi:type="dcterms:W3CDTF">2013-03-04T03:24:00Z</dcterms:created>
  <dcterms:modified xsi:type="dcterms:W3CDTF">2013-04-03T14:15:18Z</dcterms:modified>
</cp:coreProperties>
</file>