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1" r:id="rId2"/>
    <p:sldId id="262" r:id="rId3"/>
    <p:sldId id="263" r:id="rId4"/>
    <p:sldId id="289" r:id="rId5"/>
    <p:sldId id="264" r:id="rId6"/>
    <p:sldId id="265" r:id="rId7"/>
    <p:sldId id="284" r:id="rId8"/>
    <p:sldId id="267" r:id="rId9"/>
    <p:sldId id="268" r:id="rId10"/>
    <p:sldId id="285" r:id="rId11"/>
    <p:sldId id="286" r:id="rId12"/>
    <p:sldId id="271" r:id="rId13"/>
    <p:sldId id="280" r:id="rId14"/>
    <p:sldId id="272" r:id="rId15"/>
    <p:sldId id="273" r:id="rId16"/>
    <p:sldId id="274" r:id="rId17"/>
    <p:sldId id="275" r:id="rId18"/>
    <p:sldId id="281" r:id="rId19"/>
    <p:sldId id="282" r:id="rId20"/>
    <p:sldId id="279" r:id="rId21"/>
    <p:sldId id="277" r:id="rId22"/>
    <p:sldId id="278" r:id="rId23"/>
    <p:sldId id="290" r:id="rId24"/>
    <p:sldId id="291" r:id="rId25"/>
    <p:sldId id="287" r:id="rId26"/>
  </p:sldIdLst>
  <p:sldSz cx="9144000" cy="6858000" type="screen4x3"/>
  <p:notesSz cx="6858000" cy="9144000"/>
  <p:custDataLst>
    <p:tags r:id="rId29"/>
  </p:custDataLst>
  <p:defaultTextStyle>
    <a:defPPr>
      <a:defRPr lang="en-US"/>
    </a:defPPr>
    <a:lvl1pPr marL="0" algn="l" defTabSz="913977" rtl="0" eaLnBrk="1" latinLnBrk="0" hangingPunct="1">
      <a:defRPr sz="1800" kern="1200">
        <a:solidFill>
          <a:schemeClr val="tx1"/>
        </a:solidFill>
        <a:latin typeface="+mn-lt"/>
        <a:ea typeface="+mn-ea"/>
        <a:cs typeface="+mn-cs"/>
      </a:defRPr>
    </a:lvl1pPr>
    <a:lvl2pPr marL="456988" algn="l" defTabSz="913977" rtl="0" eaLnBrk="1" latinLnBrk="0" hangingPunct="1">
      <a:defRPr sz="1800" kern="1200">
        <a:solidFill>
          <a:schemeClr val="tx1"/>
        </a:solidFill>
        <a:latin typeface="+mn-lt"/>
        <a:ea typeface="+mn-ea"/>
        <a:cs typeface="+mn-cs"/>
      </a:defRPr>
    </a:lvl2pPr>
    <a:lvl3pPr marL="913977" algn="l" defTabSz="913977" rtl="0" eaLnBrk="1" latinLnBrk="0" hangingPunct="1">
      <a:defRPr sz="1800" kern="1200">
        <a:solidFill>
          <a:schemeClr val="tx1"/>
        </a:solidFill>
        <a:latin typeface="+mn-lt"/>
        <a:ea typeface="+mn-ea"/>
        <a:cs typeface="+mn-cs"/>
      </a:defRPr>
    </a:lvl3pPr>
    <a:lvl4pPr marL="1370970" algn="l" defTabSz="913977" rtl="0" eaLnBrk="1" latinLnBrk="0" hangingPunct="1">
      <a:defRPr sz="1800" kern="1200">
        <a:solidFill>
          <a:schemeClr val="tx1"/>
        </a:solidFill>
        <a:latin typeface="+mn-lt"/>
        <a:ea typeface="+mn-ea"/>
        <a:cs typeface="+mn-cs"/>
      </a:defRPr>
    </a:lvl4pPr>
    <a:lvl5pPr marL="1827959" algn="l" defTabSz="913977" rtl="0" eaLnBrk="1" latinLnBrk="0" hangingPunct="1">
      <a:defRPr sz="1800" kern="1200">
        <a:solidFill>
          <a:schemeClr val="tx1"/>
        </a:solidFill>
        <a:latin typeface="+mn-lt"/>
        <a:ea typeface="+mn-ea"/>
        <a:cs typeface="+mn-cs"/>
      </a:defRPr>
    </a:lvl5pPr>
    <a:lvl6pPr marL="2284947" algn="l" defTabSz="913977" rtl="0" eaLnBrk="1" latinLnBrk="0" hangingPunct="1">
      <a:defRPr sz="1800" kern="1200">
        <a:solidFill>
          <a:schemeClr val="tx1"/>
        </a:solidFill>
        <a:latin typeface="+mn-lt"/>
        <a:ea typeface="+mn-ea"/>
        <a:cs typeface="+mn-cs"/>
      </a:defRPr>
    </a:lvl6pPr>
    <a:lvl7pPr marL="2741939" algn="l" defTabSz="913977" rtl="0" eaLnBrk="1" latinLnBrk="0" hangingPunct="1">
      <a:defRPr sz="1800" kern="1200">
        <a:solidFill>
          <a:schemeClr val="tx1"/>
        </a:solidFill>
        <a:latin typeface="+mn-lt"/>
        <a:ea typeface="+mn-ea"/>
        <a:cs typeface="+mn-cs"/>
      </a:defRPr>
    </a:lvl7pPr>
    <a:lvl8pPr marL="3198924" algn="l" defTabSz="913977" rtl="0" eaLnBrk="1" latinLnBrk="0" hangingPunct="1">
      <a:defRPr sz="1800" kern="1200">
        <a:solidFill>
          <a:schemeClr val="tx1"/>
        </a:solidFill>
        <a:latin typeface="+mn-lt"/>
        <a:ea typeface="+mn-ea"/>
        <a:cs typeface="+mn-cs"/>
      </a:defRPr>
    </a:lvl8pPr>
    <a:lvl9pPr marL="3655917" algn="l" defTabSz="9139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A00"/>
    <a:srgbClr val="AD1B02"/>
    <a:srgbClr val="E82404"/>
    <a:srgbClr val="E58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458" autoAdjust="0"/>
  </p:normalViewPr>
  <p:slideViewPr>
    <p:cSldViewPr>
      <p:cViewPr varScale="1">
        <p:scale>
          <a:sx n="85" d="100"/>
          <a:sy n="85" d="100"/>
        </p:scale>
        <p:origin x="-3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02D39-6868-4392-A8B8-226500CDAF6A}"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47D25801-C74A-4263-8168-35CD98A54D97}">
      <dgm:prSet phldrT="[Text]" custT="1"/>
      <dgm:spPr/>
      <dgm:t>
        <a:bodyPr/>
        <a:lstStyle/>
        <a:p>
          <a:r>
            <a:rPr lang="en-US" sz="3600" b="1" dirty="0" smtClean="0">
              <a:solidFill>
                <a:schemeClr val="accent6">
                  <a:lumMod val="50000"/>
                </a:schemeClr>
              </a:solidFill>
            </a:rPr>
            <a:t>Fear of Falling</a:t>
          </a:r>
          <a:endParaRPr lang="en-US" sz="3600" b="1" dirty="0">
            <a:solidFill>
              <a:schemeClr val="accent6">
                <a:lumMod val="50000"/>
              </a:schemeClr>
            </a:solidFill>
          </a:endParaRPr>
        </a:p>
      </dgm:t>
    </dgm:pt>
    <dgm:pt modelId="{B434CD89-2533-44B1-9A43-8D1AE4FC4CE7}" type="parTrans" cxnId="{45C26BC9-C0F9-4E78-B637-1A2D00512C5E}">
      <dgm:prSet/>
      <dgm:spPr/>
      <dgm:t>
        <a:bodyPr/>
        <a:lstStyle/>
        <a:p>
          <a:endParaRPr lang="en-US"/>
        </a:p>
      </dgm:t>
    </dgm:pt>
    <dgm:pt modelId="{A2DE4A9F-67BD-4ED7-B948-40F936B96087}" type="sibTrans" cxnId="{45C26BC9-C0F9-4E78-B637-1A2D00512C5E}">
      <dgm:prSet/>
      <dgm:spPr/>
      <dgm:t>
        <a:bodyPr/>
        <a:lstStyle/>
        <a:p>
          <a:endParaRPr lang="en-US"/>
        </a:p>
      </dgm:t>
    </dgm:pt>
    <dgm:pt modelId="{C42D0336-6B82-4296-BCA4-21CC4ED743C0}">
      <dgm:prSet phldrT="[Text]"/>
      <dgm:spPr/>
      <dgm:t>
        <a:bodyPr/>
        <a:lstStyle/>
        <a:p>
          <a:r>
            <a:rPr lang="en-US" b="1" dirty="0" smtClean="0">
              <a:solidFill>
                <a:schemeClr val="accent6">
                  <a:lumMod val="50000"/>
                </a:schemeClr>
              </a:solidFill>
            </a:rPr>
            <a:t>Self Limit Activities</a:t>
          </a:r>
          <a:endParaRPr lang="en-US" b="1" dirty="0">
            <a:solidFill>
              <a:schemeClr val="accent6">
                <a:lumMod val="50000"/>
              </a:schemeClr>
            </a:solidFill>
          </a:endParaRPr>
        </a:p>
      </dgm:t>
    </dgm:pt>
    <dgm:pt modelId="{532FB69A-3B2E-4FA5-9302-3A64848E9402}" type="parTrans" cxnId="{F2FA1569-360D-454D-BADE-5D2CD671471C}">
      <dgm:prSet/>
      <dgm:spPr/>
      <dgm:t>
        <a:bodyPr/>
        <a:lstStyle/>
        <a:p>
          <a:endParaRPr lang="en-US"/>
        </a:p>
      </dgm:t>
    </dgm:pt>
    <dgm:pt modelId="{388E94B2-2C68-4721-B66C-7EE6D7F09621}" type="sibTrans" cxnId="{F2FA1569-360D-454D-BADE-5D2CD671471C}">
      <dgm:prSet/>
      <dgm:spPr/>
      <dgm:t>
        <a:bodyPr/>
        <a:lstStyle/>
        <a:p>
          <a:endParaRPr lang="en-US"/>
        </a:p>
      </dgm:t>
    </dgm:pt>
    <dgm:pt modelId="{F2CEC8C0-F5D0-4E54-8E88-EC4A71EF9E8E}">
      <dgm:prSet phldrT="[Text]"/>
      <dgm:spPr/>
      <dgm:t>
        <a:bodyPr/>
        <a:lstStyle/>
        <a:p>
          <a:r>
            <a:rPr lang="en-US" b="1" dirty="0" smtClean="0">
              <a:solidFill>
                <a:schemeClr val="accent6">
                  <a:lumMod val="50000"/>
                </a:schemeClr>
              </a:solidFill>
            </a:rPr>
            <a:t>Reduced Mobility &amp; Fitness</a:t>
          </a:r>
          <a:endParaRPr lang="en-US" b="1" dirty="0">
            <a:solidFill>
              <a:schemeClr val="accent6">
                <a:lumMod val="50000"/>
              </a:schemeClr>
            </a:solidFill>
          </a:endParaRPr>
        </a:p>
      </dgm:t>
    </dgm:pt>
    <dgm:pt modelId="{1CFC4A5E-1738-49F0-846E-205C9E8BA8AC}" type="parTrans" cxnId="{12FA1FCF-61C2-466E-A244-A207ECBB7C68}">
      <dgm:prSet/>
      <dgm:spPr/>
      <dgm:t>
        <a:bodyPr/>
        <a:lstStyle/>
        <a:p>
          <a:endParaRPr lang="en-US"/>
        </a:p>
      </dgm:t>
    </dgm:pt>
    <dgm:pt modelId="{E6DE35BD-FE00-44D4-BD61-A6BA024A4E48}" type="sibTrans" cxnId="{12FA1FCF-61C2-466E-A244-A207ECBB7C68}">
      <dgm:prSet/>
      <dgm:spPr/>
      <dgm:t>
        <a:bodyPr/>
        <a:lstStyle/>
        <a:p>
          <a:endParaRPr lang="en-US"/>
        </a:p>
      </dgm:t>
    </dgm:pt>
    <dgm:pt modelId="{741CF7F5-1D90-47BD-B631-CFA795A75987}">
      <dgm:prSet phldrT="[Text]"/>
      <dgm:spPr/>
      <dgm:t>
        <a:bodyPr/>
        <a:lstStyle/>
        <a:p>
          <a:r>
            <a:rPr lang="en-US" b="1" dirty="0" smtClean="0">
              <a:solidFill>
                <a:schemeClr val="accent6">
                  <a:lumMod val="50000"/>
                </a:schemeClr>
              </a:solidFill>
            </a:rPr>
            <a:t>Increase Risk of Falling</a:t>
          </a:r>
          <a:endParaRPr lang="en-US" b="1" dirty="0">
            <a:solidFill>
              <a:schemeClr val="accent6">
                <a:lumMod val="50000"/>
              </a:schemeClr>
            </a:solidFill>
          </a:endParaRPr>
        </a:p>
      </dgm:t>
    </dgm:pt>
    <dgm:pt modelId="{01051403-20E9-4663-B559-171A8F78AEB0}" type="parTrans" cxnId="{D8EB2C51-758F-4247-BBA0-6254D8FD32D9}">
      <dgm:prSet/>
      <dgm:spPr/>
      <dgm:t>
        <a:bodyPr/>
        <a:lstStyle/>
        <a:p>
          <a:endParaRPr lang="en-US"/>
        </a:p>
      </dgm:t>
    </dgm:pt>
    <dgm:pt modelId="{CED16C36-02CB-4888-BEFF-2D07F781A53C}" type="sibTrans" cxnId="{D8EB2C51-758F-4247-BBA0-6254D8FD32D9}">
      <dgm:prSet/>
      <dgm:spPr/>
      <dgm:t>
        <a:bodyPr/>
        <a:lstStyle/>
        <a:p>
          <a:endParaRPr lang="en-US"/>
        </a:p>
      </dgm:t>
    </dgm:pt>
    <dgm:pt modelId="{085667EB-E29B-4B8F-8FBE-BBBAAF87CB50}">
      <dgm:prSet phldrT="[Text]" custT="1"/>
      <dgm:spPr/>
      <dgm:t>
        <a:bodyPr/>
        <a:lstStyle/>
        <a:p>
          <a:r>
            <a:rPr lang="en-US" sz="4800" b="1" dirty="0" smtClean="0">
              <a:solidFill>
                <a:schemeClr val="accent6">
                  <a:lumMod val="50000"/>
                </a:schemeClr>
              </a:solidFill>
            </a:rPr>
            <a:t>Fall</a:t>
          </a:r>
          <a:endParaRPr lang="en-US" sz="4800" b="1" dirty="0">
            <a:solidFill>
              <a:schemeClr val="accent6">
                <a:lumMod val="50000"/>
              </a:schemeClr>
            </a:solidFill>
          </a:endParaRPr>
        </a:p>
      </dgm:t>
    </dgm:pt>
    <dgm:pt modelId="{699C3887-A954-471F-916A-0D1C2A8F185A}" type="parTrans" cxnId="{50203ED9-D8DE-4CD5-8B71-FB706BB1B4E9}">
      <dgm:prSet/>
      <dgm:spPr/>
      <dgm:t>
        <a:bodyPr/>
        <a:lstStyle/>
        <a:p>
          <a:endParaRPr lang="en-US"/>
        </a:p>
      </dgm:t>
    </dgm:pt>
    <dgm:pt modelId="{D38D3C5C-C7A9-4282-A373-A2D0AE8637B2}" type="sibTrans" cxnId="{50203ED9-D8DE-4CD5-8B71-FB706BB1B4E9}">
      <dgm:prSet/>
      <dgm:spPr/>
      <dgm:t>
        <a:bodyPr/>
        <a:lstStyle/>
        <a:p>
          <a:endParaRPr lang="en-US"/>
        </a:p>
      </dgm:t>
    </dgm:pt>
    <dgm:pt modelId="{A4FF9EA0-71D1-4F1F-82F1-BFB8EF059A53}" type="pres">
      <dgm:prSet presAssocID="{AE202D39-6868-4392-A8B8-226500CDAF6A}" presName="cycle" presStyleCnt="0">
        <dgm:presLayoutVars>
          <dgm:dir/>
          <dgm:resizeHandles val="exact"/>
        </dgm:presLayoutVars>
      </dgm:prSet>
      <dgm:spPr/>
      <dgm:t>
        <a:bodyPr/>
        <a:lstStyle/>
        <a:p>
          <a:endParaRPr lang="en-US"/>
        </a:p>
      </dgm:t>
    </dgm:pt>
    <dgm:pt modelId="{4874F734-073C-4E64-85B6-372D790B8261}" type="pres">
      <dgm:prSet presAssocID="{47D25801-C74A-4263-8168-35CD98A54D97}" presName="dummy" presStyleCnt="0"/>
      <dgm:spPr/>
    </dgm:pt>
    <dgm:pt modelId="{C14CD91A-C110-4989-9EF9-282504A92A78}" type="pres">
      <dgm:prSet presAssocID="{47D25801-C74A-4263-8168-35CD98A54D97}" presName="node" presStyleLbl="revTx" presStyleIdx="0" presStyleCnt="5" custScaleX="128519">
        <dgm:presLayoutVars>
          <dgm:bulletEnabled val="1"/>
        </dgm:presLayoutVars>
      </dgm:prSet>
      <dgm:spPr/>
      <dgm:t>
        <a:bodyPr/>
        <a:lstStyle/>
        <a:p>
          <a:endParaRPr lang="en-US"/>
        </a:p>
      </dgm:t>
    </dgm:pt>
    <dgm:pt modelId="{D6C13B8D-C459-426C-ACA4-69B41F81A873}" type="pres">
      <dgm:prSet presAssocID="{A2DE4A9F-67BD-4ED7-B948-40F936B96087}" presName="sibTrans" presStyleLbl="node1" presStyleIdx="0" presStyleCnt="5"/>
      <dgm:spPr/>
      <dgm:t>
        <a:bodyPr/>
        <a:lstStyle/>
        <a:p>
          <a:endParaRPr lang="en-US"/>
        </a:p>
      </dgm:t>
    </dgm:pt>
    <dgm:pt modelId="{743083BA-E147-4449-A948-8BB2C017DC42}" type="pres">
      <dgm:prSet presAssocID="{C42D0336-6B82-4296-BCA4-21CC4ED743C0}" presName="dummy" presStyleCnt="0"/>
      <dgm:spPr/>
    </dgm:pt>
    <dgm:pt modelId="{EFD87625-1AFB-446E-9F37-A769B6D3FFA6}" type="pres">
      <dgm:prSet presAssocID="{C42D0336-6B82-4296-BCA4-21CC4ED743C0}" presName="node" presStyleLbl="revTx" presStyleIdx="1" presStyleCnt="5" custScaleX="135777">
        <dgm:presLayoutVars>
          <dgm:bulletEnabled val="1"/>
        </dgm:presLayoutVars>
      </dgm:prSet>
      <dgm:spPr/>
      <dgm:t>
        <a:bodyPr/>
        <a:lstStyle/>
        <a:p>
          <a:endParaRPr lang="en-US"/>
        </a:p>
      </dgm:t>
    </dgm:pt>
    <dgm:pt modelId="{BFAAA579-2346-4ABD-B1AC-3D42DFAF8B0E}" type="pres">
      <dgm:prSet presAssocID="{388E94B2-2C68-4721-B66C-7EE6D7F09621}" presName="sibTrans" presStyleLbl="node1" presStyleIdx="1" presStyleCnt="5"/>
      <dgm:spPr/>
      <dgm:t>
        <a:bodyPr/>
        <a:lstStyle/>
        <a:p>
          <a:endParaRPr lang="en-US"/>
        </a:p>
      </dgm:t>
    </dgm:pt>
    <dgm:pt modelId="{DFBD3F8B-34EC-4161-BB55-05D260A9D82D}" type="pres">
      <dgm:prSet presAssocID="{F2CEC8C0-F5D0-4E54-8E88-EC4A71EF9E8E}" presName="dummy" presStyleCnt="0"/>
      <dgm:spPr/>
    </dgm:pt>
    <dgm:pt modelId="{2388131B-5D22-4558-8048-5908C5885345}" type="pres">
      <dgm:prSet presAssocID="{F2CEC8C0-F5D0-4E54-8E88-EC4A71EF9E8E}" presName="node" presStyleLbl="revTx" presStyleIdx="2" presStyleCnt="5" custScaleX="114089">
        <dgm:presLayoutVars>
          <dgm:bulletEnabled val="1"/>
        </dgm:presLayoutVars>
      </dgm:prSet>
      <dgm:spPr/>
      <dgm:t>
        <a:bodyPr/>
        <a:lstStyle/>
        <a:p>
          <a:endParaRPr lang="en-US"/>
        </a:p>
      </dgm:t>
    </dgm:pt>
    <dgm:pt modelId="{F8381067-2EF0-4906-928B-4900FD2D2901}" type="pres">
      <dgm:prSet presAssocID="{E6DE35BD-FE00-44D4-BD61-A6BA024A4E48}" presName="sibTrans" presStyleLbl="node1" presStyleIdx="2" presStyleCnt="5"/>
      <dgm:spPr/>
      <dgm:t>
        <a:bodyPr/>
        <a:lstStyle/>
        <a:p>
          <a:endParaRPr lang="en-US"/>
        </a:p>
      </dgm:t>
    </dgm:pt>
    <dgm:pt modelId="{F5A62246-1E6E-4507-9DA2-7981818FFB34}" type="pres">
      <dgm:prSet presAssocID="{741CF7F5-1D90-47BD-B631-CFA795A75987}" presName="dummy" presStyleCnt="0"/>
      <dgm:spPr/>
    </dgm:pt>
    <dgm:pt modelId="{3141D466-F7F6-4559-8C8D-495540F133E6}" type="pres">
      <dgm:prSet presAssocID="{741CF7F5-1D90-47BD-B631-CFA795A75987}" presName="node" presStyleLbl="revTx" presStyleIdx="3" presStyleCnt="5" custScaleX="122612">
        <dgm:presLayoutVars>
          <dgm:bulletEnabled val="1"/>
        </dgm:presLayoutVars>
      </dgm:prSet>
      <dgm:spPr/>
      <dgm:t>
        <a:bodyPr/>
        <a:lstStyle/>
        <a:p>
          <a:endParaRPr lang="en-US"/>
        </a:p>
      </dgm:t>
    </dgm:pt>
    <dgm:pt modelId="{D73D1983-F1BF-42AB-A841-E18787BFE131}" type="pres">
      <dgm:prSet presAssocID="{CED16C36-02CB-4888-BEFF-2D07F781A53C}" presName="sibTrans" presStyleLbl="node1" presStyleIdx="3" presStyleCnt="5"/>
      <dgm:spPr/>
      <dgm:t>
        <a:bodyPr/>
        <a:lstStyle/>
        <a:p>
          <a:endParaRPr lang="en-US"/>
        </a:p>
      </dgm:t>
    </dgm:pt>
    <dgm:pt modelId="{53D9E523-9543-4A46-888D-6932C36C6E53}" type="pres">
      <dgm:prSet presAssocID="{085667EB-E29B-4B8F-8FBE-BBBAAF87CB50}" presName="dummy" presStyleCnt="0"/>
      <dgm:spPr/>
    </dgm:pt>
    <dgm:pt modelId="{FE39040C-5D5F-4FF0-A42C-46809E3E577A}" type="pres">
      <dgm:prSet presAssocID="{085667EB-E29B-4B8F-8FBE-BBBAAF87CB50}" presName="node" presStyleLbl="revTx" presStyleIdx="4" presStyleCnt="5">
        <dgm:presLayoutVars>
          <dgm:bulletEnabled val="1"/>
        </dgm:presLayoutVars>
      </dgm:prSet>
      <dgm:spPr/>
      <dgm:t>
        <a:bodyPr/>
        <a:lstStyle/>
        <a:p>
          <a:endParaRPr lang="en-US"/>
        </a:p>
      </dgm:t>
    </dgm:pt>
    <dgm:pt modelId="{A8272607-CADE-4E82-815A-F876299BF8B2}" type="pres">
      <dgm:prSet presAssocID="{D38D3C5C-C7A9-4282-A373-A2D0AE8637B2}" presName="sibTrans" presStyleLbl="node1" presStyleIdx="4" presStyleCnt="5"/>
      <dgm:spPr/>
      <dgm:t>
        <a:bodyPr/>
        <a:lstStyle/>
        <a:p>
          <a:endParaRPr lang="en-US"/>
        </a:p>
      </dgm:t>
    </dgm:pt>
  </dgm:ptLst>
  <dgm:cxnLst>
    <dgm:cxn modelId="{D2C4C023-A12B-48A1-9561-6883325D3F28}" type="presOf" srcId="{741CF7F5-1D90-47BD-B631-CFA795A75987}" destId="{3141D466-F7F6-4559-8C8D-495540F133E6}" srcOrd="0" destOrd="0" presId="urn:microsoft.com/office/officeart/2005/8/layout/cycle1"/>
    <dgm:cxn modelId="{E379D9B6-2289-44E9-A4F3-235238622C66}" type="presOf" srcId="{F2CEC8C0-F5D0-4E54-8E88-EC4A71EF9E8E}" destId="{2388131B-5D22-4558-8048-5908C5885345}" srcOrd="0" destOrd="0" presId="urn:microsoft.com/office/officeart/2005/8/layout/cycle1"/>
    <dgm:cxn modelId="{EA053C04-9602-49BD-AFEB-790A0D67E0CA}" type="presOf" srcId="{D38D3C5C-C7A9-4282-A373-A2D0AE8637B2}" destId="{A8272607-CADE-4E82-815A-F876299BF8B2}" srcOrd="0" destOrd="0" presId="urn:microsoft.com/office/officeart/2005/8/layout/cycle1"/>
    <dgm:cxn modelId="{07ED2B16-6969-40AB-A6C8-0F3F532CE509}" type="presOf" srcId="{E6DE35BD-FE00-44D4-BD61-A6BA024A4E48}" destId="{F8381067-2EF0-4906-928B-4900FD2D2901}" srcOrd="0" destOrd="0" presId="urn:microsoft.com/office/officeart/2005/8/layout/cycle1"/>
    <dgm:cxn modelId="{50203ED9-D8DE-4CD5-8B71-FB706BB1B4E9}" srcId="{AE202D39-6868-4392-A8B8-226500CDAF6A}" destId="{085667EB-E29B-4B8F-8FBE-BBBAAF87CB50}" srcOrd="4" destOrd="0" parTransId="{699C3887-A954-471F-916A-0D1C2A8F185A}" sibTransId="{D38D3C5C-C7A9-4282-A373-A2D0AE8637B2}"/>
    <dgm:cxn modelId="{12FA1FCF-61C2-466E-A244-A207ECBB7C68}" srcId="{AE202D39-6868-4392-A8B8-226500CDAF6A}" destId="{F2CEC8C0-F5D0-4E54-8E88-EC4A71EF9E8E}" srcOrd="2" destOrd="0" parTransId="{1CFC4A5E-1738-49F0-846E-205C9E8BA8AC}" sibTransId="{E6DE35BD-FE00-44D4-BD61-A6BA024A4E48}"/>
    <dgm:cxn modelId="{D8EB2C51-758F-4247-BBA0-6254D8FD32D9}" srcId="{AE202D39-6868-4392-A8B8-226500CDAF6A}" destId="{741CF7F5-1D90-47BD-B631-CFA795A75987}" srcOrd="3" destOrd="0" parTransId="{01051403-20E9-4663-B559-171A8F78AEB0}" sibTransId="{CED16C36-02CB-4888-BEFF-2D07F781A53C}"/>
    <dgm:cxn modelId="{DC2278A7-6B64-4376-8C2D-7C20E285C142}" type="presOf" srcId="{388E94B2-2C68-4721-B66C-7EE6D7F09621}" destId="{BFAAA579-2346-4ABD-B1AC-3D42DFAF8B0E}" srcOrd="0" destOrd="0" presId="urn:microsoft.com/office/officeart/2005/8/layout/cycle1"/>
    <dgm:cxn modelId="{6527F102-C156-4A25-9964-ACDE1E98A000}" type="presOf" srcId="{CED16C36-02CB-4888-BEFF-2D07F781A53C}" destId="{D73D1983-F1BF-42AB-A841-E18787BFE131}" srcOrd="0" destOrd="0" presId="urn:microsoft.com/office/officeart/2005/8/layout/cycle1"/>
    <dgm:cxn modelId="{9232C031-B27E-4326-A40C-20D591BBAA83}" type="presOf" srcId="{085667EB-E29B-4B8F-8FBE-BBBAAF87CB50}" destId="{FE39040C-5D5F-4FF0-A42C-46809E3E577A}" srcOrd="0" destOrd="0" presId="urn:microsoft.com/office/officeart/2005/8/layout/cycle1"/>
    <dgm:cxn modelId="{98FCB931-019E-4948-910D-4805E79B2AA0}" type="presOf" srcId="{47D25801-C74A-4263-8168-35CD98A54D97}" destId="{C14CD91A-C110-4989-9EF9-282504A92A78}" srcOrd="0" destOrd="0" presId="urn:microsoft.com/office/officeart/2005/8/layout/cycle1"/>
    <dgm:cxn modelId="{8CAC95F4-65E2-427E-B81A-2F85E9B0189C}" type="presOf" srcId="{C42D0336-6B82-4296-BCA4-21CC4ED743C0}" destId="{EFD87625-1AFB-446E-9F37-A769B6D3FFA6}" srcOrd="0" destOrd="0" presId="urn:microsoft.com/office/officeart/2005/8/layout/cycle1"/>
    <dgm:cxn modelId="{F2FA1569-360D-454D-BADE-5D2CD671471C}" srcId="{AE202D39-6868-4392-A8B8-226500CDAF6A}" destId="{C42D0336-6B82-4296-BCA4-21CC4ED743C0}" srcOrd="1" destOrd="0" parTransId="{532FB69A-3B2E-4FA5-9302-3A64848E9402}" sibTransId="{388E94B2-2C68-4721-B66C-7EE6D7F09621}"/>
    <dgm:cxn modelId="{7DC2300C-B07B-465D-B91F-FC279F76BB72}" type="presOf" srcId="{A2DE4A9F-67BD-4ED7-B948-40F936B96087}" destId="{D6C13B8D-C459-426C-ACA4-69B41F81A873}" srcOrd="0" destOrd="0" presId="urn:microsoft.com/office/officeart/2005/8/layout/cycle1"/>
    <dgm:cxn modelId="{D4C237D1-25D2-43C8-B54D-221DEF0E2DBE}" type="presOf" srcId="{AE202D39-6868-4392-A8B8-226500CDAF6A}" destId="{A4FF9EA0-71D1-4F1F-82F1-BFB8EF059A53}" srcOrd="0" destOrd="0" presId="urn:microsoft.com/office/officeart/2005/8/layout/cycle1"/>
    <dgm:cxn modelId="{45C26BC9-C0F9-4E78-B637-1A2D00512C5E}" srcId="{AE202D39-6868-4392-A8B8-226500CDAF6A}" destId="{47D25801-C74A-4263-8168-35CD98A54D97}" srcOrd="0" destOrd="0" parTransId="{B434CD89-2533-44B1-9A43-8D1AE4FC4CE7}" sibTransId="{A2DE4A9F-67BD-4ED7-B948-40F936B96087}"/>
    <dgm:cxn modelId="{2040055E-4795-4796-9714-052D937A9017}" type="presParOf" srcId="{A4FF9EA0-71D1-4F1F-82F1-BFB8EF059A53}" destId="{4874F734-073C-4E64-85B6-372D790B8261}" srcOrd="0" destOrd="0" presId="urn:microsoft.com/office/officeart/2005/8/layout/cycle1"/>
    <dgm:cxn modelId="{2B6E7070-F34C-434A-B4DC-6E9C7D14156D}" type="presParOf" srcId="{A4FF9EA0-71D1-4F1F-82F1-BFB8EF059A53}" destId="{C14CD91A-C110-4989-9EF9-282504A92A78}" srcOrd="1" destOrd="0" presId="urn:microsoft.com/office/officeart/2005/8/layout/cycle1"/>
    <dgm:cxn modelId="{CCAF6E5D-E862-4858-99FD-40704AC88537}" type="presParOf" srcId="{A4FF9EA0-71D1-4F1F-82F1-BFB8EF059A53}" destId="{D6C13B8D-C459-426C-ACA4-69B41F81A873}" srcOrd="2" destOrd="0" presId="urn:microsoft.com/office/officeart/2005/8/layout/cycle1"/>
    <dgm:cxn modelId="{7051D787-2F36-4B17-B0F0-0FF266A8DAC1}" type="presParOf" srcId="{A4FF9EA0-71D1-4F1F-82F1-BFB8EF059A53}" destId="{743083BA-E147-4449-A948-8BB2C017DC42}" srcOrd="3" destOrd="0" presId="urn:microsoft.com/office/officeart/2005/8/layout/cycle1"/>
    <dgm:cxn modelId="{CC61D379-FAFF-434D-8328-9DF874A18B22}" type="presParOf" srcId="{A4FF9EA0-71D1-4F1F-82F1-BFB8EF059A53}" destId="{EFD87625-1AFB-446E-9F37-A769B6D3FFA6}" srcOrd="4" destOrd="0" presId="urn:microsoft.com/office/officeart/2005/8/layout/cycle1"/>
    <dgm:cxn modelId="{57AB2EAE-1C3A-4715-B413-AC18DB4BC58D}" type="presParOf" srcId="{A4FF9EA0-71D1-4F1F-82F1-BFB8EF059A53}" destId="{BFAAA579-2346-4ABD-B1AC-3D42DFAF8B0E}" srcOrd="5" destOrd="0" presId="urn:microsoft.com/office/officeart/2005/8/layout/cycle1"/>
    <dgm:cxn modelId="{8D6D6A7D-128E-436D-83BA-F1C65DFEAB97}" type="presParOf" srcId="{A4FF9EA0-71D1-4F1F-82F1-BFB8EF059A53}" destId="{DFBD3F8B-34EC-4161-BB55-05D260A9D82D}" srcOrd="6" destOrd="0" presId="urn:microsoft.com/office/officeart/2005/8/layout/cycle1"/>
    <dgm:cxn modelId="{6EC5213B-C5E8-4CCB-A471-3071B31A333C}" type="presParOf" srcId="{A4FF9EA0-71D1-4F1F-82F1-BFB8EF059A53}" destId="{2388131B-5D22-4558-8048-5908C5885345}" srcOrd="7" destOrd="0" presId="urn:microsoft.com/office/officeart/2005/8/layout/cycle1"/>
    <dgm:cxn modelId="{4433223C-1FC9-4F78-9FD7-00A3344E4BCF}" type="presParOf" srcId="{A4FF9EA0-71D1-4F1F-82F1-BFB8EF059A53}" destId="{F8381067-2EF0-4906-928B-4900FD2D2901}" srcOrd="8" destOrd="0" presId="urn:microsoft.com/office/officeart/2005/8/layout/cycle1"/>
    <dgm:cxn modelId="{E7463F44-2A9E-4960-8AA2-5382A087348F}" type="presParOf" srcId="{A4FF9EA0-71D1-4F1F-82F1-BFB8EF059A53}" destId="{F5A62246-1E6E-4507-9DA2-7981818FFB34}" srcOrd="9" destOrd="0" presId="urn:microsoft.com/office/officeart/2005/8/layout/cycle1"/>
    <dgm:cxn modelId="{0693FAA1-BDD6-447C-BA30-316EDD4052F0}" type="presParOf" srcId="{A4FF9EA0-71D1-4F1F-82F1-BFB8EF059A53}" destId="{3141D466-F7F6-4559-8C8D-495540F133E6}" srcOrd="10" destOrd="0" presId="urn:microsoft.com/office/officeart/2005/8/layout/cycle1"/>
    <dgm:cxn modelId="{7E130404-7B29-45B5-AC13-E757AA7E0616}" type="presParOf" srcId="{A4FF9EA0-71D1-4F1F-82F1-BFB8EF059A53}" destId="{D73D1983-F1BF-42AB-A841-E18787BFE131}" srcOrd="11" destOrd="0" presId="urn:microsoft.com/office/officeart/2005/8/layout/cycle1"/>
    <dgm:cxn modelId="{E2448CF8-0C8E-44F1-B3F5-C64E85634CBA}" type="presParOf" srcId="{A4FF9EA0-71D1-4F1F-82F1-BFB8EF059A53}" destId="{53D9E523-9543-4A46-888D-6932C36C6E53}" srcOrd="12" destOrd="0" presId="urn:microsoft.com/office/officeart/2005/8/layout/cycle1"/>
    <dgm:cxn modelId="{1327CAD1-9DD4-455C-9C41-C43314E7560A}" type="presParOf" srcId="{A4FF9EA0-71D1-4F1F-82F1-BFB8EF059A53}" destId="{FE39040C-5D5F-4FF0-A42C-46809E3E577A}" srcOrd="13" destOrd="0" presId="urn:microsoft.com/office/officeart/2005/8/layout/cycle1"/>
    <dgm:cxn modelId="{0DF7A0B7-0443-4526-834F-41B716157E25}" type="presParOf" srcId="{A4FF9EA0-71D1-4F1F-82F1-BFB8EF059A53}" destId="{A8272607-CADE-4E82-815A-F876299BF8B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CD91A-C110-4989-9EF9-282504A92A78}">
      <dsp:nvSpPr>
        <dsp:cNvPr id="0" name=""/>
        <dsp:cNvSpPr/>
      </dsp:nvSpPr>
      <dsp:spPr>
        <a:xfrm>
          <a:off x="5253059" y="48988"/>
          <a:ext cx="2083076" cy="1620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6">
                  <a:lumMod val="50000"/>
                </a:schemeClr>
              </a:solidFill>
            </a:rPr>
            <a:t>Fear of Falling</a:t>
          </a:r>
          <a:endParaRPr lang="en-US" sz="3600" b="1" kern="1200" dirty="0">
            <a:solidFill>
              <a:schemeClr val="accent6">
                <a:lumMod val="50000"/>
              </a:schemeClr>
            </a:solidFill>
          </a:endParaRPr>
        </a:p>
      </dsp:txBody>
      <dsp:txXfrm>
        <a:off x="5253059" y="48988"/>
        <a:ext cx="2083076" cy="1620831"/>
      </dsp:txXfrm>
    </dsp:sp>
    <dsp:sp modelId="{D6C13B8D-C459-426C-ACA4-69B41F81A873}">
      <dsp:nvSpPr>
        <dsp:cNvPr id="0" name=""/>
        <dsp:cNvSpPr/>
      </dsp:nvSpPr>
      <dsp:spPr>
        <a:xfrm>
          <a:off x="1669436" y="1861"/>
          <a:ext cx="6079436" cy="6079436"/>
        </a:xfrm>
        <a:prstGeom prst="circularArrow">
          <a:avLst>
            <a:gd name="adj1" fmla="val 5199"/>
            <a:gd name="adj2" fmla="val 335819"/>
            <a:gd name="adj3" fmla="val 21293624"/>
            <a:gd name="adj4" fmla="val 19765904"/>
            <a:gd name="adj5" fmla="val 606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D87625-1AFB-446E-9F37-A769B6D3FFA6}">
      <dsp:nvSpPr>
        <dsp:cNvPr id="0" name=""/>
        <dsp:cNvSpPr/>
      </dsp:nvSpPr>
      <dsp:spPr>
        <a:xfrm>
          <a:off x="6174097" y="3064680"/>
          <a:ext cx="2200716" cy="1620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accent6">
                  <a:lumMod val="50000"/>
                </a:schemeClr>
              </a:solidFill>
            </a:rPr>
            <a:t>Self Limit Activities</a:t>
          </a:r>
          <a:endParaRPr lang="en-US" sz="3200" b="1" kern="1200" dirty="0">
            <a:solidFill>
              <a:schemeClr val="accent6">
                <a:lumMod val="50000"/>
              </a:schemeClr>
            </a:solidFill>
          </a:endParaRPr>
        </a:p>
      </dsp:txBody>
      <dsp:txXfrm>
        <a:off x="6174097" y="3064680"/>
        <a:ext cx="2200716" cy="1620831"/>
      </dsp:txXfrm>
    </dsp:sp>
    <dsp:sp modelId="{BFAAA579-2346-4ABD-B1AC-3D42DFAF8B0E}">
      <dsp:nvSpPr>
        <dsp:cNvPr id="0" name=""/>
        <dsp:cNvSpPr/>
      </dsp:nvSpPr>
      <dsp:spPr>
        <a:xfrm>
          <a:off x="1669436" y="1861"/>
          <a:ext cx="6079436" cy="6079436"/>
        </a:xfrm>
        <a:prstGeom prst="circularArrow">
          <a:avLst>
            <a:gd name="adj1" fmla="val 5199"/>
            <a:gd name="adj2" fmla="val 335819"/>
            <a:gd name="adj3" fmla="val 3861389"/>
            <a:gd name="adj4" fmla="val 2253069"/>
            <a:gd name="adj5" fmla="val 606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88131B-5D22-4558-8048-5908C5885345}">
      <dsp:nvSpPr>
        <dsp:cNvPr id="0" name=""/>
        <dsp:cNvSpPr/>
      </dsp:nvSpPr>
      <dsp:spPr>
        <a:xfrm>
          <a:off x="3784559" y="4928481"/>
          <a:ext cx="1849190" cy="1620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accent6">
                  <a:lumMod val="50000"/>
                </a:schemeClr>
              </a:solidFill>
            </a:rPr>
            <a:t>Reduced Mobility &amp; Fitness</a:t>
          </a:r>
          <a:endParaRPr lang="en-US" sz="3200" b="1" kern="1200" dirty="0">
            <a:solidFill>
              <a:schemeClr val="accent6">
                <a:lumMod val="50000"/>
              </a:schemeClr>
            </a:solidFill>
          </a:endParaRPr>
        </a:p>
      </dsp:txBody>
      <dsp:txXfrm>
        <a:off x="3784559" y="4928481"/>
        <a:ext cx="1849190" cy="1620831"/>
      </dsp:txXfrm>
    </dsp:sp>
    <dsp:sp modelId="{F8381067-2EF0-4906-928B-4900FD2D2901}">
      <dsp:nvSpPr>
        <dsp:cNvPr id="0" name=""/>
        <dsp:cNvSpPr/>
      </dsp:nvSpPr>
      <dsp:spPr>
        <a:xfrm>
          <a:off x="1669436" y="1861"/>
          <a:ext cx="6079436" cy="6079436"/>
        </a:xfrm>
        <a:prstGeom prst="circularArrow">
          <a:avLst>
            <a:gd name="adj1" fmla="val 5199"/>
            <a:gd name="adj2" fmla="val 335819"/>
            <a:gd name="adj3" fmla="val 8211112"/>
            <a:gd name="adj4" fmla="val 6602792"/>
            <a:gd name="adj5" fmla="val 606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41D466-F7F6-4559-8C8D-495540F133E6}">
      <dsp:nvSpPr>
        <dsp:cNvPr id="0" name=""/>
        <dsp:cNvSpPr/>
      </dsp:nvSpPr>
      <dsp:spPr>
        <a:xfrm>
          <a:off x="1150186" y="3064680"/>
          <a:ext cx="1987333" cy="1620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accent6">
                  <a:lumMod val="50000"/>
                </a:schemeClr>
              </a:solidFill>
            </a:rPr>
            <a:t>Increase Risk of Falling</a:t>
          </a:r>
          <a:endParaRPr lang="en-US" sz="3200" b="1" kern="1200" dirty="0">
            <a:solidFill>
              <a:schemeClr val="accent6">
                <a:lumMod val="50000"/>
              </a:schemeClr>
            </a:solidFill>
          </a:endParaRPr>
        </a:p>
      </dsp:txBody>
      <dsp:txXfrm>
        <a:off x="1150186" y="3064680"/>
        <a:ext cx="1987333" cy="1620831"/>
      </dsp:txXfrm>
    </dsp:sp>
    <dsp:sp modelId="{D73D1983-F1BF-42AB-A841-E18787BFE131}">
      <dsp:nvSpPr>
        <dsp:cNvPr id="0" name=""/>
        <dsp:cNvSpPr/>
      </dsp:nvSpPr>
      <dsp:spPr>
        <a:xfrm>
          <a:off x="1669436" y="1861"/>
          <a:ext cx="6079436" cy="6079436"/>
        </a:xfrm>
        <a:prstGeom prst="circularArrow">
          <a:avLst>
            <a:gd name="adj1" fmla="val 5199"/>
            <a:gd name="adj2" fmla="val 335819"/>
            <a:gd name="adj3" fmla="val 12298276"/>
            <a:gd name="adj4" fmla="val 10770557"/>
            <a:gd name="adj5" fmla="val 606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39040C-5D5F-4FF0-A42C-46809E3E577A}">
      <dsp:nvSpPr>
        <dsp:cNvPr id="0" name=""/>
        <dsp:cNvSpPr/>
      </dsp:nvSpPr>
      <dsp:spPr>
        <a:xfrm>
          <a:off x="2313295" y="48988"/>
          <a:ext cx="1620831" cy="1620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solidFill>
                <a:schemeClr val="accent6">
                  <a:lumMod val="50000"/>
                </a:schemeClr>
              </a:solidFill>
            </a:rPr>
            <a:t>Fall</a:t>
          </a:r>
          <a:endParaRPr lang="en-US" sz="4800" b="1" kern="1200" dirty="0">
            <a:solidFill>
              <a:schemeClr val="accent6">
                <a:lumMod val="50000"/>
              </a:schemeClr>
            </a:solidFill>
          </a:endParaRPr>
        </a:p>
      </dsp:txBody>
      <dsp:txXfrm>
        <a:off x="2313295" y="48988"/>
        <a:ext cx="1620831" cy="1620831"/>
      </dsp:txXfrm>
    </dsp:sp>
    <dsp:sp modelId="{A8272607-CADE-4E82-815A-F876299BF8B2}">
      <dsp:nvSpPr>
        <dsp:cNvPr id="0" name=""/>
        <dsp:cNvSpPr/>
      </dsp:nvSpPr>
      <dsp:spPr>
        <a:xfrm>
          <a:off x="1669436" y="1861"/>
          <a:ext cx="6079436" cy="6079436"/>
        </a:xfrm>
        <a:prstGeom prst="circularArrow">
          <a:avLst>
            <a:gd name="adj1" fmla="val 5199"/>
            <a:gd name="adj2" fmla="val 335819"/>
            <a:gd name="adj3" fmla="val 16562177"/>
            <a:gd name="adj4" fmla="val 15198100"/>
            <a:gd name="adj5" fmla="val 606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A39DC-551F-49DC-A37A-FC3BF08473AA}" type="datetimeFigureOut">
              <a:rPr lang="en-US" smtClean="0"/>
              <a:pPr/>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27FE7-DE01-40A0-9A1B-2E3D04CEF589}" type="slidenum">
              <a:rPr lang="en-US" smtClean="0"/>
              <a:pPr/>
              <a:t>‹#›</a:t>
            </a:fld>
            <a:endParaRPr lang="en-US"/>
          </a:p>
        </p:txBody>
      </p:sp>
    </p:spTree>
    <p:extLst>
      <p:ext uri="{BB962C8B-B14F-4D97-AF65-F5344CB8AC3E}">
        <p14:creationId xmlns:p14="http://schemas.microsoft.com/office/powerpoint/2010/main" val="84754325"/>
      </p:ext>
    </p:extLst>
  </p:cSld>
  <p:clrMap bg1="lt1" tx1="dk1" bg2="lt2" tx2="dk2" accent1="accent1" accent2="accent2" accent3="accent3" accent4="accent4" accent5="accent5" accent6="accent6" hlink="hlink" folHlink="folHlink"/>
  <p:notesStyle>
    <a:lvl1pPr marL="0" algn="l" defTabSz="913977" rtl="0" eaLnBrk="1" latinLnBrk="0" hangingPunct="1">
      <a:defRPr sz="1200" kern="1200">
        <a:solidFill>
          <a:schemeClr val="tx1"/>
        </a:solidFill>
        <a:latin typeface="+mn-lt"/>
        <a:ea typeface="+mn-ea"/>
        <a:cs typeface="+mn-cs"/>
      </a:defRPr>
    </a:lvl1pPr>
    <a:lvl2pPr marL="456988" algn="l" defTabSz="913977" rtl="0" eaLnBrk="1" latinLnBrk="0" hangingPunct="1">
      <a:defRPr sz="1200" kern="1200">
        <a:solidFill>
          <a:schemeClr val="tx1"/>
        </a:solidFill>
        <a:latin typeface="+mn-lt"/>
        <a:ea typeface="+mn-ea"/>
        <a:cs typeface="+mn-cs"/>
      </a:defRPr>
    </a:lvl2pPr>
    <a:lvl3pPr marL="913977" algn="l" defTabSz="913977" rtl="0" eaLnBrk="1" latinLnBrk="0" hangingPunct="1">
      <a:defRPr sz="1200" kern="1200">
        <a:solidFill>
          <a:schemeClr val="tx1"/>
        </a:solidFill>
        <a:latin typeface="+mn-lt"/>
        <a:ea typeface="+mn-ea"/>
        <a:cs typeface="+mn-cs"/>
      </a:defRPr>
    </a:lvl3pPr>
    <a:lvl4pPr marL="1370970" algn="l" defTabSz="913977" rtl="0" eaLnBrk="1" latinLnBrk="0" hangingPunct="1">
      <a:defRPr sz="1200" kern="1200">
        <a:solidFill>
          <a:schemeClr val="tx1"/>
        </a:solidFill>
        <a:latin typeface="+mn-lt"/>
        <a:ea typeface="+mn-ea"/>
        <a:cs typeface="+mn-cs"/>
      </a:defRPr>
    </a:lvl4pPr>
    <a:lvl5pPr marL="1827959" algn="l" defTabSz="913977" rtl="0" eaLnBrk="1" latinLnBrk="0" hangingPunct="1">
      <a:defRPr sz="1200" kern="1200">
        <a:solidFill>
          <a:schemeClr val="tx1"/>
        </a:solidFill>
        <a:latin typeface="+mn-lt"/>
        <a:ea typeface="+mn-ea"/>
        <a:cs typeface="+mn-cs"/>
      </a:defRPr>
    </a:lvl5pPr>
    <a:lvl6pPr marL="2284947" algn="l" defTabSz="913977" rtl="0" eaLnBrk="1" latinLnBrk="0" hangingPunct="1">
      <a:defRPr sz="1200" kern="1200">
        <a:solidFill>
          <a:schemeClr val="tx1"/>
        </a:solidFill>
        <a:latin typeface="+mn-lt"/>
        <a:ea typeface="+mn-ea"/>
        <a:cs typeface="+mn-cs"/>
      </a:defRPr>
    </a:lvl6pPr>
    <a:lvl7pPr marL="2741939" algn="l" defTabSz="913977" rtl="0" eaLnBrk="1" latinLnBrk="0" hangingPunct="1">
      <a:defRPr sz="1200" kern="1200">
        <a:solidFill>
          <a:schemeClr val="tx1"/>
        </a:solidFill>
        <a:latin typeface="+mn-lt"/>
        <a:ea typeface="+mn-ea"/>
        <a:cs typeface="+mn-cs"/>
      </a:defRPr>
    </a:lvl7pPr>
    <a:lvl8pPr marL="3198924" algn="l" defTabSz="913977" rtl="0" eaLnBrk="1" latinLnBrk="0" hangingPunct="1">
      <a:defRPr sz="1200" kern="1200">
        <a:solidFill>
          <a:schemeClr val="tx1"/>
        </a:solidFill>
        <a:latin typeface="+mn-lt"/>
        <a:ea typeface="+mn-ea"/>
        <a:cs typeface="+mn-cs"/>
      </a:defRPr>
    </a:lvl8pPr>
    <a:lvl9pPr marL="3655917" algn="l" defTabSz="9139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 sz="1200" b="0" i="0" u="none" strike="noStrike" cap="none" baseline="0" dirty="0" smtClean="0"/>
              <a:t>Young, healthy: gait maintained at greater than 90% performance during dual task activities. Changes in gait demonstrate safety mechanisms to maintain balance. </a:t>
            </a:r>
          </a:p>
          <a:p>
            <a:pPr>
              <a:buNone/>
            </a:pPr>
            <a:r>
              <a:rPr lang="en" sz="1200" b="0" i="0" u="none" strike="noStrike" cap="none" baseline="0" dirty="0" smtClean="0"/>
              <a:t>Older, healthy: when compared to younger population, decrease in gait and cognitive performance. Combined motor/cognitive task, demonstrated 20% decrease in gait performance. </a:t>
            </a:r>
          </a:p>
          <a:p>
            <a:pPr>
              <a:buNone/>
            </a:pPr>
            <a:r>
              <a:rPr lang="en" sz="1200" b="0" i="0" u="none" strike="noStrike" cap="none" baseline="0" dirty="0" smtClean="0"/>
              <a:t>Older, cognitively impaired: greater decrease in balance vs. age matched control groups. Equal decline in cognitive and gait parameters. Performance can be a predictor of future falls. </a:t>
            </a:r>
          </a:p>
          <a:p>
            <a:endParaRPr lang="en-US" dirty="0"/>
          </a:p>
        </p:txBody>
      </p:sp>
      <p:sp>
        <p:nvSpPr>
          <p:cNvPr id="4" name="Slide Number Placeholder 3"/>
          <p:cNvSpPr>
            <a:spLocks noGrp="1"/>
          </p:cNvSpPr>
          <p:nvPr>
            <p:ph type="sldNum" sz="quarter" idx="10"/>
          </p:nvPr>
        </p:nvSpPr>
        <p:spPr/>
        <p:txBody>
          <a:bodyPr/>
          <a:lstStyle/>
          <a:p>
            <a:fld id="{18E27FE7-DE01-40A0-9A1B-2E3D04CEF589}" type="slidenum">
              <a:rPr lang="en-US" smtClean="0"/>
              <a:pPr/>
              <a:t>11</a:t>
            </a:fld>
            <a:endParaRPr lang="en-US"/>
          </a:p>
        </p:txBody>
      </p:sp>
    </p:spTree>
    <p:extLst>
      <p:ext uri="{BB962C8B-B14F-4D97-AF65-F5344CB8AC3E}">
        <p14:creationId xmlns:p14="http://schemas.microsoft.com/office/powerpoint/2010/main" val="253029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27FE7-DE01-40A0-9A1B-2E3D04CEF589}" type="slidenum">
              <a:rPr lang="en-US" smtClean="0"/>
              <a:pPr/>
              <a:t>7</a:t>
            </a:fld>
            <a:endParaRPr lang="en-US"/>
          </a:p>
        </p:txBody>
      </p:sp>
    </p:spTree>
    <p:extLst>
      <p:ext uri="{BB962C8B-B14F-4D97-AF65-F5344CB8AC3E}">
        <p14:creationId xmlns:p14="http://schemas.microsoft.com/office/powerpoint/2010/main" val="352037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u="none" strike="noStrike" cap="none" baseline="0" dirty="0" smtClean="0"/>
              <a:t>Young Healthy: Response times to cognitive tasks are slower in standing vs. sitting.</a:t>
            </a:r>
          </a:p>
          <a:p>
            <a:pPr>
              <a:buNone/>
            </a:pPr>
            <a:r>
              <a:rPr lang="en-US" sz="1200" b="0" i="0" u="none" strike="noStrike" cap="none" baseline="0" dirty="0" smtClean="0"/>
              <a:t>Older, healthy: decline in visual is explained by phenomena that as we age, we use vision more, hence greater competition than in younger subjects. </a:t>
            </a:r>
          </a:p>
          <a:p>
            <a:pPr>
              <a:buNone/>
            </a:pPr>
            <a:r>
              <a:rPr lang="en-US" sz="1200" b="0" i="0" u="none" strike="noStrike" cap="none" baseline="0" dirty="0" smtClean="0"/>
              <a:t>Older, cognitively impaired: Equal decline in cognition and balance. Maintaining postural stability requires greater percentage cognitive resources. When performing a secondary cognitive task subjects have significant increased postural sway. </a:t>
            </a:r>
          </a:p>
        </p:txBody>
      </p:sp>
      <p:sp>
        <p:nvSpPr>
          <p:cNvPr id="4" name="Slide Number Placeholder 3"/>
          <p:cNvSpPr>
            <a:spLocks noGrp="1"/>
          </p:cNvSpPr>
          <p:nvPr>
            <p:ph type="sldNum" sz="quarter" idx="10"/>
          </p:nvPr>
        </p:nvSpPr>
        <p:spPr/>
        <p:txBody>
          <a:bodyPr/>
          <a:lstStyle/>
          <a:p>
            <a:fld id="{18E27FE7-DE01-40A0-9A1B-2E3D04CEF589}" type="slidenum">
              <a:rPr lang="en-US" smtClean="0"/>
              <a:pPr/>
              <a:t>10</a:t>
            </a:fld>
            <a:endParaRPr lang="en-US"/>
          </a:p>
        </p:txBody>
      </p:sp>
    </p:spTree>
    <p:extLst>
      <p:ext uri="{BB962C8B-B14F-4D97-AF65-F5344CB8AC3E}">
        <p14:creationId xmlns:p14="http://schemas.microsoft.com/office/powerpoint/2010/main" val="191738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0" y="1752452"/>
            <a:ext cx="3352800"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0" y="1752452"/>
            <a:ext cx="3355848"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6" y="1534791"/>
            <a:ext cx="3352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752606" y="2174379"/>
            <a:ext cx="3352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1" y="1534791"/>
            <a:ext cx="3504754"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5181601" y="2174379"/>
            <a:ext cx="3504754"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
        <p:nvSpPr>
          <p:cNvPr id="9" name="Title 1"/>
          <p:cNvSpPr>
            <a:spLocks noGrp="1"/>
          </p:cNvSpPr>
          <p:nvPr>
            <p:ph type="title"/>
          </p:nvPr>
        </p:nvSpPr>
        <p:spPr>
          <a:xfrm>
            <a:off x="152400" y="228824"/>
            <a:ext cx="6705601" cy="1218902"/>
          </a:xfrm>
        </p:spPr>
        <p:txBody>
          <a:body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820CF4A-8026-46E0-B013-70E8576EE365}" type="slidenum">
              <a:rPr lang="en-US" smtClean="0"/>
              <a:pPr/>
              <a:t>‹#›</a:t>
            </a:fld>
            <a:endParaRPr lang="en-US"/>
          </a:p>
        </p:txBody>
      </p:sp>
      <p:sp>
        <p:nvSpPr>
          <p:cNvPr id="5" name="Content Placeholder 4"/>
          <p:cNvSpPr>
            <a:spLocks noGrp="1"/>
          </p:cNvSpPr>
          <p:nvPr>
            <p:ph sz="quarter" idx="11"/>
          </p:nvPr>
        </p:nvSpPr>
        <p:spPr>
          <a:xfrm>
            <a:off x="1676400" y="1600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2"/>
          </p:nvPr>
        </p:nvSpPr>
        <p:spPr>
          <a:xfrm>
            <a:off x="5562600" y="16002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3"/>
          </p:nvPr>
        </p:nvSpPr>
        <p:spPr>
          <a:xfrm>
            <a:off x="5562600" y="39624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x" userDrawn="1">
  <p:cSld name="tx">
    <p:spTree>
      <p:nvGrpSpPr>
        <p:cNvPr id="1" name="Shape 1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90601"/>
            <a:ext cx="6324600" cy="26098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895600" y="3886200"/>
            <a:ext cx="55626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3E282E-65D0-4F93-952F-DF6B88DB09B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824"/>
            <a:ext cx="8839200" cy="1218902"/>
          </a:xfrm>
          <a:prstGeom prst="rect">
            <a:avLst/>
          </a:prstGeom>
          <a:noFill/>
          <a:ln w="9525">
            <a:noFill/>
            <a:miter lim="800000"/>
            <a:headEnd/>
            <a:tailEnd/>
          </a:ln>
        </p:spPr>
        <p:txBody>
          <a:bodyPr vert="horz" wrap="square" lIns="91440" tIns="45664" rIns="91440" bIns="45664" numCol="1" anchor="ctr" anchorCtr="1"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066800" y="1524000"/>
            <a:ext cx="8001000" cy="4419600"/>
          </a:xfrm>
          <a:prstGeom prst="roundRect">
            <a:avLst>
              <a:gd name="adj" fmla="val 7160"/>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headEnd/>
            <a:tailEnd/>
          </a:ln>
        </p:spPr>
        <p:style>
          <a:lnRef idx="1">
            <a:schemeClr val="accent2"/>
          </a:lnRef>
          <a:fillRef idx="2">
            <a:schemeClr val="accent2"/>
          </a:fillRef>
          <a:effectRef idx="1">
            <a:schemeClr val="accent2"/>
          </a:effectRef>
          <a:fontRef idx="none"/>
        </p:style>
        <p:txBody>
          <a:bodyPr vert="horz" wrap="square" lIns="91326" tIns="45664" rIns="91326" bIns="45664" numCol="1" anchor="ctr"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372" name="Rectangle 4"/>
          <p:cNvSpPr>
            <a:spLocks noGrp="1" noChangeArrowheads="1"/>
          </p:cNvSpPr>
          <p:nvPr>
            <p:ph type="sldNum" sz="quarter" idx="4"/>
          </p:nvPr>
        </p:nvSpPr>
        <p:spPr bwMode="auto">
          <a:xfrm>
            <a:off x="0" y="6381378"/>
            <a:ext cx="2210098" cy="476622"/>
          </a:xfrm>
          <a:prstGeom prst="rect">
            <a:avLst/>
          </a:prstGeom>
          <a:noFill/>
          <a:ln w="9525">
            <a:noFill/>
            <a:miter lim="800000"/>
            <a:headEnd/>
            <a:tailEnd/>
          </a:ln>
        </p:spPr>
        <p:txBody>
          <a:bodyPr vert="horz" wrap="square" lIns="91326" tIns="45664" rIns="91326" bIns="45664"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ea typeface="ＭＳ Ｐゴシック" pitchFamily="34" charset="-128"/>
              </a:defRPr>
            </a:lvl1pPr>
          </a:lstStyle>
          <a:p>
            <a:fld id="{0820CF4A-8026-46E0-B013-70E8576EE365}"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4" r:id="rId2"/>
    <p:sldLayoutId id="2147483666" r:id="rId3"/>
    <p:sldLayoutId id="2147483689" r:id="rId4"/>
    <p:sldLayoutId id="2147483690" r:id="rId5"/>
    <p:sldLayoutId id="2147483841" r:id="rId6"/>
    <p:sldLayoutId id="2147483840" r:id="rId7"/>
  </p:sldLayoutIdLst>
  <p:transition xmlns:p14="http://schemas.microsoft.com/office/powerpoint/2010/main"/>
  <p:timing>
    <p:tnLst>
      <p:par>
        <p:cTn xmlns:p14="http://schemas.microsoft.com/office/powerpoint/2010/main" id="1" dur="indefinite" restart="never" nodeType="tmRoot"/>
      </p:par>
    </p:tnLst>
  </p:timing>
  <p:txStyles>
    <p:titleStyle>
      <a:lvl1pPr marL="0" indent="0" algn="ctr" defTabSz="913722" rtl="0" eaLnBrk="1" fontAlgn="base" hangingPunct="1">
        <a:spcBef>
          <a:spcPct val="0"/>
        </a:spcBef>
        <a:spcAft>
          <a:spcPct val="0"/>
        </a:spcAft>
        <a:defRPr sz="4000" b="1" baseline="0">
          <a:solidFill>
            <a:srgbClr val="C00000"/>
          </a:solidFill>
          <a:latin typeface="+mj-lt"/>
          <a:ea typeface="+mj-ea"/>
          <a:cs typeface="+mj-cs"/>
        </a:defRPr>
      </a:lvl1pPr>
      <a:lvl2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2pPr>
      <a:lvl3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3pPr>
      <a:lvl4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4pPr>
      <a:lvl5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5pPr>
      <a:lvl6pPr marL="32130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6pPr>
      <a:lvl7pPr marL="64261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7pPr>
      <a:lvl8pPr marL="963925"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8pPr>
      <a:lvl9pPr marL="1285237"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9pPr>
    </p:titleStyle>
    <p:bodyStyle>
      <a:lvl1pPr marL="342508" indent="-342508" algn="l" defTabSz="913722" rtl="0" eaLnBrk="1" fontAlgn="base" hangingPunct="1">
        <a:spcBef>
          <a:spcPct val="20000"/>
        </a:spcBef>
        <a:spcAft>
          <a:spcPct val="0"/>
        </a:spcAft>
        <a:buClr>
          <a:srgbClr val="BA1A00"/>
        </a:buClr>
        <a:buFont typeface="Wingdings" pitchFamily="2" charset="2"/>
        <a:buChar char="Ø"/>
        <a:defRPr sz="32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28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2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20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20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9pPr>
    </p:bodyStyle>
    <p:otherStyle>
      <a:defPPr>
        <a:defRPr lang="en-US"/>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interactivemetronome.com/index.php/fall-risk-coach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0" y="1136839"/>
            <a:ext cx="9144000" cy="2215961"/>
          </a:xfrm>
          <a:prstGeom prst="rect">
            <a:avLst/>
          </a:prstGeom>
        </p:spPr>
        <p:txBody>
          <a:bodyPr wrap="square" lIns="91425" tIns="91425" rIns="91425" bIns="91425" anchor="b" anchorCtr="0">
            <a:spAutoFit/>
          </a:bodyPr>
          <a:lstStyle/>
          <a:p>
            <a:pPr lvl="0" algn="ctr" rtl="0">
              <a:buNone/>
            </a:pPr>
            <a:r>
              <a:rPr lang="en" sz="4800" dirty="0">
                <a:solidFill>
                  <a:srgbClr val="BA1A00"/>
                </a:solidFill>
              </a:rPr>
              <a:t>Fall Risk Reduction Program</a:t>
            </a:r>
          </a:p>
          <a:p>
            <a:pPr lvl="0" algn="ctr" rtl="0">
              <a:buNone/>
            </a:pPr>
            <a:r>
              <a:rPr lang="en" sz="4400" dirty="0">
                <a:solidFill>
                  <a:srgbClr val="BA1A00"/>
                </a:solidFill>
              </a:rPr>
              <a:t>Overview &amp; Rationale</a:t>
            </a:r>
          </a:p>
          <a:p>
            <a:pPr algn="ctr">
              <a:buNone/>
            </a:pPr>
            <a:r>
              <a:rPr lang="en" dirty="0">
                <a:solidFill>
                  <a:srgbClr val="BA1A00"/>
                </a:solidFill>
              </a:rPr>
              <a:t>Module #</a:t>
            </a:r>
            <a:r>
              <a:rPr lang="en" dirty="0" smtClean="0">
                <a:solidFill>
                  <a:srgbClr val="BA1A00"/>
                </a:solidFill>
              </a:rPr>
              <a:t>1</a:t>
            </a:r>
            <a:r>
              <a:rPr lang="en-US" dirty="0" smtClean="0">
                <a:solidFill>
                  <a:srgbClr val="BA1A00"/>
                </a:solidFill>
              </a:rPr>
              <a:t> of 6</a:t>
            </a:r>
            <a:endParaRPr lang="en" dirty="0">
              <a:solidFill>
                <a:srgbClr val="BA1A00"/>
              </a:solidFill>
            </a:endParaRPr>
          </a:p>
        </p:txBody>
      </p:sp>
      <p:sp>
        <p:nvSpPr>
          <p:cNvPr id="117" name="Shape 117"/>
          <p:cNvSpPr txBox="1">
            <a:spLocks noGrp="1"/>
          </p:cNvSpPr>
          <p:nvPr>
            <p:ph type="subTitle" idx="1"/>
          </p:nvPr>
        </p:nvSpPr>
        <p:spPr>
          <a:xfrm>
            <a:off x="2590800" y="3581400"/>
            <a:ext cx="5943600" cy="1517971"/>
          </a:xfrm>
          <a:prstGeom prst="roundRect">
            <a:avLst/>
          </a:prstGeom>
        </p:spPr>
        <p:txBody>
          <a:bodyPr wrap="square" lIns="91425" tIns="91425" rIns="91425" bIns="91425" anchor="t" anchorCtr="0">
            <a:spAutoFit/>
          </a:bodyPr>
          <a:lstStyle/>
          <a:p>
            <a:pPr lvl="0" rtl="0">
              <a:lnSpc>
                <a:spcPct val="115000"/>
              </a:lnSpc>
              <a:buNone/>
            </a:pPr>
            <a:r>
              <a:rPr lang="en" b="1" dirty="0">
                <a:solidFill>
                  <a:srgbClr val="0068AE"/>
                </a:solidFill>
              </a:rPr>
              <a:t>Shelley Thomas, MPT, MBA</a:t>
            </a:r>
          </a:p>
          <a:p>
            <a:pPr lvl="0" rtl="0">
              <a:lnSpc>
                <a:spcPct val="115000"/>
              </a:lnSpc>
              <a:buNone/>
            </a:pPr>
            <a:r>
              <a:rPr lang="en" b="1" dirty="0">
                <a:solidFill>
                  <a:srgbClr val="0068AE"/>
                </a:solidFill>
              </a:rPr>
              <a:t>Dara Coburn, M.S., </a:t>
            </a:r>
            <a:r>
              <a:rPr lang="en" b="1" dirty="0" smtClean="0">
                <a:solidFill>
                  <a:srgbClr val="0068AE"/>
                </a:solidFill>
              </a:rPr>
              <a:t>CCC-SLP</a:t>
            </a:r>
            <a:endParaRPr lang="en" b="1" dirty="0">
              <a:solidFill>
                <a:srgbClr val="0068AE"/>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Strategies by Population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7935949"/>
              </p:ext>
            </p:extLst>
          </p:nvPr>
        </p:nvGraphicFramePr>
        <p:xfrm>
          <a:off x="2209800" y="1828800"/>
          <a:ext cx="6629400" cy="3765203"/>
        </p:xfrm>
        <a:graphic>
          <a:graphicData uri="http://schemas.openxmlformats.org/drawingml/2006/table">
            <a:tbl>
              <a:tblPr firstRow="1" bandRow="1">
                <a:tableStyleId>{073A0DAA-6AF3-43AB-8588-CEC1D06C72B9}</a:tableStyleId>
              </a:tblPr>
              <a:tblGrid>
                <a:gridCol w="2205990"/>
                <a:gridCol w="2213610"/>
                <a:gridCol w="2209800"/>
              </a:tblGrid>
              <a:tr h="930563">
                <a:tc>
                  <a:txBody>
                    <a:bodyPr/>
                    <a:lstStyle/>
                    <a:p>
                      <a:pPr algn="ctr"/>
                      <a:r>
                        <a:rPr lang="en-US" sz="1800" dirty="0" smtClean="0"/>
                        <a:t>Young,</a:t>
                      </a:r>
                      <a:r>
                        <a:rPr lang="en-US" sz="1800" baseline="0" dirty="0" smtClean="0"/>
                        <a:t> </a:t>
                      </a:r>
                      <a:r>
                        <a:rPr lang="en-US" sz="1800" dirty="0" smtClean="0"/>
                        <a:t>Healthy</a:t>
                      </a:r>
                      <a:endParaRPr lang="en-US" sz="1800" dirty="0"/>
                    </a:p>
                  </a:txBody>
                  <a:tcPr anchor="ctr"/>
                </a:tc>
                <a:tc>
                  <a:txBody>
                    <a:bodyPr/>
                    <a:lstStyle/>
                    <a:p>
                      <a:pPr marL="0" algn="ctr" defTabSz="642618" rtl="0" eaLnBrk="1" latinLnBrk="0" hangingPunct="1"/>
                      <a:r>
                        <a:rPr lang="en-US" sz="1800" kern="1200" dirty="0" smtClean="0"/>
                        <a:t>Older,</a:t>
                      </a:r>
                      <a:r>
                        <a:rPr lang="en-US" sz="1800" kern="1200" baseline="0" dirty="0" smtClean="0"/>
                        <a:t> </a:t>
                      </a:r>
                      <a:r>
                        <a:rPr lang="en-US" sz="1800" kern="1200" dirty="0" smtClean="0"/>
                        <a:t>Healthy</a:t>
                      </a:r>
                      <a:endParaRPr lang="en-US" sz="1800" b="1" kern="1200" dirty="0" smtClean="0">
                        <a:solidFill>
                          <a:schemeClr val="lt1"/>
                        </a:solidFill>
                        <a:latin typeface="+mn-lt"/>
                        <a:ea typeface="+mn-ea"/>
                        <a:cs typeface="+mn-cs"/>
                      </a:endParaRPr>
                    </a:p>
                  </a:txBody>
                  <a:tcPr anchor="ctr"/>
                </a:tc>
                <a:tc>
                  <a:txBody>
                    <a:bodyPr/>
                    <a:lstStyle/>
                    <a:p>
                      <a:pPr marL="0" algn="ctr" defTabSz="642618" rtl="0" eaLnBrk="1" latinLnBrk="0" hangingPunct="1"/>
                      <a:r>
                        <a:rPr lang="en-US" sz="1800" kern="1200" dirty="0" smtClean="0"/>
                        <a:t>Older,</a:t>
                      </a:r>
                      <a:r>
                        <a:rPr lang="en-US" sz="1800" kern="1200" baseline="0" dirty="0" smtClean="0"/>
                        <a:t> </a:t>
                      </a:r>
                      <a:r>
                        <a:rPr lang="en-US" sz="1800" kern="1200" dirty="0" smtClean="0"/>
                        <a:t>Cognitively</a:t>
                      </a:r>
                      <a:r>
                        <a:rPr lang="en-US" sz="1800" kern="1200" baseline="0" dirty="0" smtClean="0"/>
                        <a:t> </a:t>
                      </a:r>
                      <a:r>
                        <a:rPr lang="en-US" sz="1800" kern="1200" dirty="0" smtClean="0"/>
                        <a:t>Impaired</a:t>
                      </a:r>
                      <a:endParaRPr lang="en-US" sz="1800" b="1" kern="1200" dirty="0" smtClean="0">
                        <a:solidFill>
                          <a:schemeClr val="lt1"/>
                        </a:solidFill>
                        <a:latin typeface="+mn-lt"/>
                        <a:ea typeface="+mn-ea"/>
                        <a:cs typeface="+mn-cs"/>
                      </a:endParaRPr>
                    </a:p>
                  </a:txBody>
                  <a:tcPr anchor="ctr"/>
                </a:tc>
              </a:tr>
              <a:tr h="2834640">
                <a:tc>
                  <a:txBody>
                    <a:bodyPr/>
                    <a:lstStyle/>
                    <a:p>
                      <a:pPr marL="285750" indent="-285750">
                        <a:buFont typeface="Arial" pitchFamily="34" charset="0"/>
                        <a:buChar char="•"/>
                      </a:pPr>
                      <a:r>
                        <a:rPr lang="en-US" sz="1800" kern="1200" dirty="0" smtClean="0">
                          <a:solidFill>
                            <a:schemeClr val="accent6">
                              <a:lumMod val="50000"/>
                            </a:schemeClr>
                          </a:solidFill>
                        </a:rPr>
                        <a:t>“Posture First”</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solidFill>
                          <a:schemeClr val="accent6">
                            <a:lumMod val="50000"/>
                          </a:schemeClr>
                        </a:solidFill>
                      </a:endParaRPr>
                    </a:p>
                    <a:p>
                      <a:pPr marL="285750" marR="0" indent="-285750" algn="l" defTabSz="642618"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accent6">
                              <a:lumMod val="50000"/>
                            </a:schemeClr>
                          </a:solidFill>
                        </a:rPr>
                        <a:t>Po</a:t>
                      </a:r>
                      <a:r>
                        <a:rPr lang="en-US" sz="1400" dirty="0" smtClean="0">
                          <a:solidFill>
                            <a:schemeClr val="accent6">
                              <a:lumMod val="50000"/>
                            </a:schemeClr>
                          </a:solidFill>
                        </a:rPr>
                        <a:t>stural stability actually improves during a dual-task setting vs. balance only. (</a:t>
                      </a:r>
                      <a:r>
                        <a:rPr lang="en-US" sz="1400" dirty="0" err="1" smtClean="0">
                          <a:solidFill>
                            <a:schemeClr val="accent6">
                              <a:lumMod val="50000"/>
                            </a:schemeClr>
                          </a:solidFill>
                        </a:rPr>
                        <a:t>Resch</a:t>
                      </a:r>
                      <a:r>
                        <a:rPr lang="en-US" sz="1400" dirty="0" smtClean="0">
                          <a:solidFill>
                            <a:schemeClr val="accent6">
                              <a:lumMod val="50000"/>
                            </a:schemeClr>
                          </a:solidFill>
                        </a:rPr>
                        <a:t>, 2011) </a:t>
                      </a:r>
                    </a:p>
                    <a:p>
                      <a:pPr marL="285750" marR="0" indent="-285750" algn="l" defTabSz="642618" rtl="0" eaLnBrk="1" fontAlgn="auto" latinLnBrk="0" hangingPunct="1">
                        <a:lnSpc>
                          <a:spcPct val="100000"/>
                        </a:lnSpc>
                        <a:spcBef>
                          <a:spcPts val="0"/>
                        </a:spcBef>
                        <a:spcAft>
                          <a:spcPts val="0"/>
                        </a:spcAft>
                        <a:buClrTx/>
                        <a:buSzTx/>
                        <a:buFont typeface="Arial" pitchFamily="34" charset="0"/>
                        <a:buChar char="•"/>
                        <a:tabLst/>
                        <a:defRPr/>
                      </a:pPr>
                      <a:endParaRPr lang="en-US" sz="1400" dirty="0" smtClean="0">
                        <a:solidFill>
                          <a:schemeClr val="accent6">
                            <a:lumMod val="50000"/>
                          </a:schemeClr>
                        </a:solidFill>
                      </a:endParaRPr>
                    </a:p>
                    <a:p>
                      <a:pPr marL="285750" marR="0" indent="-285750" algn="l" defTabSz="642618"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accent6">
                              <a:lumMod val="50000"/>
                            </a:schemeClr>
                          </a:solidFill>
                        </a:rPr>
                        <a:t>As complexity of the tasks increase performance decreases in cognitive task. </a:t>
                      </a:r>
                    </a:p>
                  </a:txBody>
                  <a:tcPr/>
                </a:tc>
                <a:tc>
                  <a:txBody>
                    <a:bodyPr/>
                    <a:lstStyle/>
                    <a:p>
                      <a:pPr marL="342900" indent="-342900">
                        <a:buFont typeface="Arial" pitchFamily="34" charset="0"/>
                        <a:buChar char="•"/>
                      </a:pPr>
                      <a:r>
                        <a:rPr lang="en-US" sz="1800" dirty="0" smtClean="0">
                          <a:solidFill>
                            <a:schemeClr val="accent6">
                              <a:lumMod val="50000"/>
                            </a:schemeClr>
                          </a:solidFill>
                        </a:rPr>
                        <a:t>Posture First</a:t>
                      </a:r>
                    </a:p>
                    <a:p>
                      <a:pPr marL="342900" indent="-342900">
                        <a:buFont typeface="Arial" pitchFamily="34" charset="0"/>
                        <a:buChar char="•"/>
                      </a:pPr>
                      <a:endParaRPr lang="en-US" sz="1800" dirty="0" smtClean="0">
                        <a:solidFill>
                          <a:schemeClr val="accent6">
                            <a:lumMod val="50000"/>
                          </a:schemeClr>
                        </a:solidFill>
                      </a:endParaRPr>
                    </a:p>
                    <a:p>
                      <a:pPr marL="342900" indent="-342900">
                        <a:buFont typeface="Arial" pitchFamily="34" charset="0"/>
                        <a:buChar char="•"/>
                      </a:pPr>
                      <a:r>
                        <a:rPr lang="en-US" sz="1800" dirty="0" smtClean="0">
                          <a:solidFill>
                            <a:schemeClr val="accent6">
                              <a:lumMod val="50000"/>
                            </a:schemeClr>
                          </a:solidFill>
                        </a:rPr>
                        <a:t>Greater decline in Cognitive</a:t>
                      </a:r>
                      <a:r>
                        <a:rPr lang="en-US" sz="1800" baseline="0" dirty="0" smtClean="0">
                          <a:solidFill>
                            <a:schemeClr val="accent6">
                              <a:lumMod val="50000"/>
                            </a:schemeClr>
                          </a:solidFill>
                        </a:rPr>
                        <a:t> Performance</a:t>
                      </a:r>
                    </a:p>
                    <a:p>
                      <a:pPr marL="342900" indent="-342900">
                        <a:buFont typeface="Arial" pitchFamily="34" charset="0"/>
                        <a:buChar char="•"/>
                      </a:pPr>
                      <a:endParaRPr lang="en-US" sz="1800" baseline="0" dirty="0" smtClean="0">
                        <a:solidFill>
                          <a:schemeClr val="accent6">
                            <a:lumMod val="50000"/>
                          </a:schemeClr>
                        </a:solidFill>
                      </a:endParaRPr>
                    </a:p>
                    <a:p>
                      <a:pPr marL="342900" indent="-342900">
                        <a:buFont typeface="Arial" pitchFamily="34" charset="0"/>
                        <a:buChar char="•"/>
                      </a:pPr>
                      <a:r>
                        <a:rPr lang="en-US" sz="1800" baseline="0" dirty="0" smtClean="0">
                          <a:solidFill>
                            <a:schemeClr val="accent6">
                              <a:lumMod val="50000"/>
                            </a:schemeClr>
                          </a:solidFill>
                        </a:rPr>
                        <a:t>Decline in Visual Spatial</a:t>
                      </a:r>
                      <a:endParaRPr lang="en-US" sz="1800" dirty="0">
                        <a:solidFill>
                          <a:schemeClr val="accent6">
                            <a:lumMod val="50000"/>
                          </a:schemeClr>
                        </a:solidFill>
                      </a:endParaRPr>
                    </a:p>
                  </a:txBody>
                  <a:tcPr/>
                </a:tc>
                <a:tc>
                  <a:txBody>
                    <a:bodyPr/>
                    <a:lstStyle/>
                    <a:p>
                      <a:pPr marL="342900" indent="-342900">
                        <a:buFont typeface="Arial" pitchFamily="34" charset="0"/>
                        <a:buChar char="•"/>
                      </a:pPr>
                      <a:r>
                        <a:rPr lang="en-US" sz="1800" kern="1200" dirty="0" smtClean="0">
                          <a:solidFill>
                            <a:schemeClr val="accent6">
                              <a:lumMod val="50000"/>
                            </a:schemeClr>
                          </a:solidFill>
                        </a:rPr>
                        <a:t>Loss of Posture First</a:t>
                      </a:r>
                      <a:r>
                        <a:rPr lang="en-US" sz="1800" kern="1200" baseline="0" dirty="0" smtClean="0">
                          <a:solidFill>
                            <a:schemeClr val="accent6">
                              <a:lumMod val="50000"/>
                            </a:schemeClr>
                          </a:solidFill>
                        </a:rPr>
                        <a:t> </a:t>
                      </a:r>
                    </a:p>
                    <a:p>
                      <a:pPr marL="342900" indent="-342900">
                        <a:buFont typeface="Arial" pitchFamily="34" charset="0"/>
                        <a:buChar char="•"/>
                      </a:pPr>
                      <a:endParaRPr lang="en-US" sz="1800" kern="1200" dirty="0" smtClean="0">
                        <a:solidFill>
                          <a:schemeClr val="accent6">
                            <a:lumMod val="50000"/>
                          </a:schemeClr>
                        </a:solidFill>
                      </a:endParaRPr>
                    </a:p>
                    <a:p>
                      <a:pPr marL="342900" indent="-342900">
                        <a:buFont typeface="Arial" pitchFamily="34" charset="0"/>
                        <a:buChar char="•"/>
                      </a:pPr>
                      <a:r>
                        <a:rPr lang="en-US" sz="1800" kern="1200" dirty="0" smtClean="0">
                          <a:solidFill>
                            <a:schemeClr val="accent6">
                              <a:lumMod val="50000"/>
                            </a:schemeClr>
                          </a:solidFill>
                        </a:rPr>
                        <a:t>Equal decline in:</a:t>
                      </a:r>
                    </a:p>
                    <a:p>
                      <a:pPr marL="432435" lvl="2" indent="209550">
                        <a:buFont typeface="Arial" pitchFamily="34" charset="0"/>
                        <a:buChar char="•"/>
                      </a:pPr>
                      <a:r>
                        <a:rPr lang="en-US" sz="1400" kern="1200" dirty="0" smtClean="0">
                          <a:solidFill>
                            <a:schemeClr val="accent6">
                              <a:lumMod val="50000"/>
                            </a:schemeClr>
                          </a:solidFill>
                        </a:rPr>
                        <a:t>Balance</a:t>
                      </a:r>
                    </a:p>
                    <a:p>
                      <a:pPr marL="432435" lvl="2" indent="209550">
                        <a:buFont typeface="Arial" pitchFamily="34" charset="0"/>
                        <a:buChar char="•"/>
                      </a:pPr>
                      <a:r>
                        <a:rPr lang="en-US" sz="1400" kern="1200" dirty="0" smtClean="0">
                          <a:solidFill>
                            <a:schemeClr val="accent6">
                              <a:lumMod val="50000"/>
                            </a:schemeClr>
                          </a:solidFill>
                        </a:rPr>
                        <a:t>Cognition</a:t>
                      </a:r>
                    </a:p>
                    <a:p>
                      <a:pPr>
                        <a:buFont typeface="Arial" pitchFamily="34" charset="0"/>
                        <a:buNone/>
                      </a:pPr>
                      <a:endParaRPr lang="en-US" sz="2000" kern="1200" dirty="0" smtClean="0">
                        <a:solidFill>
                          <a:schemeClr val="accent6">
                            <a:lumMod val="50000"/>
                          </a:schemeClr>
                        </a:solidFill>
                      </a:endParaRPr>
                    </a:p>
                    <a:p>
                      <a:pPr>
                        <a:buFont typeface="Arial" pitchFamily="34" charset="0"/>
                        <a:buNone/>
                      </a:pPr>
                      <a:endParaRPr lang="en-US" sz="2000" kern="1200" dirty="0" smtClean="0">
                        <a:solidFill>
                          <a:schemeClr val="accent6">
                            <a:lumMod val="50000"/>
                          </a:schemeClr>
                        </a:solidFill>
                        <a:latin typeface="+mn-lt"/>
                        <a:ea typeface="+mn-ea"/>
                        <a:cs typeface="+mn-cs"/>
                      </a:endParaRPr>
                    </a:p>
                    <a:p>
                      <a:pPr>
                        <a:buFont typeface="Arial" pitchFamily="34" charset="0"/>
                        <a:buChar char="•"/>
                      </a:pPr>
                      <a:endParaRPr lang="en-US" sz="2000" kern="1200" dirty="0" smtClean="0">
                        <a:solidFill>
                          <a:schemeClr val="accent6">
                            <a:lumMod val="50000"/>
                          </a:schemeClr>
                        </a:solidFill>
                        <a:latin typeface="+mn-lt"/>
                        <a:ea typeface="+mn-ea"/>
                        <a:cs typeface="+mn-cs"/>
                      </a:endParaRPr>
                    </a:p>
                    <a:p>
                      <a:pPr marL="0" marR="0" indent="0" algn="r" defTabSz="642618" rtl="0" eaLnBrk="1" fontAlgn="auto" latinLnBrk="0" hangingPunct="1">
                        <a:lnSpc>
                          <a:spcPct val="100000"/>
                        </a:lnSpc>
                        <a:spcBef>
                          <a:spcPts val="0"/>
                        </a:spcBef>
                        <a:spcAft>
                          <a:spcPts val="0"/>
                        </a:spcAft>
                        <a:buClrTx/>
                        <a:buSzTx/>
                        <a:buFont typeface="Arial" pitchFamily="34" charset="0"/>
                        <a:buNone/>
                        <a:tabLst/>
                        <a:defRPr/>
                      </a:pPr>
                      <a:r>
                        <a:rPr lang="en-US" sz="1100" dirty="0" smtClean="0">
                          <a:solidFill>
                            <a:schemeClr val="accent6">
                              <a:lumMod val="50000"/>
                            </a:schemeClr>
                          </a:solidFill>
                        </a:rPr>
                        <a:t>(</a:t>
                      </a:r>
                      <a:r>
                        <a:rPr lang="en-US" sz="1100" dirty="0" err="1" smtClean="0">
                          <a:solidFill>
                            <a:schemeClr val="accent6">
                              <a:lumMod val="50000"/>
                            </a:schemeClr>
                          </a:solidFill>
                        </a:rPr>
                        <a:t>Woolacoot</a:t>
                      </a:r>
                      <a:r>
                        <a:rPr lang="en-US" sz="1100" dirty="0" smtClean="0">
                          <a:solidFill>
                            <a:schemeClr val="accent6">
                              <a:lumMod val="50000"/>
                            </a:schemeClr>
                          </a:solidFill>
                        </a:rPr>
                        <a:t>, 2002)</a:t>
                      </a:r>
                    </a:p>
                  </a:txBody>
                  <a:tcPr/>
                </a:tc>
              </a:tr>
            </a:tbl>
          </a:graphicData>
        </a:graphic>
      </p:graphicFrame>
    </p:spTree>
    <p:extLst>
      <p:ext uri="{BB962C8B-B14F-4D97-AF65-F5344CB8AC3E}">
        <p14:creationId xmlns:p14="http://schemas.microsoft.com/office/powerpoint/2010/main" val="2198756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Gait Strategies by Population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2969846"/>
              </p:ext>
            </p:extLst>
          </p:nvPr>
        </p:nvGraphicFramePr>
        <p:xfrm>
          <a:off x="2133601" y="2005311"/>
          <a:ext cx="6781800" cy="3870476"/>
        </p:xfrm>
        <a:graphic>
          <a:graphicData uri="http://schemas.openxmlformats.org/drawingml/2006/table">
            <a:tbl>
              <a:tblPr firstRow="1" bandRow="1">
                <a:tableStyleId>{073A0DAA-6AF3-43AB-8588-CEC1D06C72B9}</a:tableStyleId>
              </a:tblPr>
              <a:tblGrid>
                <a:gridCol w="2377126"/>
                <a:gridCol w="2227033"/>
                <a:gridCol w="2177641"/>
              </a:tblGrid>
              <a:tr h="974876">
                <a:tc>
                  <a:txBody>
                    <a:bodyPr/>
                    <a:lstStyle/>
                    <a:p>
                      <a:pPr algn="ctr"/>
                      <a:r>
                        <a:rPr lang="en-US" sz="1800" dirty="0" smtClean="0"/>
                        <a:t>Young,</a:t>
                      </a:r>
                      <a:r>
                        <a:rPr lang="en-US" sz="1800" baseline="0" dirty="0" smtClean="0"/>
                        <a:t> </a:t>
                      </a:r>
                      <a:r>
                        <a:rPr lang="en-US" sz="1800" dirty="0" smtClean="0"/>
                        <a:t>Healthy</a:t>
                      </a:r>
                      <a:endParaRPr lang="en-US" sz="1800" dirty="0"/>
                    </a:p>
                  </a:txBody>
                  <a:tcPr anchor="ctr"/>
                </a:tc>
                <a:tc>
                  <a:txBody>
                    <a:bodyPr/>
                    <a:lstStyle/>
                    <a:p>
                      <a:pPr marL="0" algn="ctr" defTabSz="642618" rtl="0" eaLnBrk="1" latinLnBrk="0" hangingPunct="1"/>
                      <a:r>
                        <a:rPr lang="en-US" sz="1800" kern="1200" dirty="0" smtClean="0"/>
                        <a:t>Older,  Healthy</a:t>
                      </a:r>
                      <a:endParaRPr lang="en-US" sz="1800" b="1" kern="1200" dirty="0" smtClean="0">
                        <a:solidFill>
                          <a:schemeClr val="lt1"/>
                        </a:solidFill>
                        <a:latin typeface="+mn-lt"/>
                        <a:ea typeface="+mn-ea"/>
                        <a:cs typeface="+mn-cs"/>
                      </a:endParaRPr>
                    </a:p>
                  </a:txBody>
                  <a:tcPr anchor="ctr"/>
                </a:tc>
                <a:tc>
                  <a:txBody>
                    <a:bodyPr/>
                    <a:lstStyle/>
                    <a:p>
                      <a:pPr marL="0" algn="ctr" defTabSz="642618" rtl="0" eaLnBrk="1" latinLnBrk="0" hangingPunct="1"/>
                      <a:r>
                        <a:rPr lang="en-US" sz="1800" kern="1200" dirty="0" smtClean="0"/>
                        <a:t>Older, Cognitively Impaired</a:t>
                      </a:r>
                      <a:endParaRPr lang="en-US" sz="1800" b="1" kern="1200" dirty="0" smtClean="0">
                        <a:solidFill>
                          <a:schemeClr val="lt1"/>
                        </a:solidFill>
                        <a:latin typeface="+mn-lt"/>
                        <a:ea typeface="+mn-ea"/>
                        <a:cs typeface="+mn-cs"/>
                      </a:endParaRPr>
                    </a:p>
                  </a:txBody>
                  <a:tcPr anchor="ctr"/>
                </a:tc>
              </a:tr>
              <a:tr h="2780533">
                <a:tc>
                  <a:txBody>
                    <a:bodyPr/>
                    <a:lstStyle/>
                    <a:p>
                      <a:pPr>
                        <a:buFont typeface="Arial" pitchFamily="34" charset="0"/>
                        <a:buNone/>
                      </a:pPr>
                      <a:r>
                        <a:rPr lang="en-US" sz="1800" kern="1200" dirty="0" smtClean="0">
                          <a:solidFill>
                            <a:schemeClr val="accent6">
                              <a:lumMod val="50000"/>
                            </a:schemeClr>
                          </a:solidFill>
                        </a:rPr>
                        <a:t>Automatic activity</a:t>
                      </a:r>
                    </a:p>
                    <a:p>
                      <a:pPr lvl="1">
                        <a:buFont typeface="Arial" pitchFamily="34" charset="0"/>
                        <a:buNone/>
                      </a:pPr>
                      <a:r>
                        <a:rPr lang="en-US" sz="1400" kern="1200" dirty="0" smtClean="0">
                          <a:solidFill>
                            <a:schemeClr val="accent6">
                              <a:lumMod val="50000"/>
                            </a:schemeClr>
                          </a:solidFill>
                        </a:rPr>
                        <a:t>Speed</a:t>
                      </a:r>
                    </a:p>
                    <a:p>
                      <a:pPr marL="321308" marR="0" lvl="1"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solidFill>
                            <a:schemeClr val="accent6">
                              <a:lumMod val="50000"/>
                            </a:schemeClr>
                          </a:solidFill>
                        </a:rPr>
                        <a:t>Stride Length</a:t>
                      </a:r>
                      <a:endParaRPr lang="en-US" sz="1400" dirty="0" smtClean="0">
                        <a:solidFill>
                          <a:schemeClr val="accent6">
                            <a:lumMod val="50000"/>
                          </a:schemeClr>
                        </a:solidFill>
                      </a:endParaRP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accent6">
                              <a:lumMod val="50000"/>
                            </a:schemeClr>
                          </a:solidFill>
                        </a:rPr>
                        <a:t>       </a:t>
                      </a:r>
                    </a:p>
                    <a:p>
                      <a:pPr marL="321308" marR="0" lvl="1"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accent6">
                              <a:lumMod val="50000"/>
                            </a:schemeClr>
                          </a:solidFill>
                        </a:rPr>
                        <a:t>Double Supp.</a:t>
                      </a:r>
                      <a:r>
                        <a:rPr lang="en-US" sz="1400" baseline="0" dirty="0" smtClean="0">
                          <a:solidFill>
                            <a:schemeClr val="accent6">
                              <a:lumMod val="50000"/>
                            </a:schemeClr>
                          </a:solidFill>
                        </a:rPr>
                        <a:t> Phase</a:t>
                      </a:r>
                      <a:r>
                        <a:rPr lang="en-US" sz="1400" dirty="0" smtClean="0">
                          <a:solidFill>
                            <a:schemeClr val="accent6">
                              <a:lumMod val="50000"/>
                            </a:schemeClr>
                          </a:solidFill>
                        </a:rPr>
                        <a:t> </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accent6">
                              <a:lumMod val="50000"/>
                            </a:schemeClr>
                          </a:solidFill>
                        </a:rPr>
                        <a:t>when paired with cognitive</a:t>
                      </a:r>
                      <a:r>
                        <a:rPr lang="en-US" sz="1400" baseline="0" dirty="0" smtClean="0">
                          <a:solidFill>
                            <a:schemeClr val="accent6">
                              <a:lumMod val="50000"/>
                            </a:schemeClr>
                          </a:solidFill>
                        </a:rPr>
                        <a:t> task. </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accent6">
                            <a:lumMod val="50000"/>
                          </a:schemeClr>
                        </a:solidFill>
                      </a:endParaRP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olidFill>
                            <a:schemeClr val="accent6">
                              <a:lumMod val="50000"/>
                            </a:schemeClr>
                          </a:solidFill>
                        </a:rPr>
                        <a:t>Cognitive task performance is accurate</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accent6">
                            <a:lumMod val="50000"/>
                          </a:schemeClr>
                        </a:solidFill>
                      </a:endParaRP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u="sng" baseline="0" dirty="0" smtClean="0">
                          <a:solidFill>
                            <a:schemeClr val="accent6">
                              <a:lumMod val="50000"/>
                            </a:schemeClr>
                          </a:solidFill>
                        </a:rPr>
                        <a:t>Balance is maintained</a:t>
                      </a:r>
                    </a:p>
                    <a:p>
                      <a:pPr marL="0" marR="0" indent="0" algn="r" defTabSz="642618" rtl="0" eaLnBrk="1" fontAlgn="auto" latinLnBrk="0" hangingPunct="1">
                        <a:lnSpc>
                          <a:spcPct val="100000"/>
                        </a:lnSpc>
                        <a:spcBef>
                          <a:spcPts val="0"/>
                        </a:spcBef>
                        <a:spcAft>
                          <a:spcPts val="0"/>
                        </a:spcAft>
                        <a:buClrTx/>
                        <a:buSzTx/>
                        <a:buFont typeface="Arial" pitchFamily="34" charset="0"/>
                        <a:buNone/>
                        <a:tabLst/>
                        <a:defRPr/>
                      </a:pPr>
                      <a:r>
                        <a:rPr lang="en-US" sz="1200" dirty="0" smtClean="0">
                          <a:solidFill>
                            <a:schemeClr val="accent6">
                              <a:lumMod val="50000"/>
                            </a:schemeClr>
                          </a:solidFill>
                        </a:rPr>
                        <a:t>(Serene, 2005)</a:t>
                      </a:r>
                      <a:endParaRPr lang="en-US" sz="1200" baseline="0" dirty="0" smtClean="0">
                        <a:solidFill>
                          <a:schemeClr val="accent6">
                            <a:lumMod val="50000"/>
                          </a:schemeClr>
                        </a:solidFill>
                      </a:endParaRPr>
                    </a:p>
                  </a:txBody>
                  <a:tcPr/>
                </a:tc>
                <a:tc>
                  <a:txBody>
                    <a:bodyPr/>
                    <a:lstStyle/>
                    <a:p>
                      <a:pPr marL="0" algn="l" defTabSz="642618" rtl="0" eaLnBrk="1" latinLnBrk="0" hangingPunct="1">
                        <a:buFont typeface="Arial" pitchFamily="34" charset="0"/>
                        <a:buNone/>
                      </a:pPr>
                      <a:r>
                        <a:rPr lang="en-US" sz="1800" kern="1200" dirty="0" smtClean="0">
                          <a:solidFill>
                            <a:schemeClr val="accent6">
                              <a:lumMod val="50000"/>
                            </a:schemeClr>
                          </a:solidFill>
                        </a:rPr>
                        <a:t>Automatic activity</a:t>
                      </a:r>
                    </a:p>
                    <a:p>
                      <a:pPr marL="321308" marR="0" lvl="1"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solidFill>
                            <a:schemeClr val="accent6">
                              <a:lumMod val="50000"/>
                            </a:schemeClr>
                          </a:solidFill>
                        </a:rPr>
                        <a:t>Speed</a:t>
                      </a:r>
                    </a:p>
                    <a:p>
                      <a:pPr marL="321308" marR="0" lvl="1"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solidFill>
                            <a:schemeClr val="accent6">
                              <a:lumMod val="50000"/>
                            </a:schemeClr>
                          </a:solidFill>
                        </a:rPr>
                        <a:t>Stride Length</a:t>
                      </a:r>
                    </a:p>
                    <a:p>
                      <a:pPr marL="321308" marR="0" lvl="1" indent="0" algn="l" defTabSz="642618"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solidFill>
                          <a:schemeClr val="accent6">
                            <a:lumMod val="50000"/>
                          </a:schemeClr>
                        </a:solidFill>
                      </a:endParaRPr>
                    </a:p>
                    <a:p>
                      <a:pPr marL="321308" marR="0" lvl="1"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accent6">
                              <a:lumMod val="50000"/>
                            </a:schemeClr>
                          </a:solidFill>
                        </a:rPr>
                        <a:t>Double Supp. </a:t>
                      </a:r>
                      <a:r>
                        <a:rPr lang="en-US" sz="1400" baseline="0" dirty="0" smtClean="0">
                          <a:solidFill>
                            <a:schemeClr val="accent6">
                              <a:lumMod val="50000"/>
                            </a:schemeClr>
                          </a:solidFill>
                        </a:rPr>
                        <a:t>Phase</a:t>
                      </a:r>
                      <a:r>
                        <a:rPr lang="en-US" sz="1400" dirty="0" smtClean="0">
                          <a:solidFill>
                            <a:schemeClr val="accent6">
                              <a:lumMod val="50000"/>
                            </a:schemeClr>
                          </a:solidFill>
                        </a:rPr>
                        <a:t> </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accent6">
                              <a:lumMod val="50000"/>
                            </a:schemeClr>
                          </a:solidFill>
                        </a:rPr>
                        <a:t>when paired with cognitive</a:t>
                      </a:r>
                      <a:r>
                        <a:rPr lang="en-US" sz="1400" baseline="0" dirty="0" smtClean="0">
                          <a:solidFill>
                            <a:schemeClr val="accent6">
                              <a:lumMod val="50000"/>
                            </a:schemeClr>
                          </a:solidFill>
                        </a:rPr>
                        <a:t> task. </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accent6">
                            <a:lumMod val="50000"/>
                          </a:schemeClr>
                        </a:solidFill>
                      </a:endParaRP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olidFill>
                            <a:schemeClr val="accent6">
                              <a:lumMod val="50000"/>
                            </a:schemeClr>
                          </a:solidFill>
                        </a:rPr>
                        <a:t>Cog performance        </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olidFill>
                            <a:schemeClr val="accent6">
                              <a:lumMod val="50000"/>
                            </a:schemeClr>
                          </a:solidFill>
                        </a:rPr>
                        <a:t>by 20%</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olidFill>
                            <a:schemeClr val="accent6">
                              <a:lumMod val="50000"/>
                            </a:schemeClr>
                          </a:solidFill>
                        </a:rPr>
                        <a:t>  </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olidFill>
                            <a:schemeClr val="accent6">
                              <a:lumMod val="50000"/>
                            </a:schemeClr>
                          </a:solidFill>
                        </a:rPr>
                        <a:t>Obstacle avoidance</a:t>
                      </a:r>
                    </a:p>
                    <a:p>
                      <a:pPr marL="0" marR="0" indent="0" algn="r" defTabSz="642618" rtl="0" eaLnBrk="1" fontAlgn="auto" latinLnBrk="0" hangingPunct="1">
                        <a:lnSpc>
                          <a:spcPct val="100000"/>
                        </a:lnSpc>
                        <a:spcBef>
                          <a:spcPts val="0"/>
                        </a:spcBef>
                        <a:spcAft>
                          <a:spcPts val="0"/>
                        </a:spcAft>
                        <a:buClrTx/>
                        <a:buSzTx/>
                        <a:buFont typeface="Arial" pitchFamily="34" charset="0"/>
                        <a:buNone/>
                        <a:tabLst/>
                        <a:defRPr/>
                      </a:pPr>
                      <a:r>
                        <a:rPr lang="en-US" sz="1200" dirty="0" smtClean="0">
                          <a:solidFill>
                            <a:schemeClr val="accent6">
                              <a:lumMod val="50000"/>
                            </a:schemeClr>
                          </a:solidFill>
                        </a:rPr>
                        <a:t>(Al-</a:t>
                      </a:r>
                      <a:r>
                        <a:rPr lang="en-US" sz="1200" dirty="0" err="1" smtClean="0">
                          <a:solidFill>
                            <a:schemeClr val="accent6">
                              <a:lumMod val="50000"/>
                            </a:schemeClr>
                          </a:solidFill>
                        </a:rPr>
                        <a:t>Yahya</a:t>
                      </a:r>
                      <a:r>
                        <a:rPr lang="en-US" sz="1200" dirty="0" smtClean="0">
                          <a:solidFill>
                            <a:schemeClr val="accent6">
                              <a:lumMod val="50000"/>
                            </a:schemeClr>
                          </a:solidFill>
                        </a:rPr>
                        <a:t> et al.  2011)</a:t>
                      </a:r>
                      <a:endParaRPr lang="en-US" sz="1200" baseline="0" dirty="0" smtClean="0">
                        <a:solidFill>
                          <a:schemeClr val="accent6">
                            <a:lumMod val="50000"/>
                          </a:schemeClr>
                        </a:solidFill>
                      </a:endParaRPr>
                    </a:p>
                  </a:txBody>
                  <a:tcPr/>
                </a:tc>
                <a:tc>
                  <a:txBody>
                    <a:bodyPr/>
                    <a:lstStyle/>
                    <a:p>
                      <a:pPr>
                        <a:buFont typeface="Arial" pitchFamily="34" charset="0"/>
                        <a:buNone/>
                      </a:pPr>
                      <a:r>
                        <a:rPr lang="en-US" sz="1800" kern="1200" dirty="0" smtClean="0">
                          <a:solidFill>
                            <a:schemeClr val="accent6">
                              <a:lumMod val="50000"/>
                            </a:schemeClr>
                          </a:solidFill>
                        </a:rPr>
                        <a:t>Automatic activity</a:t>
                      </a:r>
                    </a:p>
                    <a:p>
                      <a:pPr lvl="1">
                        <a:buFont typeface="Arial" pitchFamily="34" charset="0"/>
                        <a:buNone/>
                      </a:pPr>
                      <a:r>
                        <a:rPr lang="en-US" sz="1400" kern="1200" dirty="0" smtClean="0">
                          <a:solidFill>
                            <a:schemeClr val="accent6">
                              <a:lumMod val="50000"/>
                            </a:schemeClr>
                          </a:solidFill>
                        </a:rPr>
                        <a:t>Speed</a:t>
                      </a:r>
                    </a:p>
                    <a:p>
                      <a:pPr lvl="1">
                        <a:buFont typeface="Arial" pitchFamily="34" charset="0"/>
                        <a:buNone/>
                      </a:pPr>
                      <a:r>
                        <a:rPr lang="en-US" sz="1400" kern="1200" dirty="0" smtClean="0">
                          <a:solidFill>
                            <a:schemeClr val="accent6">
                              <a:lumMod val="50000"/>
                            </a:schemeClr>
                          </a:solidFill>
                        </a:rPr>
                        <a:t>Stride length</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solidFill>
                          <a:schemeClr val="accent6">
                            <a:lumMod val="50000"/>
                          </a:schemeClr>
                        </a:solidFill>
                      </a:endParaRPr>
                    </a:p>
                    <a:p>
                      <a:pPr marL="321308" marR="0" lvl="1"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accent6">
                              <a:lumMod val="50000"/>
                            </a:schemeClr>
                          </a:solidFill>
                        </a:rPr>
                        <a:t>Double Supp.  P</a:t>
                      </a:r>
                      <a:r>
                        <a:rPr lang="en-US" sz="1400" baseline="0" dirty="0" smtClean="0">
                          <a:solidFill>
                            <a:schemeClr val="accent6">
                              <a:lumMod val="50000"/>
                            </a:schemeClr>
                          </a:solidFill>
                        </a:rPr>
                        <a:t>hase</a:t>
                      </a:r>
                      <a:r>
                        <a:rPr lang="en-US" sz="1400" dirty="0" smtClean="0">
                          <a:solidFill>
                            <a:schemeClr val="accent6">
                              <a:lumMod val="50000"/>
                            </a:schemeClr>
                          </a:solidFill>
                        </a:rPr>
                        <a:t> </a:t>
                      </a:r>
                    </a:p>
                    <a:p>
                      <a:pPr marL="0" marR="0" indent="0" algn="l" defTabSz="642618"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accent6">
                              <a:lumMod val="50000"/>
                            </a:schemeClr>
                          </a:solidFill>
                        </a:rPr>
                        <a:t>when paired with cognitive</a:t>
                      </a:r>
                      <a:r>
                        <a:rPr lang="en-US" sz="1400" baseline="0" dirty="0" smtClean="0">
                          <a:solidFill>
                            <a:schemeClr val="accent6">
                              <a:lumMod val="50000"/>
                            </a:schemeClr>
                          </a:solidFill>
                        </a:rPr>
                        <a:t> task. </a:t>
                      </a:r>
                    </a:p>
                    <a:p>
                      <a:pPr>
                        <a:buFont typeface="Arial" pitchFamily="34" charset="0"/>
                        <a:buNone/>
                      </a:pPr>
                      <a:endParaRPr lang="en-US" sz="1400" kern="1200" dirty="0" smtClean="0">
                        <a:solidFill>
                          <a:schemeClr val="accent6">
                            <a:lumMod val="50000"/>
                          </a:schemeClr>
                        </a:solidFill>
                      </a:endParaRPr>
                    </a:p>
                    <a:p>
                      <a:pPr>
                        <a:buFont typeface="Arial" pitchFamily="34" charset="0"/>
                        <a:buNone/>
                      </a:pPr>
                      <a:r>
                        <a:rPr lang="en-US" sz="1400" kern="1200" dirty="0" smtClean="0">
                          <a:solidFill>
                            <a:schemeClr val="accent6">
                              <a:lumMod val="50000"/>
                            </a:schemeClr>
                          </a:solidFill>
                        </a:rPr>
                        <a:t>Cognitive performance: Inaccurate</a:t>
                      </a:r>
                    </a:p>
                    <a:p>
                      <a:pPr>
                        <a:buFont typeface="Arial" pitchFamily="34" charset="0"/>
                        <a:buNone/>
                      </a:pPr>
                      <a:r>
                        <a:rPr lang="en-US" sz="1400" u="sng" kern="1200" dirty="0" smtClean="0">
                          <a:solidFill>
                            <a:schemeClr val="accent6">
                              <a:lumMod val="50000"/>
                            </a:schemeClr>
                          </a:solidFill>
                        </a:rPr>
                        <a:t>Loss of Posture First Strategy</a:t>
                      </a:r>
                      <a:endParaRPr lang="en-US" sz="1400" u="sng" kern="1200" dirty="0" smtClean="0">
                        <a:solidFill>
                          <a:schemeClr val="accent6">
                            <a:lumMod val="50000"/>
                          </a:schemeClr>
                        </a:solidFill>
                        <a:latin typeface="+mn-lt"/>
                        <a:ea typeface="+mn-ea"/>
                        <a:cs typeface="+mn-cs"/>
                      </a:endParaRPr>
                    </a:p>
                  </a:txBody>
                  <a:tcPr/>
                </a:tc>
              </a:tr>
            </a:tbl>
          </a:graphicData>
        </a:graphic>
      </p:graphicFrame>
      <p:sp>
        <p:nvSpPr>
          <p:cNvPr id="7" name="Down Arrow 6"/>
          <p:cNvSpPr/>
          <p:nvPr/>
        </p:nvSpPr>
        <p:spPr bwMode="auto">
          <a:xfrm>
            <a:off x="2209801" y="3352800"/>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
        <p:nvSpPr>
          <p:cNvPr id="9" name="Down Arrow 8"/>
          <p:cNvSpPr/>
          <p:nvPr/>
        </p:nvSpPr>
        <p:spPr bwMode="auto">
          <a:xfrm rot="10800000">
            <a:off x="2209801" y="3874770"/>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
        <p:nvSpPr>
          <p:cNvPr id="19" name="Down Arrow 18"/>
          <p:cNvSpPr/>
          <p:nvPr/>
        </p:nvSpPr>
        <p:spPr bwMode="auto">
          <a:xfrm>
            <a:off x="4572001" y="3352800"/>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
        <p:nvSpPr>
          <p:cNvPr id="20" name="Down Arrow 19"/>
          <p:cNvSpPr/>
          <p:nvPr/>
        </p:nvSpPr>
        <p:spPr bwMode="auto">
          <a:xfrm rot="10800000">
            <a:off x="4572001" y="3874770"/>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
        <p:nvSpPr>
          <p:cNvPr id="21" name="Down Arrow 20"/>
          <p:cNvSpPr/>
          <p:nvPr/>
        </p:nvSpPr>
        <p:spPr bwMode="auto">
          <a:xfrm>
            <a:off x="6172200" y="4770120"/>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
        <p:nvSpPr>
          <p:cNvPr id="22" name="Down Arrow 21"/>
          <p:cNvSpPr/>
          <p:nvPr/>
        </p:nvSpPr>
        <p:spPr bwMode="auto">
          <a:xfrm>
            <a:off x="6172200" y="5379720"/>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
        <p:nvSpPr>
          <p:cNvPr id="23" name="Down Arrow 22"/>
          <p:cNvSpPr/>
          <p:nvPr/>
        </p:nvSpPr>
        <p:spPr bwMode="auto">
          <a:xfrm>
            <a:off x="6858000" y="3352800"/>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
        <p:nvSpPr>
          <p:cNvPr id="24" name="Down Arrow 23"/>
          <p:cNvSpPr/>
          <p:nvPr/>
        </p:nvSpPr>
        <p:spPr bwMode="auto">
          <a:xfrm rot="10800000">
            <a:off x="6858000" y="3874771"/>
            <a:ext cx="228600" cy="285750"/>
          </a:xfrm>
          <a:prstGeom prst="downArrow">
            <a:avLst/>
          </a:prstGeom>
          <a:solidFill>
            <a:schemeClr val="accent6">
              <a:lumMod val="75000"/>
            </a:schemeClr>
          </a:solidFill>
          <a:ln>
            <a:solidFill>
              <a:schemeClr val="accent6">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3412148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p:txBody>
          <a:bodyPr>
            <a:normAutofit/>
          </a:bodyPr>
          <a:lstStyle/>
          <a:p>
            <a:r>
              <a:rPr lang="en" smtClean="0"/>
              <a:t>Additional Dual Tasking Research</a:t>
            </a:r>
            <a:endParaRPr lang="en" dirty="0"/>
          </a:p>
        </p:txBody>
      </p:sp>
      <p:sp>
        <p:nvSpPr>
          <p:cNvPr id="204" name="Shape 204"/>
          <p:cNvSpPr txBox="1">
            <a:spLocks noGrp="1"/>
          </p:cNvSpPr>
          <p:nvPr>
            <p:ph idx="1"/>
          </p:nvPr>
        </p:nvSpPr>
        <p:spPr>
          <a:xfrm>
            <a:off x="990600" y="1524000"/>
            <a:ext cx="7772400" cy="3962400"/>
          </a:xfrm>
        </p:spPr>
        <p:txBody>
          <a:bodyPr>
            <a:normAutofit fontScale="40000" lnSpcReduction="20000"/>
          </a:bodyPr>
          <a:lstStyle/>
          <a:p>
            <a:pPr marL="0" lvl="0" indent="0">
              <a:lnSpc>
                <a:spcPct val="120000"/>
              </a:lnSpc>
              <a:buNone/>
            </a:pPr>
            <a:r>
              <a:rPr lang="en-US" sz="3500" dirty="0" err="1" smtClean="0"/>
              <a:t>Ojha</a:t>
            </a:r>
            <a:r>
              <a:rPr lang="en-US" sz="3500" dirty="0" smtClean="0"/>
              <a:t>, H. A., Kern, R. W., Lin, C.J., &amp; </a:t>
            </a:r>
            <a:r>
              <a:rPr lang="en-US" sz="3500" dirty="0" err="1" smtClean="0"/>
              <a:t>Winstein</a:t>
            </a:r>
            <a:r>
              <a:rPr lang="en-US" sz="3500" dirty="0" smtClean="0"/>
              <a:t>, C. J. (2009, October). </a:t>
            </a:r>
            <a:br>
              <a:rPr lang="en-US" sz="3500" dirty="0" smtClean="0"/>
            </a:br>
            <a:r>
              <a:rPr lang="en-US" sz="3500" dirty="0" smtClean="0"/>
              <a:t>Age affects the </a:t>
            </a:r>
            <a:r>
              <a:rPr lang="en-US" sz="3500" dirty="0" err="1" smtClean="0"/>
              <a:t>attentional</a:t>
            </a:r>
            <a:r>
              <a:rPr lang="en-US" sz="3500" dirty="0" smtClean="0"/>
              <a:t> demands of stair ambulation: Evidence from</a:t>
            </a:r>
            <a:br>
              <a:rPr lang="en-US" sz="3500" dirty="0" smtClean="0"/>
            </a:br>
            <a:r>
              <a:rPr lang="en-US" sz="3500" dirty="0" smtClean="0"/>
              <a:t> dual-task approach. Physical Therapy , 89(), 1080-1088.</a:t>
            </a:r>
          </a:p>
          <a:p>
            <a:pPr lvl="0">
              <a:lnSpc>
                <a:spcPct val="120000"/>
              </a:lnSpc>
            </a:pPr>
            <a:r>
              <a:rPr lang="en-US" sz="4400" dirty="0" smtClean="0"/>
              <a:t>Older adults had increased difficulty handling an </a:t>
            </a:r>
            <a:br>
              <a:rPr lang="en-US" sz="4400" dirty="0" smtClean="0"/>
            </a:br>
            <a:r>
              <a:rPr lang="en-US" sz="4400" dirty="0" err="1" smtClean="0"/>
              <a:t>attentional</a:t>
            </a:r>
            <a:r>
              <a:rPr lang="en-US" sz="4400" dirty="0" smtClean="0"/>
              <a:t> task on stairs as compared to younger </a:t>
            </a:r>
            <a:br>
              <a:rPr lang="en-US" sz="4400" dirty="0" smtClean="0"/>
            </a:br>
            <a:r>
              <a:rPr lang="en-US" sz="4400" dirty="0" smtClean="0"/>
              <a:t>adults. </a:t>
            </a:r>
          </a:p>
          <a:p>
            <a:pPr marL="0" lvl="0" indent="0">
              <a:lnSpc>
                <a:spcPct val="120000"/>
              </a:lnSpc>
              <a:buNone/>
            </a:pPr>
            <a:endParaRPr lang="en-US" dirty="0" smtClean="0"/>
          </a:p>
          <a:p>
            <a:pPr marL="0" lvl="0" indent="0">
              <a:lnSpc>
                <a:spcPct val="120000"/>
              </a:lnSpc>
              <a:buNone/>
            </a:pPr>
            <a:r>
              <a:rPr lang="en-US" sz="3500" dirty="0" smtClean="0"/>
              <a:t>Plummer-D'Amato, P., Shea, G., &amp; Dowd, C. (2012, April). Motor versus cognitive dual-task effects on obstacle negotiation in older adults. International Journal of Therapy and Rehabilitation, 19(4), 200-207.</a:t>
            </a:r>
          </a:p>
          <a:p>
            <a:pPr lvl="0">
              <a:lnSpc>
                <a:spcPct val="120000"/>
              </a:lnSpc>
            </a:pPr>
            <a:r>
              <a:rPr lang="en-US" sz="4400" dirty="0" smtClean="0"/>
              <a:t>This study compared the impact of a motor vs. cognitive dual task in obstacle </a:t>
            </a:r>
            <a:r>
              <a:rPr lang="en-US" sz="4400" dirty="0" err="1" smtClean="0"/>
              <a:t>negotion</a:t>
            </a:r>
            <a:r>
              <a:rPr lang="en-US" sz="4400" dirty="0" smtClean="0"/>
              <a:t>. Results indicate a motor task (coin handoff) has a greater impact on obstacle </a:t>
            </a:r>
            <a:r>
              <a:rPr lang="en-US" sz="4400" dirty="0" err="1" smtClean="0"/>
              <a:t>negotion</a:t>
            </a:r>
            <a:r>
              <a:rPr lang="en-US" sz="4400" dirty="0" smtClean="0"/>
              <a:t> than speech tasks. </a:t>
            </a:r>
          </a:p>
        </p:txBody>
      </p:sp>
      <p:pic>
        <p:nvPicPr>
          <p:cNvPr id="4098" name="Picture 2" descr="http://www.dreamstime.com/happy-senior-woman-and-stairs-thumb1844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b="13690"/>
          <a:stretch/>
        </p:blipFill>
        <p:spPr bwMode="auto">
          <a:xfrm>
            <a:off x="7239000" y="1219200"/>
            <a:ext cx="1676400" cy="2308888"/>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p:txBody>
          <a:bodyPr>
            <a:normAutofit/>
          </a:bodyPr>
          <a:lstStyle/>
          <a:p>
            <a:r>
              <a:rPr lang="en" smtClean="0"/>
              <a:t>Additional Dual Tasking Research</a:t>
            </a:r>
            <a:endParaRPr lang="en" dirty="0"/>
          </a:p>
        </p:txBody>
      </p:sp>
      <p:sp>
        <p:nvSpPr>
          <p:cNvPr id="204" name="Shape 204"/>
          <p:cNvSpPr txBox="1">
            <a:spLocks noGrp="1"/>
          </p:cNvSpPr>
          <p:nvPr>
            <p:ph idx="1"/>
          </p:nvPr>
        </p:nvSpPr>
        <p:spPr>
          <a:xfrm>
            <a:off x="990600" y="1524000"/>
            <a:ext cx="8077200" cy="4267200"/>
          </a:xfrm>
        </p:spPr>
        <p:txBody>
          <a:bodyPr>
            <a:normAutofit/>
          </a:bodyPr>
          <a:lstStyle/>
          <a:p>
            <a:pPr marL="0" lvl="0" indent="0">
              <a:lnSpc>
                <a:spcPct val="110000"/>
              </a:lnSpc>
              <a:buNone/>
            </a:pPr>
            <a:r>
              <a:rPr lang="en-US" sz="2000" dirty="0" err="1" smtClean="0"/>
              <a:t>McGough</a:t>
            </a:r>
            <a:r>
              <a:rPr lang="en-US" sz="2000" dirty="0" smtClean="0"/>
              <a:t>, E. L., Kelly, V. E., Logsdon, R. G., et al. (2011, May). Associations between physical performance and executive function in older adults with mild cognitive impairment: Gait speed and the timed "up and go" test. Physical Therapy , 91(8), 1198-1207.</a:t>
            </a:r>
          </a:p>
          <a:p>
            <a:pPr lvl="0">
              <a:lnSpc>
                <a:spcPct val="110000"/>
              </a:lnSpc>
            </a:pPr>
            <a:r>
              <a:rPr lang="en-US" sz="2800" dirty="0" smtClean="0"/>
              <a:t>Physical performance speed was significantly associated with executive function in older adults with mild cognitive impairment.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p:txBody>
          <a:bodyPr>
            <a:normAutofit/>
          </a:bodyPr>
          <a:lstStyle/>
          <a:p>
            <a:r>
              <a:rPr lang="en" smtClean="0"/>
              <a:t>Rational for Assessing Dual Tasking</a:t>
            </a:r>
            <a:endParaRPr lang="en" dirty="0"/>
          </a:p>
        </p:txBody>
      </p:sp>
      <p:sp>
        <p:nvSpPr>
          <p:cNvPr id="210" name="Shape 210"/>
          <p:cNvSpPr txBox="1">
            <a:spLocks noGrp="1"/>
          </p:cNvSpPr>
          <p:nvPr>
            <p:ph idx="1"/>
          </p:nvPr>
        </p:nvSpPr>
        <p:spPr>
          <a:xfrm>
            <a:off x="838200" y="1524000"/>
            <a:ext cx="8229600" cy="4267200"/>
          </a:xfrm>
        </p:spPr>
        <p:txBody>
          <a:bodyPr>
            <a:normAutofit/>
          </a:bodyPr>
          <a:lstStyle/>
          <a:p>
            <a:pPr marL="0" lvl="0" indent="0">
              <a:lnSpc>
                <a:spcPct val="110000"/>
              </a:lnSpc>
              <a:buNone/>
            </a:pPr>
            <a:r>
              <a:rPr lang="en-US" sz="2800" dirty="0"/>
              <a:t> </a:t>
            </a:r>
            <a:r>
              <a:rPr lang="en-US" sz="2800" dirty="0" smtClean="0"/>
              <a:t>                    </a:t>
            </a:r>
            <a:r>
              <a:rPr lang="en-US" sz="2800" u="sng" dirty="0" smtClean="0"/>
              <a:t>Impaired ability to maintain </a:t>
            </a:r>
            <a:br>
              <a:rPr lang="en-US" sz="2800" u="sng" dirty="0" smtClean="0"/>
            </a:br>
            <a:r>
              <a:rPr lang="en-US" sz="2800" dirty="0" smtClean="0"/>
              <a:t>                     </a:t>
            </a:r>
            <a:r>
              <a:rPr lang="en-US" sz="2800" u="sng" dirty="0" smtClean="0"/>
              <a:t>normal gait while performing </a:t>
            </a:r>
            <a:br>
              <a:rPr lang="en-US" sz="2800" u="sng" dirty="0" smtClean="0"/>
            </a:br>
            <a:r>
              <a:rPr lang="en-US" sz="2800" dirty="0" smtClean="0"/>
              <a:t>                     </a:t>
            </a:r>
            <a:r>
              <a:rPr lang="en-US" sz="2800" u="sng" dirty="0" smtClean="0"/>
              <a:t>other cognitive tasks</a:t>
            </a:r>
            <a:r>
              <a:rPr lang="en-US" sz="2800" dirty="0" smtClean="0"/>
              <a:t>, may predispose individuals to postural instability while walking and to falls by reducing obstacle avoidance and ability to recover from a postural perturbation </a:t>
            </a:r>
            <a:r>
              <a:rPr lang="en-US" sz="2800" u="sng" dirty="0" smtClean="0"/>
              <a:t>independent of neuromuscular function</a:t>
            </a:r>
          </a:p>
        </p:txBody>
      </p:sp>
      <p:sp>
        <p:nvSpPr>
          <p:cNvPr id="4" name="Rectangle 3"/>
          <p:cNvSpPr/>
          <p:nvPr/>
        </p:nvSpPr>
        <p:spPr>
          <a:xfrm>
            <a:off x="4495800" y="5791200"/>
            <a:ext cx="4572000" cy="276999"/>
          </a:xfrm>
          <a:prstGeom prst="rect">
            <a:avLst/>
          </a:prstGeom>
        </p:spPr>
        <p:txBody>
          <a:bodyPr>
            <a:spAutoFit/>
          </a:bodyPr>
          <a:lstStyle/>
          <a:p>
            <a:pPr lvl="0" algn="r"/>
            <a:r>
              <a:rPr lang="en-US" sz="1200" dirty="0">
                <a:solidFill>
                  <a:schemeClr val="accent6">
                    <a:lumMod val="50000"/>
                  </a:schemeClr>
                </a:solidFill>
              </a:rPr>
              <a:t>(Chen, et. al, 1996; Brown, et. al., 1999; Faulkner, et. al., 2007)</a:t>
            </a:r>
          </a:p>
        </p:txBody>
      </p:sp>
      <p:pic>
        <p:nvPicPr>
          <p:cNvPr id="5122" name="Picture 2" descr="http://pearlrehabilitation.com/images/photos/gaitTraining-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38173"/>
            <a:ext cx="2819400" cy="1980629"/>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p:txBody>
          <a:bodyPr/>
          <a:lstStyle/>
          <a:p>
            <a:r>
              <a:rPr lang="en" smtClean="0"/>
              <a:t>Dual Tasking &amp; Impact of Age</a:t>
            </a:r>
            <a:endParaRPr lang="en" dirty="0"/>
          </a:p>
        </p:txBody>
      </p:sp>
      <p:sp>
        <p:nvSpPr>
          <p:cNvPr id="4" name="Content Placeholder 3"/>
          <p:cNvSpPr>
            <a:spLocks noGrp="1"/>
          </p:cNvSpPr>
          <p:nvPr>
            <p:ph sz="half" idx="2"/>
          </p:nvPr>
        </p:nvSpPr>
        <p:spPr>
          <a:xfrm>
            <a:off x="2743200" y="2362200"/>
            <a:ext cx="6327648" cy="2209800"/>
          </a:xfrm>
        </p:spPr>
        <p:txBody>
          <a:bodyPr>
            <a:noAutofit/>
          </a:bodyPr>
          <a:lstStyle/>
          <a:p>
            <a:pPr marL="799921" lvl="2" indent="0">
              <a:buNone/>
            </a:pPr>
            <a:r>
              <a:rPr lang="en" sz="2800" dirty="0" smtClean="0"/>
              <a:t>Effective treatment interventions need to increase attentional resources as well as balance reactions</a:t>
            </a:r>
            <a:endParaRPr lang="en" sz="2800" dirty="0"/>
          </a:p>
        </p:txBody>
      </p:sp>
      <p:pic>
        <p:nvPicPr>
          <p:cNvPr id="13" name="Content Placeholder 1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1826035"/>
            <a:ext cx="2572300" cy="3431765"/>
          </a:xfr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p:txBody>
          <a:bodyPr/>
          <a:lstStyle/>
          <a:p>
            <a:pPr lvl="0"/>
            <a:r>
              <a:rPr lang="en" smtClean="0">
                <a:sym typeface="Calibri"/>
              </a:rPr>
              <a:t>Movement Requires</a:t>
            </a:r>
            <a:endParaRPr lang="en" dirty="0">
              <a:sym typeface="Calibri"/>
            </a:endParaRPr>
          </a:p>
        </p:txBody>
      </p:sp>
      <p:sp>
        <p:nvSpPr>
          <p:cNvPr id="224" name="Shape 224"/>
          <p:cNvSpPr txBox="1">
            <a:spLocks noGrp="1"/>
          </p:cNvSpPr>
          <p:nvPr>
            <p:ph idx="1"/>
          </p:nvPr>
        </p:nvSpPr>
        <p:spPr>
          <a:xfrm>
            <a:off x="1066800" y="1524000"/>
            <a:ext cx="8001000" cy="4191000"/>
          </a:xfrm>
        </p:spPr>
        <p:txBody>
          <a:bodyPr>
            <a:normAutofit fontScale="85000" lnSpcReduction="10000"/>
          </a:bodyPr>
          <a:lstStyle/>
          <a:p>
            <a:pPr lvl="0">
              <a:lnSpc>
                <a:spcPct val="110000"/>
              </a:lnSpc>
            </a:pPr>
            <a:r>
              <a:rPr lang="en" dirty="0" smtClean="0">
                <a:sym typeface="Calibri"/>
              </a:rPr>
              <a:t>Directed attention</a:t>
            </a:r>
          </a:p>
          <a:p>
            <a:pPr lvl="0">
              <a:lnSpc>
                <a:spcPct val="110000"/>
              </a:lnSpc>
            </a:pPr>
            <a:r>
              <a:rPr lang="en" dirty="0" smtClean="0">
                <a:sym typeface="Calibri"/>
              </a:rPr>
              <a:t>Changes in muscle length over time; (motor control and timing are intimately related)</a:t>
            </a:r>
          </a:p>
          <a:p>
            <a:pPr lvl="0">
              <a:lnSpc>
                <a:spcPct val="110000"/>
              </a:lnSpc>
            </a:pPr>
            <a:r>
              <a:rPr lang="en" dirty="0" smtClean="0">
                <a:sym typeface="Calibri"/>
              </a:rPr>
              <a:t>Muscle activations require timing on the order of tens of milliseconds</a:t>
            </a:r>
            <a:endParaRPr lang="en-US" dirty="0" smtClean="0">
              <a:sym typeface="Calibri"/>
            </a:endParaRPr>
          </a:p>
          <a:p>
            <a:pPr lvl="0">
              <a:lnSpc>
                <a:spcPct val="110000"/>
              </a:lnSpc>
            </a:pPr>
            <a:endParaRPr lang="en-US" dirty="0" smtClean="0">
              <a:sym typeface="Calibri"/>
            </a:endParaRPr>
          </a:p>
          <a:p>
            <a:pPr lvl="0">
              <a:lnSpc>
                <a:spcPct val="110000"/>
              </a:lnSpc>
            </a:pPr>
            <a:endParaRPr lang="en" dirty="0" smtClean="0">
              <a:sym typeface="Calibri"/>
            </a:endParaRPr>
          </a:p>
          <a:p>
            <a:pPr marL="0" lvl="0" indent="0">
              <a:lnSpc>
                <a:spcPct val="110000"/>
              </a:lnSpc>
              <a:buNone/>
            </a:pPr>
            <a:r>
              <a:rPr lang="en" sz="2100" dirty="0" smtClean="0">
                <a:sym typeface="Calibri"/>
              </a:rPr>
              <a:t>Pathologies that disrupt motor timing and sequencing lead to inaccurate movements (Mauk &amp; Buonamano, 2004).</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p:txBody>
          <a:bodyPr/>
          <a:lstStyle/>
          <a:p>
            <a:pPr lvl="0" algn="ctr"/>
            <a:r>
              <a:rPr lang="en" dirty="0" smtClean="0"/>
              <a:t>IM &amp; Dual Tasking</a:t>
            </a:r>
            <a:endParaRPr lang="en" dirty="0"/>
          </a:p>
        </p:txBody>
      </p:sp>
      <p:sp>
        <p:nvSpPr>
          <p:cNvPr id="230" name="Shape 230"/>
          <p:cNvSpPr txBox="1">
            <a:spLocks noGrp="1"/>
          </p:cNvSpPr>
          <p:nvPr>
            <p:ph idx="1"/>
          </p:nvPr>
        </p:nvSpPr>
        <p:spPr>
          <a:xfrm>
            <a:off x="990600" y="1524000"/>
            <a:ext cx="8077200" cy="4267200"/>
          </a:xfrm>
        </p:spPr>
        <p:txBody>
          <a:bodyPr>
            <a:normAutofit fontScale="70000" lnSpcReduction="20000"/>
          </a:bodyPr>
          <a:lstStyle/>
          <a:p>
            <a:pPr lvl="0">
              <a:lnSpc>
                <a:spcPct val="120000"/>
              </a:lnSpc>
            </a:pPr>
            <a:r>
              <a:rPr lang="en" dirty="0" smtClean="0">
                <a:sym typeface="Arial"/>
              </a:rPr>
              <a:t>IM requires a patient to focus on auditory stimuli and make a motor response to hit the trigger on the beat.</a:t>
            </a:r>
          </a:p>
          <a:p>
            <a:pPr lvl="0">
              <a:lnSpc>
                <a:spcPct val="120000"/>
              </a:lnSpc>
            </a:pPr>
            <a:r>
              <a:rPr lang="en" dirty="0" smtClean="0">
                <a:sym typeface="Arial"/>
              </a:rPr>
              <a:t>Must decide if need to slow down, speed up, or remain consistent.</a:t>
            </a:r>
          </a:p>
          <a:p>
            <a:pPr lvl="0">
              <a:lnSpc>
                <a:spcPct val="120000"/>
              </a:lnSpc>
            </a:pPr>
            <a:r>
              <a:rPr lang="en" dirty="0" smtClean="0">
                <a:sym typeface="Arial"/>
              </a:rPr>
              <a:t>Can use auditory or visual feedback to guide performance.</a:t>
            </a:r>
          </a:p>
          <a:p>
            <a:pPr lvl="0">
              <a:lnSpc>
                <a:spcPct val="120000"/>
              </a:lnSpc>
            </a:pPr>
            <a:r>
              <a:rPr lang="en" dirty="0" smtClean="0">
                <a:sym typeface="Arial"/>
              </a:rPr>
              <a:t>Computer can measure performance in milliseconds, so act at same speed as muscular contractions.</a:t>
            </a:r>
          </a:p>
          <a:p>
            <a:pPr lvl="0">
              <a:lnSpc>
                <a:spcPct val="120000"/>
              </a:lnSpc>
            </a:pPr>
            <a:r>
              <a:rPr lang="en" dirty="0" smtClean="0">
                <a:sym typeface="Arial"/>
              </a:rPr>
              <a:t>Helps patients identify their own timing tendency and learn how to counteract own tendencies.</a:t>
            </a:r>
            <a:endParaRPr lang="en" dirty="0">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p:txBody>
          <a:bodyPr/>
          <a:lstStyle/>
          <a:p>
            <a:pPr lvl="0" algn="ctr"/>
            <a:r>
              <a:rPr lang="en" dirty="0" smtClean="0"/>
              <a:t>A Team Approach</a:t>
            </a:r>
            <a:endParaRPr lang="en" dirty="0"/>
          </a:p>
        </p:txBody>
      </p:sp>
      <p:sp>
        <p:nvSpPr>
          <p:cNvPr id="242" name="Shape 242"/>
          <p:cNvSpPr txBox="1">
            <a:spLocks noGrp="1"/>
          </p:cNvSpPr>
          <p:nvPr>
            <p:ph idx="1"/>
          </p:nvPr>
        </p:nvSpPr>
        <p:spPr>
          <a:xfrm>
            <a:off x="914400" y="1524000"/>
            <a:ext cx="8153400" cy="4419600"/>
          </a:xfrm>
        </p:spPr>
        <p:txBody>
          <a:bodyPr>
            <a:normAutofit fontScale="70000" lnSpcReduction="20000"/>
          </a:bodyPr>
          <a:lstStyle/>
          <a:p>
            <a:pPr marL="2632075" lvl="0" indent="-341313">
              <a:lnSpc>
                <a:spcPct val="120000"/>
              </a:lnSpc>
            </a:pPr>
            <a:r>
              <a:rPr lang="en" dirty="0" smtClean="0"/>
              <a:t>Born out of interdisciplinary committee recognizing that each discipline can help identify the root cause of conditions that contribute to fall risk.</a:t>
            </a:r>
          </a:p>
          <a:p>
            <a:pPr lvl="0">
              <a:lnSpc>
                <a:spcPct val="120000"/>
              </a:lnSpc>
            </a:pPr>
            <a:r>
              <a:rPr lang="en" dirty="0" smtClean="0"/>
              <a:t>PT, OT, ST members on committee</a:t>
            </a:r>
          </a:p>
          <a:p>
            <a:pPr lvl="0">
              <a:lnSpc>
                <a:spcPct val="120000"/>
              </a:lnSpc>
            </a:pPr>
            <a:r>
              <a:rPr lang="en" dirty="0" smtClean="0"/>
              <a:t>Utilizes traditional exercises that have been shown to impact balance systems.</a:t>
            </a:r>
          </a:p>
          <a:p>
            <a:pPr lvl="0">
              <a:lnSpc>
                <a:spcPct val="120000"/>
              </a:lnSpc>
            </a:pPr>
            <a:r>
              <a:rPr lang="en" dirty="0" smtClean="0"/>
              <a:t>Incorporate exercises with IM to get the benefit of working balance systems and timing structures simultaneously</a:t>
            </a:r>
            <a:endParaRPr lang="en" dirty="0"/>
          </a:p>
        </p:txBody>
      </p:sp>
      <p:pic>
        <p:nvPicPr>
          <p:cNvPr id="6146" name="Picture 2" descr="http://www.ensigngroup.net/images/cm/2010511131329160127001/myRehabTeam_hdr.jpg"/>
          <p:cNvPicPr>
            <a:picLocks noChangeAspect="1" noChangeArrowheads="1"/>
          </p:cNvPicPr>
          <p:nvPr/>
        </p:nvPicPr>
        <p:blipFill rotWithShape="1">
          <a:blip r:embed="rId3">
            <a:extLst>
              <a:ext uri="{28A0092B-C50C-407E-A947-70E740481C1C}">
                <a14:useLocalDpi xmlns:a14="http://schemas.microsoft.com/office/drawing/2010/main" val="0"/>
              </a:ext>
            </a:extLst>
          </a:blip>
          <a:srcRect l="5553"/>
          <a:stretch/>
        </p:blipFill>
        <p:spPr bwMode="auto">
          <a:xfrm>
            <a:off x="110532" y="1295400"/>
            <a:ext cx="3195376" cy="1879600"/>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p:txBody>
          <a:bodyPr/>
          <a:lstStyle/>
          <a:p>
            <a:pPr lvl="0"/>
            <a:r>
              <a:rPr lang="en" dirty="0" smtClean="0"/>
              <a:t>REFERENCES</a:t>
            </a:r>
            <a:endParaRPr lang="en" dirty="0"/>
          </a:p>
        </p:txBody>
      </p:sp>
      <p:sp>
        <p:nvSpPr>
          <p:cNvPr id="254" name="Shape 254"/>
          <p:cNvSpPr txBox="1">
            <a:spLocks noGrp="1"/>
          </p:cNvSpPr>
          <p:nvPr>
            <p:ph idx="1"/>
          </p:nvPr>
        </p:nvSpPr>
        <p:spPr>
          <a:xfrm>
            <a:off x="76200" y="1524000"/>
            <a:ext cx="8991600" cy="4495800"/>
          </a:xfrm>
        </p:spPr>
        <p:txBody>
          <a:bodyPr>
            <a:normAutofit fontScale="62500" lnSpcReduction="20000"/>
          </a:bodyPr>
          <a:lstStyle/>
          <a:p>
            <a:pPr lvl="0">
              <a:lnSpc>
                <a:spcPct val="120000"/>
              </a:lnSpc>
            </a:pPr>
            <a:r>
              <a:rPr lang="en-US" dirty="0" err="1" smtClean="0"/>
              <a:t>Ojha</a:t>
            </a:r>
            <a:r>
              <a:rPr lang="en-US" dirty="0" smtClean="0"/>
              <a:t>, H. A., Kern, R. W., Lin, C.J., &amp; </a:t>
            </a:r>
            <a:r>
              <a:rPr lang="en-US" dirty="0" err="1" smtClean="0"/>
              <a:t>Winstein</a:t>
            </a:r>
            <a:r>
              <a:rPr lang="en-US" dirty="0" smtClean="0"/>
              <a:t>, C. J. (2009, October). Age affects the </a:t>
            </a:r>
            <a:r>
              <a:rPr lang="en-US" dirty="0" err="1" smtClean="0"/>
              <a:t>attentional</a:t>
            </a:r>
            <a:r>
              <a:rPr lang="en-US" dirty="0" smtClean="0"/>
              <a:t> demands of stair ambulation: Evidence from dual-task approach. Physical Therapy , 89(), 1080-1088.</a:t>
            </a:r>
          </a:p>
          <a:p>
            <a:pPr lvl="0">
              <a:lnSpc>
                <a:spcPct val="120000"/>
              </a:lnSpc>
            </a:pPr>
            <a:endParaRPr lang="en-US" dirty="0"/>
          </a:p>
          <a:p>
            <a:pPr lvl="0">
              <a:lnSpc>
                <a:spcPct val="120000"/>
              </a:lnSpc>
            </a:pPr>
            <a:r>
              <a:rPr lang="en-US" dirty="0" smtClean="0"/>
              <a:t>Owens, P. L., Russo, A., &amp; Spector, W. (2009, October). Emergency department visits for injurious falls among the elderly, 2006. Agency for Healthcare Research and Quality: Healthcare Cost and Utilization Project, 80(), 1-11. Retrieved from http://www.hcup-us.ahrq.gov/reports/statbriefs/sb80.pdf</a:t>
            </a:r>
          </a:p>
          <a:p>
            <a:pPr lvl="0">
              <a:lnSpc>
                <a:spcPct val="120000"/>
              </a:lnSpc>
            </a:pPr>
            <a:endParaRPr lang="en-US" dirty="0" smtClean="0"/>
          </a:p>
          <a:p>
            <a:pPr lvl="0">
              <a:lnSpc>
                <a:spcPct val="120000"/>
              </a:lnSpc>
            </a:pPr>
            <a:r>
              <a:rPr lang="en-US" dirty="0" err="1" smtClean="0"/>
              <a:t>Woollacott</a:t>
            </a:r>
            <a:r>
              <a:rPr lang="en-US" dirty="0" smtClean="0"/>
              <a:t>, M., &amp; Shumway-Cook, A. (2002). Attention and control of posture and gait: A review of an emerging area of research. Gait and Posture, 16, 1-14.</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p:txBody>
          <a:bodyPr>
            <a:normAutofit fontScale="90000"/>
          </a:bodyPr>
          <a:lstStyle/>
          <a:p>
            <a:pPr algn="ctr"/>
            <a:r>
              <a:rPr lang="en" dirty="0" smtClean="0"/>
              <a:t>What is the Fall Risk Reduction Program?</a:t>
            </a:r>
            <a:endParaRPr lang="en" dirty="0"/>
          </a:p>
        </p:txBody>
      </p:sp>
      <p:sp>
        <p:nvSpPr>
          <p:cNvPr id="123" name="Shape 123"/>
          <p:cNvSpPr txBox="1">
            <a:spLocks noGrp="1"/>
          </p:cNvSpPr>
          <p:nvPr>
            <p:ph idx="1"/>
          </p:nvPr>
        </p:nvSpPr>
        <p:spPr>
          <a:xfrm>
            <a:off x="990600" y="1752452"/>
            <a:ext cx="8001000" cy="4114948"/>
          </a:xfrm>
        </p:spPr>
        <p:txBody>
          <a:bodyPr>
            <a:normAutofit fontScale="70000" lnSpcReduction="20000"/>
          </a:bodyPr>
          <a:lstStyle/>
          <a:p>
            <a:pPr marL="0" lvl="0" indent="0">
              <a:lnSpc>
                <a:spcPct val="120000"/>
              </a:lnSpc>
              <a:buNone/>
            </a:pPr>
            <a:r>
              <a:rPr lang="en" sz="3400" dirty="0" smtClean="0"/>
              <a:t>Involves using the Interactive </a:t>
            </a:r>
            <a:br>
              <a:rPr lang="en" sz="3400" dirty="0" smtClean="0"/>
            </a:br>
            <a:r>
              <a:rPr lang="en" sz="3400" dirty="0" smtClean="0"/>
              <a:t>Metronome technology as a tool </a:t>
            </a:r>
            <a:br>
              <a:rPr lang="en" sz="3400" dirty="0" smtClean="0"/>
            </a:br>
            <a:r>
              <a:rPr lang="en" sz="3400" dirty="0" smtClean="0"/>
              <a:t>to identify and treat people at</a:t>
            </a:r>
            <a:br>
              <a:rPr lang="en" sz="3400" dirty="0" smtClean="0"/>
            </a:br>
            <a:r>
              <a:rPr lang="en" sz="3400" dirty="0" smtClean="0"/>
              <a:t>risk for falling</a:t>
            </a:r>
          </a:p>
          <a:p>
            <a:pPr lvl="0">
              <a:lnSpc>
                <a:spcPct val="120000"/>
              </a:lnSpc>
            </a:pPr>
            <a:r>
              <a:rPr lang="en" dirty="0" smtClean="0"/>
              <a:t>Identify individuals with decreased </a:t>
            </a:r>
            <a:br>
              <a:rPr lang="en" dirty="0" smtClean="0"/>
            </a:br>
            <a:r>
              <a:rPr lang="en" dirty="0" smtClean="0"/>
              <a:t>motor control and ability to dual task</a:t>
            </a:r>
          </a:p>
          <a:p>
            <a:pPr lvl="0">
              <a:lnSpc>
                <a:spcPct val="120000"/>
              </a:lnSpc>
            </a:pPr>
            <a:r>
              <a:rPr lang="en" dirty="0" smtClean="0"/>
              <a:t>Practice dual tasking by combining cognitive and balance tasks</a:t>
            </a:r>
          </a:p>
          <a:p>
            <a:pPr lvl="0">
              <a:lnSpc>
                <a:spcPct val="120000"/>
              </a:lnSpc>
            </a:pPr>
            <a:r>
              <a:rPr lang="en" dirty="0" smtClean="0"/>
              <a:t>Decrease fall risk by improving both balance and divided attention</a:t>
            </a:r>
            <a:endParaRPr lang="en" dirty="0"/>
          </a:p>
        </p:txBody>
      </p:sp>
      <p:sp>
        <p:nvSpPr>
          <p:cNvPr id="4" name="TextBox 3"/>
          <p:cNvSpPr txBox="1"/>
          <p:nvPr/>
        </p:nvSpPr>
        <p:spPr>
          <a:xfrm>
            <a:off x="10362112" y="2480869"/>
            <a:ext cx="184666" cy="307777"/>
          </a:xfrm>
          <a:prstGeom prst="rect">
            <a:avLst/>
          </a:prstGeom>
          <a:noFill/>
        </p:spPr>
        <p:txBody>
          <a:bodyPr wrap="none" rtlCol="0">
            <a:spAutoFit/>
          </a:bodyPr>
          <a:lstStyle/>
          <a:p>
            <a:endParaRPr lang="en-US" dirty="0"/>
          </a:p>
        </p:txBody>
      </p:sp>
      <p:pic>
        <p:nvPicPr>
          <p:cNvPr id="1026" name="Picture 2" descr="http://www.bocahomecareservices.com/blog/wp-content/uploads/2012/02/iStock_000012561075Medi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599" y="1219200"/>
            <a:ext cx="3141519" cy="2092494"/>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p:txBody>
          <a:bodyPr/>
          <a:lstStyle/>
          <a:p>
            <a:pPr lvl="0"/>
            <a:r>
              <a:rPr lang="en" smtClean="0"/>
              <a:t>REFERENCES</a:t>
            </a:r>
            <a:endParaRPr lang="en" dirty="0"/>
          </a:p>
        </p:txBody>
      </p:sp>
      <p:sp>
        <p:nvSpPr>
          <p:cNvPr id="254" name="Shape 254"/>
          <p:cNvSpPr txBox="1">
            <a:spLocks noGrp="1"/>
          </p:cNvSpPr>
          <p:nvPr>
            <p:ph idx="1"/>
          </p:nvPr>
        </p:nvSpPr>
        <p:spPr>
          <a:xfrm>
            <a:off x="76200" y="1524000"/>
            <a:ext cx="8991600" cy="4114800"/>
          </a:xfrm>
        </p:spPr>
        <p:txBody>
          <a:bodyPr>
            <a:normAutofit fontScale="92500" lnSpcReduction="10000"/>
          </a:bodyPr>
          <a:lstStyle/>
          <a:p>
            <a:pPr lvl="0">
              <a:lnSpc>
                <a:spcPct val="120000"/>
              </a:lnSpc>
            </a:pPr>
            <a:r>
              <a:rPr lang="en-US" sz="1600" dirty="0" smtClean="0"/>
              <a:t>Centers for Disease Control and Prevention, National Center for Injury Prevention and Control, Division of Unintentional Injury Prevention. (2012). Falls among older adults: An overview. Retrieved from http://www.cdc.gov/homeandrecreationalsafety/falls/adultfalls.html</a:t>
            </a:r>
          </a:p>
          <a:p>
            <a:pPr lvl="0">
              <a:lnSpc>
                <a:spcPct val="120000"/>
              </a:lnSpc>
            </a:pPr>
            <a:endParaRPr lang="en-US" sz="1600" dirty="0" smtClean="0"/>
          </a:p>
          <a:p>
            <a:pPr lvl="0">
              <a:lnSpc>
                <a:spcPct val="120000"/>
              </a:lnSpc>
            </a:pPr>
            <a:r>
              <a:rPr lang="en-US" sz="1600" dirty="0" smtClean="0"/>
              <a:t>Chen, H.C., Schultz, A.B., Ashton-Miller, J.A. et al. (1996). Stepping over obstacles: Dividing attention impairs performance of old more than young adults. Journals of Gerontology Series A: Biological Sciences and Medical Sciences, 51 (A), 116–122.</a:t>
            </a:r>
          </a:p>
          <a:p>
            <a:pPr lvl="0">
              <a:lnSpc>
                <a:spcPct val="120000"/>
              </a:lnSpc>
            </a:pPr>
            <a:endParaRPr lang="en-US" sz="1600" dirty="0" smtClean="0"/>
          </a:p>
          <a:p>
            <a:pPr lvl="0">
              <a:lnSpc>
                <a:spcPct val="120000"/>
              </a:lnSpc>
            </a:pPr>
            <a:r>
              <a:rPr lang="en-US" sz="1600" dirty="0" smtClean="0"/>
              <a:t>Faulkner, K.A., </a:t>
            </a:r>
            <a:r>
              <a:rPr lang="en-US" sz="1600" dirty="0" err="1" smtClean="0"/>
              <a:t>Redfern</a:t>
            </a:r>
            <a:r>
              <a:rPr lang="en-US" sz="1600" dirty="0" smtClean="0"/>
              <a:t>, M.S., </a:t>
            </a:r>
            <a:r>
              <a:rPr lang="en-US" sz="1600" dirty="0" err="1" smtClean="0"/>
              <a:t>Cauley</a:t>
            </a:r>
            <a:r>
              <a:rPr lang="en-US" sz="1600" dirty="0" smtClean="0"/>
              <a:t>, J.A., et al. (2007). Multitasking: Association between poorer performance and a history of recurrent falls. Journal of the American Geriatrics Society, 55 (4), 570-576.</a:t>
            </a:r>
          </a:p>
          <a:p>
            <a:pPr lvl="0">
              <a:lnSpc>
                <a:spcPct val="120000"/>
              </a:lnSpc>
            </a:pPr>
            <a:endParaRPr lang="en-US" sz="1600" dirty="0" smtClean="0"/>
          </a:p>
          <a:p>
            <a:pPr lvl="0">
              <a:lnSpc>
                <a:spcPct val="120000"/>
              </a:lnSpc>
            </a:pPr>
            <a:r>
              <a:rPr lang="en-US" sz="1600" dirty="0" err="1" smtClean="0"/>
              <a:t>Mauk</a:t>
            </a:r>
            <a:r>
              <a:rPr lang="en-US" sz="1600" dirty="0" smtClean="0"/>
              <a:t>, M. &amp; </a:t>
            </a:r>
            <a:r>
              <a:rPr lang="en-US" sz="1600" dirty="0" err="1" smtClean="0"/>
              <a:t>Buonomano</a:t>
            </a:r>
            <a:r>
              <a:rPr lang="en-US" sz="1600" dirty="0" smtClean="0"/>
              <a:t>, D. (2004).  The Neural Basis of Temporal Processing. Annual Review of Neuroscience, 27, 307-340.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p:txBody>
          <a:bodyPr/>
          <a:lstStyle/>
          <a:p>
            <a:pPr lvl="0" algn="ctr"/>
            <a:r>
              <a:rPr lang="en" dirty="0" smtClean="0"/>
              <a:t>”</a:t>
            </a:r>
            <a:r>
              <a:rPr lang="en-US" dirty="0" smtClean="0"/>
              <a:t>Optional </a:t>
            </a:r>
            <a:r>
              <a:rPr lang="en" dirty="0" smtClean="0"/>
              <a:t>Homework"</a:t>
            </a:r>
            <a:endParaRPr lang="en" dirty="0"/>
          </a:p>
        </p:txBody>
      </p:sp>
      <p:sp>
        <p:nvSpPr>
          <p:cNvPr id="242" name="Shape 242"/>
          <p:cNvSpPr txBox="1">
            <a:spLocks noGrp="1"/>
          </p:cNvSpPr>
          <p:nvPr>
            <p:ph idx="1"/>
          </p:nvPr>
        </p:nvSpPr>
        <p:spPr/>
        <p:txBody>
          <a:bodyPr>
            <a:normAutofit fontScale="85000" lnSpcReduction="10000"/>
          </a:bodyPr>
          <a:lstStyle/>
          <a:p>
            <a:pPr lvl="0">
              <a:lnSpc>
                <a:spcPct val="120000"/>
              </a:lnSpc>
            </a:pPr>
            <a:r>
              <a:rPr lang="en" dirty="0" smtClean="0"/>
              <a:t>Optional, but highly encouraged</a:t>
            </a:r>
          </a:p>
          <a:p>
            <a:pPr lvl="0">
              <a:lnSpc>
                <a:spcPct val="120000"/>
              </a:lnSpc>
            </a:pPr>
            <a:r>
              <a:rPr lang="en" dirty="0" smtClean="0"/>
              <a:t>The remaining five modules will contain a worksheet to design an fall reduction care plan for your patient. </a:t>
            </a:r>
          </a:p>
          <a:p>
            <a:pPr lvl="0">
              <a:lnSpc>
                <a:spcPct val="120000"/>
              </a:lnSpc>
            </a:pPr>
            <a:r>
              <a:rPr lang="en-US" dirty="0"/>
              <a:t>W</a:t>
            </a:r>
            <a:r>
              <a:rPr lang="en" dirty="0" smtClean="0"/>
              <a:t>e recommend watching some additional webinars to further understand how to incorporate Interactive Metronome into your plan of care</a:t>
            </a: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p:txBody>
          <a:bodyPr>
            <a:normAutofit/>
          </a:bodyPr>
          <a:lstStyle/>
          <a:p>
            <a:pPr algn="ctr"/>
            <a:r>
              <a:rPr lang="en-US" dirty="0" smtClean="0"/>
              <a:t>Recommended Webinars</a:t>
            </a:r>
            <a:endParaRPr lang="en" dirty="0"/>
          </a:p>
        </p:txBody>
      </p:sp>
      <p:sp>
        <p:nvSpPr>
          <p:cNvPr id="248" name="Shape 248"/>
          <p:cNvSpPr txBox="1">
            <a:spLocks noGrp="1"/>
          </p:cNvSpPr>
          <p:nvPr>
            <p:ph idx="1"/>
          </p:nvPr>
        </p:nvSpPr>
        <p:spPr/>
        <p:txBody>
          <a:bodyPr>
            <a:normAutofit lnSpcReduction="10000"/>
          </a:bodyPr>
          <a:lstStyle/>
          <a:p>
            <a:pPr lvl="0">
              <a:lnSpc>
                <a:spcPct val="110000"/>
              </a:lnSpc>
            </a:pPr>
            <a:r>
              <a:rPr lang="en-US" sz="1800" dirty="0" smtClean="0">
                <a:sym typeface="Droid Sans"/>
              </a:rPr>
              <a:t>Introduction to Adult Best Practice</a:t>
            </a:r>
          </a:p>
          <a:p>
            <a:pPr marL="0" indent="0">
              <a:lnSpc>
                <a:spcPct val="110000"/>
              </a:lnSpc>
              <a:buNone/>
            </a:pPr>
            <a:endParaRPr lang="en-US" sz="1800" dirty="0" smtClean="0"/>
          </a:p>
          <a:p>
            <a:pPr lvl="0">
              <a:lnSpc>
                <a:spcPct val="110000"/>
              </a:lnSpc>
            </a:pPr>
            <a:r>
              <a:rPr lang="en-US" sz="1800" dirty="0" smtClean="0">
                <a:sym typeface="Droid Sans"/>
              </a:rPr>
              <a:t>Use of IM to improve functional mobility with neurologically impaired adults self-study.</a:t>
            </a:r>
          </a:p>
          <a:p>
            <a:pPr>
              <a:lnSpc>
                <a:spcPct val="110000"/>
              </a:lnSpc>
            </a:pPr>
            <a:endParaRPr lang="en-US" sz="1800" dirty="0" smtClean="0"/>
          </a:p>
          <a:p>
            <a:pPr lvl="0">
              <a:lnSpc>
                <a:spcPct val="110000"/>
              </a:lnSpc>
            </a:pPr>
            <a:r>
              <a:rPr lang="en-US" sz="1800" dirty="0" smtClean="0">
                <a:sym typeface="Droid Sans"/>
              </a:rPr>
              <a:t>Movement, executive function and the IM self-study.</a:t>
            </a:r>
          </a:p>
          <a:p>
            <a:pPr>
              <a:lnSpc>
                <a:spcPct val="110000"/>
              </a:lnSpc>
            </a:pPr>
            <a:endParaRPr lang="en-US" sz="1800" dirty="0" smtClean="0"/>
          </a:p>
          <a:p>
            <a:pPr lvl="0">
              <a:lnSpc>
                <a:spcPct val="110000"/>
              </a:lnSpc>
            </a:pPr>
            <a:r>
              <a:rPr lang="en-US" sz="1800" dirty="0" smtClean="0">
                <a:sym typeface="Droid Sans"/>
              </a:rPr>
              <a:t>Integrating IM and traditional therapy techniques self-study.</a:t>
            </a:r>
          </a:p>
          <a:p>
            <a:pPr>
              <a:lnSpc>
                <a:spcPct val="110000"/>
              </a:lnSpc>
            </a:pPr>
            <a:endParaRPr lang="en-US" sz="1800" dirty="0" smtClean="0"/>
          </a:p>
          <a:p>
            <a:pPr lvl="0">
              <a:lnSpc>
                <a:spcPct val="110000"/>
              </a:lnSpc>
            </a:pPr>
            <a:r>
              <a:rPr lang="en-US" sz="1800" dirty="0" smtClean="0">
                <a:sym typeface="Droid Sans"/>
              </a:rPr>
              <a:t>Using IM in skilled nursing facilities.</a:t>
            </a:r>
          </a:p>
          <a:p>
            <a:pPr>
              <a:lnSpc>
                <a:spcPct val="110000"/>
              </a:lnSpc>
            </a:pPr>
            <a:endParaRPr lang="en-US" sz="1800" dirty="0" smtClean="0"/>
          </a:p>
          <a:p>
            <a:pPr lvl="0">
              <a:lnSpc>
                <a:spcPct val="110000"/>
              </a:lnSpc>
            </a:pPr>
            <a:r>
              <a:rPr lang="en-US" sz="1800" dirty="0" smtClean="0">
                <a:sym typeface="Droid Sans"/>
              </a:rPr>
              <a:t>Enhancing stroke rehabilitation outcomes with IM self-study.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a:t>
            </a:r>
            <a:endParaRPr lang="en-US" dirty="0"/>
          </a:p>
        </p:txBody>
      </p:sp>
      <p:sp>
        <p:nvSpPr>
          <p:cNvPr id="5" name="Content Placeholder 4"/>
          <p:cNvSpPr>
            <a:spLocks noGrp="1"/>
          </p:cNvSpPr>
          <p:nvPr>
            <p:ph idx="1"/>
          </p:nvPr>
        </p:nvSpPr>
        <p:spPr/>
        <p:txBody>
          <a:bodyPr/>
          <a:lstStyle/>
          <a:p>
            <a:r>
              <a:rPr lang="en-US" dirty="0" smtClean="0"/>
              <a:t>Complete post-test to receive link for Module # 2 of 6</a:t>
            </a:r>
            <a:endParaRPr lang="en-US" dirty="0"/>
          </a:p>
        </p:txBody>
      </p:sp>
    </p:spTree>
    <p:extLst>
      <p:ext uri="{BB962C8B-B14F-4D97-AF65-F5344CB8AC3E}">
        <p14:creationId xmlns:p14="http://schemas.microsoft.com/office/powerpoint/2010/main" val="2540857332"/>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Page</a:t>
            </a:r>
            <a:endParaRPr lang="en-US" dirty="0"/>
          </a:p>
        </p:txBody>
      </p:sp>
      <p:sp>
        <p:nvSpPr>
          <p:cNvPr id="5" name="Content Placeholder 4"/>
          <p:cNvSpPr>
            <a:spLocks noGrp="1"/>
          </p:cNvSpPr>
          <p:nvPr>
            <p:ph idx="1"/>
          </p:nvPr>
        </p:nvSpPr>
        <p:spPr/>
        <p:txBody>
          <a:bodyPr/>
          <a:lstStyle/>
          <a:p>
            <a:r>
              <a:rPr lang="en-US" dirty="0" smtClean="0"/>
              <a:t>This video</a:t>
            </a:r>
          </a:p>
          <a:p>
            <a:r>
              <a:rPr lang="en-US" dirty="0" smtClean="0"/>
              <a:t>PowerPoint</a:t>
            </a:r>
          </a:p>
          <a:p>
            <a:r>
              <a:rPr lang="en-US" dirty="0" smtClean="0"/>
              <a:t>Optional Webinar Registration Links</a:t>
            </a:r>
          </a:p>
          <a:p>
            <a:endParaRPr lang="en-US" dirty="0"/>
          </a:p>
          <a:p>
            <a:r>
              <a:rPr lang="en-US" dirty="0" smtClean="0">
                <a:hlinkClick r:id="rId2"/>
              </a:rPr>
              <a:t>www.interactivemetronome.com/index.php/fall-risk-coaching</a:t>
            </a:r>
            <a:r>
              <a:rPr lang="en-US" dirty="0" smtClean="0"/>
              <a:t> </a:t>
            </a:r>
            <a:endParaRPr lang="en-US" dirty="0"/>
          </a:p>
        </p:txBody>
      </p:sp>
    </p:spTree>
    <p:extLst>
      <p:ext uri="{BB962C8B-B14F-4D97-AF65-F5344CB8AC3E}">
        <p14:creationId xmlns:p14="http://schemas.microsoft.com/office/powerpoint/2010/main" val="2129511330"/>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QUESTIONS?</a:t>
            </a:r>
            <a:br>
              <a:rPr lang="en-US" dirty="0" smtClean="0"/>
            </a:br>
            <a:r>
              <a:rPr lang="en-US" dirty="0" smtClean="0"/>
              <a:t>You can call or email us.</a:t>
            </a:r>
            <a:br>
              <a:rPr lang="en-US" dirty="0" smtClean="0"/>
            </a:br>
            <a:r>
              <a:rPr lang="en-US" dirty="0" smtClean="0"/>
              <a:t>We’re here to help!</a:t>
            </a:r>
            <a:endParaRPr lang="en-US" dirty="0"/>
          </a:p>
        </p:txBody>
      </p:sp>
      <p:sp>
        <p:nvSpPr>
          <p:cNvPr id="3" name="Content Placeholder 2"/>
          <p:cNvSpPr>
            <a:spLocks noGrp="1"/>
          </p:cNvSpPr>
          <p:nvPr>
            <p:ph idx="1"/>
          </p:nvPr>
        </p:nvSpPr>
        <p:spPr>
          <a:xfrm>
            <a:off x="2209800" y="1981200"/>
            <a:ext cx="6781800" cy="4038600"/>
          </a:xfrm>
        </p:spPr>
        <p:txBody>
          <a:bodyPr>
            <a:normAutofit fontScale="92500" lnSpcReduction="20000"/>
          </a:bodyPr>
          <a:lstStyle/>
          <a:p>
            <a:pPr marL="0" indent="0">
              <a:lnSpc>
                <a:spcPct val="110000"/>
              </a:lnSpc>
              <a:buNone/>
            </a:pPr>
            <a:r>
              <a:rPr lang="en-US" sz="2800" dirty="0" smtClean="0"/>
              <a:t>Call 877-994-6776:</a:t>
            </a:r>
          </a:p>
          <a:p>
            <a:pPr>
              <a:lnSpc>
                <a:spcPct val="110000"/>
              </a:lnSpc>
            </a:pPr>
            <a:r>
              <a:rPr lang="en-US" sz="2800" dirty="0" smtClean="0"/>
              <a:t>Opt. 3 – Education </a:t>
            </a:r>
          </a:p>
          <a:p>
            <a:pPr lvl="1">
              <a:lnSpc>
                <a:spcPct val="110000"/>
              </a:lnSpc>
            </a:pPr>
            <a:r>
              <a:rPr lang="en-US" sz="2400" dirty="0" smtClean="0"/>
              <a:t>imcourses@interactivemetronome.com</a:t>
            </a:r>
          </a:p>
          <a:p>
            <a:pPr>
              <a:lnSpc>
                <a:spcPct val="110000"/>
              </a:lnSpc>
            </a:pPr>
            <a:r>
              <a:rPr lang="en-US" sz="2800" dirty="0" smtClean="0"/>
              <a:t>Opt. 5 – Technical Support</a:t>
            </a:r>
          </a:p>
          <a:p>
            <a:pPr lvl="1">
              <a:lnSpc>
                <a:spcPct val="110000"/>
              </a:lnSpc>
            </a:pPr>
            <a:r>
              <a:rPr lang="en-US" sz="2400" dirty="0" smtClean="0"/>
              <a:t>support@interactivemetronome.com</a:t>
            </a:r>
          </a:p>
          <a:p>
            <a:pPr>
              <a:lnSpc>
                <a:spcPct val="110000"/>
              </a:lnSpc>
            </a:pPr>
            <a:r>
              <a:rPr lang="en-US" sz="2800" dirty="0" smtClean="0"/>
              <a:t>Opt. 6 – Clinical Support</a:t>
            </a:r>
          </a:p>
          <a:p>
            <a:pPr lvl="1">
              <a:lnSpc>
                <a:spcPct val="110000"/>
              </a:lnSpc>
            </a:pPr>
            <a:r>
              <a:rPr lang="en-US" sz="2400" dirty="0" smtClean="0"/>
              <a:t>clinicaled@interactivemetronome.com</a:t>
            </a:r>
          </a:p>
          <a:p>
            <a:pPr>
              <a:lnSpc>
                <a:spcPct val="110000"/>
              </a:lnSpc>
            </a:pPr>
            <a:r>
              <a:rPr lang="en-US" sz="2800" dirty="0" smtClean="0"/>
              <a:t>Opt. 7 – Marketing</a:t>
            </a:r>
          </a:p>
          <a:p>
            <a:pPr lvl="1">
              <a:lnSpc>
                <a:spcPct val="110000"/>
              </a:lnSpc>
            </a:pPr>
            <a:r>
              <a:rPr lang="en-US" sz="2400" dirty="0" smtClean="0"/>
              <a:t>newsletter@interactivemetronome.com</a:t>
            </a:r>
            <a:endParaRPr lang="en-US" sz="2400" dirty="0"/>
          </a:p>
        </p:txBody>
      </p:sp>
      <p:sp>
        <p:nvSpPr>
          <p:cNvPr id="4" name="TextBox 3"/>
          <p:cNvSpPr txBox="1"/>
          <p:nvPr/>
        </p:nvSpPr>
        <p:spPr>
          <a:xfrm>
            <a:off x="609600" y="1981200"/>
            <a:ext cx="936675" cy="1846659"/>
          </a:xfrm>
          <a:prstGeom prst="rect">
            <a:avLst/>
          </a:prstGeom>
          <a:noFill/>
        </p:spPr>
        <p:txBody>
          <a:bodyPr wrap="none" rtlCol="0">
            <a:spAutoFit/>
          </a:bodyPr>
          <a:lstStyle/>
          <a:p>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t>
            </a:r>
          </a:p>
          <a:p>
            <a:endParaRPr lang="en-US" dirty="0"/>
          </a:p>
        </p:txBody>
      </p:sp>
    </p:spTree>
    <p:extLst>
      <p:ext uri="{BB962C8B-B14F-4D97-AF65-F5344CB8AC3E}">
        <p14:creationId xmlns:p14="http://schemas.microsoft.com/office/powerpoint/2010/main" val="1261549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What to Expect From this </a:t>
            </a:r>
            <a:br>
              <a:rPr lang="en-US" smtClean="0"/>
            </a:br>
            <a:r>
              <a:rPr lang="en-US" smtClean="0"/>
              <a:t>Coaching Series?</a:t>
            </a:r>
            <a:endParaRPr lang="en-US" dirty="0"/>
          </a:p>
        </p:txBody>
      </p:sp>
      <p:sp>
        <p:nvSpPr>
          <p:cNvPr id="129" name="Shape 129"/>
          <p:cNvSpPr txBox="1">
            <a:spLocks noGrp="1"/>
          </p:cNvSpPr>
          <p:nvPr>
            <p:ph idx="1"/>
          </p:nvPr>
        </p:nvSpPr>
        <p:spPr>
          <a:xfrm>
            <a:off x="914400" y="1524000"/>
            <a:ext cx="8153400" cy="4419600"/>
          </a:xfrm>
        </p:spPr>
        <p:txBody>
          <a:bodyPr>
            <a:noAutofit/>
          </a:bodyPr>
          <a:lstStyle/>
          <a:p>
            <a:pPr lvl="0"/>
            <a:r>
              <a:rPr lang="en" sz="2400" dirty="0" smtClean="0"/>
              <a:t>Module 1: Overview of Fall Risk Reduction Program</a:t>
            </a:r>
          </a:p>
          <a:p>
            <a:pPr lvl="0"/>
            <a:r>
              <a:rPr lang="en" sz="2400" dirty="0" smtClean="0"/>
              <a:t>Module 2: Patient selection &amp; assessments</a:t>
            </a:r>
          </a:p>
          <a:p>
            <a:pPr lvl="0"/>
            <a:r>
              <a:rPr lang="en" sz="2400" dirty="0" smtClean="0"/>
              <a:t>Module 3: How to design exercise programs: Systems of balance, exercise selection, and domains of challenge</a:t>
            </a:r>
          </a:p>
          <a:p>
            <a:pPr lvl="0"/>
            <a:r>
              <a:rPr lang="en" sz="2400" dirty="0" smtClean="0"/>
              <a:t>Module 4: Advancing the exercises</a:t>
            </a:r>
          </a:p>
          <a:p>
            <a:pPr lvl="0"/>
            <a:r>
              <a:rPr lang="en" sz="2400" dirty="0" smtClean="0"/>
              <a:t>Module 5: Designing effective home exercise programs and determining when to discharge the patient </a:t>
            </a:r>
          </a:p>
          <a:p>
            <a:pPr lvl="0"/>
            <a:r>
              <a:rPr lang="en" sz="2400" dirty="0" smtClean="0"/>
              <a:t>Module 6: Case study</a:t>
            </a:r>
            <a:endParaRPr lang="en"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a:t>Introduction to the Fall Prevention Protocol</a:t>
            </a:r>
          </a:p>
          <a:p>
            <a:r>
              <a:rPr lang="en-US" dirty="0" smtClean="0"/>
              <a:t>History </a:t>
            </a:r>
            <a:r>
              <a:rPr lang="en-US" dirty="0"/>
              <a:t>and Research Review and Rationale</a:t>
            </a:r>
          </a:p>
          <a:p>
            <a:r>
              <a:rPr lang="en-US" dirty="0"/>
              <a:t>Ins and outs of patient selection</a:t>
            </a:r>
          </a:p>
          <a:p>
            <a:r>
              <a:rPr lang="en-US" dirty="0"/>
              <a:t>Q &amp; </a:t>
            </a:r>
            <a:r>
              <a:rPr lang="en-US" dirty="0" smtClean="0"/>
              <a:t>A</a:t>
            </a:r>
            <a:endParaRPr lang="en-US" dirty="0"/>
          </a:p>
        </p:txBody>
      </p:sp>
    </p:spTree>
    <p:extLst>
      <p:ext uri="{BB962C8B-B14F-4D97-AF65-F5344CB8AC3E}">
        <p14:creationId xmlns:p14="http://schemas.microsoft.com/office/powerpoint/2010/main" val="214558735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p:txBody>
          <a:bodyPr/>
          <a:lstStyle/>
          <a:p>
            <a:r>
              <a:rPr lang="en" smtClean="0"/>
              <a:t>Fall Statistics</a:t>
            </a:r>
            <a:endParaRPr lang="en" dirty="0"/>
          </a:p>
        </p:txBody>
      </p:sp>
      <p:sp>
        <p:nvSpPr>
          <p:cNvPr id="135" name="Shape 135"/>
          <p:cNvSpPr txBox="1">
            <a:spLocks noGrp="1"/>
          </p:cNvSpPr>
          <p:nvPr>
            <p:ph idx="1"/>
          </p:nvPr>
        </p:nvSpPr>
        <p:spPr>
          <a:xfrm>
            <a:off x="2209800" y="1447800"/>
            <a:ext cx="6858000" cy="4114800"/>
          </a:xfrm>
        </p:spPr>
        <p:txBody>
          <a:bodyPr>
            <a:normAutofit fontScale="62500" lnSpcReduction="20000"/>
          </a:bodyPr>
          <a:lstStyle/>
          <a:p>
            <a:pPr marL="0" lvl="0" indent="0">
              <a:lnSpc>
                <a:spcPct val="120000"/>
              </a:lnSpc>
              <a:buNone/>
            </a:pPr>
            <a:r>
              <a:rPr lang="en-US" sz="3800" dirty="0" smtClean="0"/>
              <a:t>According to the CDC:</a:t>
            </a:r>
          </a:p>
          <a:p>
            <a:pPr lvl="2">
              <a:lnSpc>
                <a:spcPct val="120000"/>
              </a:lnSpc>
              <a:buFont typeface="Wingdings" pitchFamily="2" charset="2"/>
              <a:buChar char="Ø"/>
            </a:pPr>
            <a:r>
              <a:rPr lang="en-US" sz="3200" dirty="0" smtClean="0"/>
              <a:t>Each year, 1 in 3 adults age 65 and older falls.</a:t>
            </a:r>
          </a:p>
          <a:p>
            <a:pPr lvl="2">
              <a:lnSpc>
                <a:spcPct val="120000"/>
              </a:lnSpc>
              <a:buFont typeface="Wingdings" pitchFamily="2" charset="2"/>
              <a:buChar char="Ø"/>
            </a:pPr>
            <a:r>
              <a:rPr lang="en-US" sz="3200" dirty="0" smtClean="0"/>
              <a:t>Among older adults (65 and older) falls are the leading cause of injury death.</a:t>
            </a:r>
          </a:p>
          <a:p>
            <a:pPr lvl="2">
              <a:lnSpc>
                <a:spcPct val="120000"/>
              </a:lnSpc>
              <a:buFont typeface="Wingdings" pitchFamily="2" charset="2"/>
              <a:buChar char="Ø"/>
            </a:pPr>
            <a:r>
              <a:rPr lang="en-US" sz="3200" dirty="0" smtClean="0"/>
              <a:t>In 2010, 2-3 million nonfatal fall injuries among older adults were treated in emergency departments and more than 662,000 of these patients were hospitalized.</a:t>
            </a:r>
          </a:p>
          <a:p>
            <a:pPr lvl="0">
              <a:lnSpc>
                <a:spcPct val="120000"/>
              </a:lnSpc>
            </a:pPr>
            <a:r>
              <a:rPr lang="en-US" dirty="0" smtClean="0"/>
              <a:t>In 2010, the direct medical cost of falls, adjusted for inflation was $30 billion.</a:t>
            </a:r>
          </a:p>
        </p:txBody>
      </p:sp>
      <p:sp>
        <p:nvSpPr>
          <p:cNvPr id="4" name="Rectangle 3"/>
          <p:cNvSpPr/>
          <p:nvPr/>
        </p:nvSpPr>
        <p:spPr>
          <a:xfrm>
            <a:off x="2514600" y="5572191"/>
            <a:ext cx="6553200" cy="295209"/>
          </a:xfrm>
          <a:prstGeom prst="rect">
            <a:avLst/>
          </a:prstGeom>
        </p:spPr>
        <p:txBody>
          <a:bodyPr wrap="square">
            <a:spAutoFit/>
          </a:bodyPr>
          <a:lstStyle/>
          <a:p>
            <a:pPr algn="r">
              <a:lnSpc>
                <a:spcPct val="120000"/>
              </a:lnSpc>
            </a:pPr>
            <a:r>
              <a:rPr lang="en-US" sz="1200" dirty="0" smtClean="0">
                <a:solidFill>
                  <a:schemeClr val="accent6">
                    <a:lumMod val="50000"/>
                  </a:schemeClr>
                </a:solidFill>
              </a:rPr>
              <a:t>www.cdc.gov/homeandrecreationalsafety/falls/adultfalls.html</a:t>
            </a:r>
            <a:endParaRPr lang="en-US" sz="1400" dirty="0">
              <a:solidFill>
                <a:schemeClr val="accent6">
                  <a:lumMod val="50000"/>
                </a:schemeClr>
              </a:solidFill>
            </a:endParaRPr>
          </a:p>
        </p:txBody>
      </p:sp>
      <p:pic>
        <p:nvPicPr>
          <p:cNvPr id="2050" name="Picture 2" descr="http://blog.statefoodsafety.com/wp-content/uploads/2012/06/Slip-and-Fall-Accid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11730"/>
            <a:ext cx="2952167" cy="2184070"/>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p:txBody>
          <a:bodyPr/>
          <a:lstStyle/>
          <a:p>
            <a:pPr lvl="0"/>
            <a:r>
              <a:rPr lang="en" smtClean="0"/>
              <a:t>Fall Statistics</a:t>
            </a:r>
            <a:endParaRPr lang="en" dirty="0"/>
          </a:p>
        </p:txBody>
      </p:sp>
      <p:sp>
        <p:nvSpPr>
          <p:cNvPr id="141" name="Shape 141"/>
          <p:cNvSpPr txBox="1">
            <a:spLocks noGrp="1"/>
          </p:cNvSpPr>
          <p:nvPr>
            <p:ph idx="1"/>
          </p:nvPr>
        </p:nvSpPr>
        <p:spPr>
          <a:xfrm>
            <a:off x="76200" y="1524000"/>
            <a:ext cx="8991600" cy="4114800"/>
          </a:xfrm>
        </p:spPr>
        <p:txBody>
          <a:bodyPr>
            <a:normAutofit fontScale="55000" lnSpcReduction="20000"/>
          </a:bodyPr>
          <a:lstStyle/>
          <a:p>
            <a:pPr lvl="0">
              <a:lnSpc>
                <a:spcPct val="120000"/>
              </a:lnSpc>
            </a:pPr>
            <a:r>
              <a:rPr lang="en-US" dirty="0" smtClean="0"/>
              <a:t>Hip fractures accounted for about 1 in 8 injurious fall-related ED visits among the elderly.</a:t>
            </a:r>
          </a:p>
          <a:p>
            <a:pPr lvl="0">
              <a:lnSpc>
                <a:spcPct val="120000"/>
              </a:lnSpc>
            </a:pPr>
            <a:r>
              <a:rPr lang="en-US" dirty="0" smtClean="0"/>
              <a:t>Among the elderly, patients seen in the ED for injurious falls and subsequently admitted to the hospital were more likely to be discharged to LTC than ED patients admitted to the hospital with other conditions (65.7 percent versus 28.4 percent).</a:t>
            </a:r>
          </a:p>
          <a:p>
            <a:pPr lvl="0">
              <a:lnSpc>
                <a:spcPct val="120000"/>
              </a:lnSpc>
            </a:pPr>
            <a:r>
              <a:rPr lang="en-US" dirty="0" smtClean="0"/>
              <a:t>Fall-related ED visits associated with fractures and internal organ injuries resulted in hospitalization (51.3 percent and 62.7 percent, respectively) and discharge to LTC (40.9 percent and 33.2 percent, respectively) more frequently than fall-related ED visits associated with other injuries.</a:t>
            </a:r>
          </a:p>
          <a:p>
            <a:pPr lvl="0">
              <a:lnSpc>
                <a:spcPct val="120000"/>
              </a:lnSpc>
            </a:pPr>
            <a:r>
              <a:rPr lang="en-US" dirty="0" smtClean="0"/>
              <a:t>The most common reasons for injurious fall-related ED visits among the elderly were fractures (41.0 percent), followed by superficial/contusion injuries (22.6 percent) and open wounds (21.4 percent).</a:t>
            </a:r>
          </a:p>
        </p:txBody>
      </p:sp>
      <p:sp>
        <p:nvSpPr>
          <p:cNvPr id="4" name="Rectangle 3"/>
          <p:cNvSpPr/>
          <p:nvPr/>
        </p:nvSpPr>
        <p:spPr>
          <a:xfrm>
            <a:off x="4419600" y="5635823"/>
            <a:ext cx="4572000" cy="276999"/>
          </a:xfrm>
          <a:prstGeom prst="rect">
            <a:avLst/>
          </a:prstGeom>
        </p:spPr>
        <p:txBody>
          <a:bodyPr>
            <a:spAutoFit/>
          </a:bodyPr>
          <a:lstStyle/>
          <a:p>
            <a:pPr algn="r"/>
            <a:r>
              <a:rPr lang="en-US" sz="1200" dirty="0">
                <a:solidFill>
                  <a:schemeClr val="accent6">
                    <a:lumMod val="50000"/>
                  </a:schemeClr>
                </a:solidFill>
              </a:rPr>
              <a:t>www.hcup-us.ahrq.gov/reports/statbriefs/sb80.pdf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8696699"/>
              </p:ext>
            </p:extLst>
          </p:nvPr>
        </p:nvGraphicFramePr>
        <p:xfrm>
          <a:off x="-304800" y="228600"/>
          <a:ext cx="9525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890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p:txBody>
          <a:bodyPr>
            <a:normAutofit/>
          </a:bodyPr>
          <a:lstStyle/>
          <a:p>
            <a:r>
              <a:rPr lang="en-US" dirty="0" smtClean="0"/>
              <a:t>How can IM impact this cycle?</a:t>
            </a:r>
            <a:endParaRPr lang="en-US" dirty="0"/>
          </a:p>
        </p:txBody>
      </p:sp>
      <p:sp>
        <p:nvSpPr>
          <p:cNvPr id="163" name="Shape 163"/>
          <p:cNvSpPr txBox="1">
            <a:spLocks noGrp="1"/>
          </p:cNvSpPr>
          <p:nvPr>
            <p:ph idx="1"/>
          </p:nvPr>
        </p:nvSpPr>
        <p:spPr>
          <a:xfrm>
            <a:off x="76200" y="1524000"/>
            <a:ext cx="8991600" cy="3962400"/>
          </a:xfrm>
        </p:spPr>
        <p:txBody>
          <a:bodyPr>
            <a:normAutofit/>
          </a:bodyPr>
          <a:lstStyle/>
          <a:p>
            <a:pPr marL="0" lvl="0" indent="0" algn="ctr">
              <a:buNone/>
            </a:pPr>
            <a:r>
              <a:rPr lang="en-US" dirty="0" smtClean="0"/>
              <a:t>Interventions need to address physical fitness, motor planning and sequencing, and automaticity of movement. </a:t>
            </a:r>
          </a:p>
          <a:p>
            <a:pPr algn="ctr"/>
            <a:endParaRPr lang="en-US" dirty="0" smtClean="0"/>
          </a:p>
          <a:p>
            <a:pPr marL="0" indent="0" algn="ctr">
              <a:buNone/>
            </a:pPr>
            <a:r>
              <a:rPr lang="en-US" dirty="0" smtClean="0"/>
              <a:t>Incorporating Interactive Metronome into your treatment plan helps address these elements. </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p:txBody>
          <a:bodyPr>
            <a:normAutofit/>
          </a:bodyPr>
          <a:lstStyle/>
          <a:p>
            <a:r>
              <a:rPr lang="en" smtClean="0"/>
              <a:t>Dual Tasking Research</a:t>
            </a:r>
            <a:endParaRPr lang="en" dirty="0"/>
          </a:p>
        </p:txBody>
      </p:sp>
      <p:sp>
        <p:nvSpPr>
          <p:cNvPr id="169" name="Shape 169"/>
          <p:cNvSpPr txBox="1">
            <a:spLocks noGrp="1"/>
          </p:cNvSpPr>
          <p:nvPr>
            <p:ph idx="1"/>
          </p:nvPr>
        </p:nvSpPr>
        <p:spPr>
          <a:xfrm>
            <a:off x="1785054" y="1524000"/>
            <a:ext cx="7282745" cy="4191000"/>
          </a:xfrm>
        </p:spPr>
        <p:txBody>
          <a:bodyPr>
            <a:normAutofit fontScale="70000" lnSpcReduction="20000"/>
          </a:bodyPr>
          <a:lstStyle/>
          <a:p>
            <a:pPr marL="573088" lvl="0" indent="-341313">
              <a:lnSpc>
                <a:spcPct val="120000"/>
              </a:lnSpc>
            </a:pPr>
            <a:r>
              <a:rPr lang="en-US" sz="3400" dirty="0" smtClean="0"/>
              <a:t>Balance and walking were once considered automatic activities that required minimal executive attention</a:t>
            </a:r>
          </a:p>
          <a:p>
            <a:pPr marL="573088" lvl="0" indent="-341313">
              <a:lnSpc>
                <a:spcPct val="120000"/>
              </a:lnSpc>
            </a:pPr>
            <a:r>
              <a:rPr lang="en-US" sz="3400" dirty="0" smtClean="0"/>
              <a:t>Dual tasking research suggests balance and walking are not separate processes from executive attention</a:t>
            </a:r>
          </a:p>
          <a:p>
            <a:pPr marL="573088" lvl="0" indent="-341313">
              <a:lnSpc>
                <a:spcPct val="120000"/>
              </a:lnSpc>
            </a:pPr>
            <a:r>
              <a:rPr lang="en-US" sz="3400" dirty="0" smtClean="0"/>
              <a:t>How walking is affected in a dual-task setting is an indicator of </a:t>
            </a:r>
            <a:r>
              <a:rPr lang="en-US" sz="3400" dirty="0" err="1" smtClean="0"/>
              <a:t>attentional</a:t>
            </a:r>
            <a:r>
              <a:rPr lang="en-US" sz="3400" dirty="0" smtClean="0"/>
              <a:t> resources or capacity for cognitive loading </a:t>
            </a:r>
            <a:r>
              <a:rPr lang="en-US" dirty="0" smtClean="0"/>
              <a:t>while walking</a:t>
            </a:r>
            <a:endParaRPr lang="en-US" dirty="0"/>
          </a:p>
        </p:txBody>
      </p:sp>
      <p:sp>
        <p:nvSpPr>
          <p:cNvPr id="4" name="Rectangle 3"/>
          <p:cNvSpPr/>
          <p:nvPr/>
        </p:nvSpPr>
        <p:spPr>
          <a:xfrm>
            <a:off x="4495800" y="5715000"/>
            <a:ext cx="4572000" cy="276999"/>
          </a:xfrm>
          <a:prstGeom prst="rect">
            <a:avLst/>
          </a:prstGeom>
        </p:spPr>
        <p:txBody>
          <a:bodyPr>
            <a:spAutoFit/>
          </a:bodyPr>
          <a:lstStyle/>
          <a:p>
            <a:pPr lvl="0" algn="r"/>
            <a:r>
              <a:rPr lang="en-US" sz="1200" dirty="0">
                <a:solidFill>
                  <a:schemeClr val="accent6">
                    <a:lumMod val="50000"/>
                  </a:schemeClr>
                </a:solidFill>
              </a:rPr>
              <a:t>(Faulkner, et. al., 2007; </a:t>
            </a:r>
            <a:r>
              <a:rPr lang="en-US" sz="1200" dirty="0" err="1">
                <a:solidFill>
                  <a:schemeClr val="accent6">
                    <a:lumMod val="50000"/>
                  </a:schemeClr>
                </a:solidFill>
              </a:rPr>
              <a:t>Beaucher</a:t>
            </a:r>
            <a:r>
              <a:rPr lang="en-US" sz="1200" dirty="0">
                <a:solidFill>
                  <a:schemeClr val="accent6">
                    <a:lumMod val="50000"/>
                  </a:schemeClr>
                </a:solidFill>
              </a:rPr>
              <a:t>, et. al., 2005; Chen, et. al., 1996)</a:t>
            </a:r>
          </a:p>
        </p:txBody>
      </p:sp>
      <p:pic>
        <p:nvPicPr>
          <p:cNvPr id="3074" name="Picture 2" descr="http://cf.ltkcdn.net/seniors/images/slide/91206-307x500-Standing_Chair_Exerc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1871472" cy="3048000"/>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Fall Risk Reduction Program&amp;#x0D;Overview &amp;amp; Rationale&amp;#x0D;Module #1&amp;quot;&quot;/&gt;&lt;property id=&quot;20307&quot; value=&quot;261&quot;/&gt;&lt;/object&gt;&lt;object type=&quot;3&quot; unique_id=&quot;10004&quot;&gt;&lt;property id=&quot;20148&quot; value=&quot;5&quot;/&gt;&lt;property id=&quot;20300&quot; value=&quot;Slide 2 - &amp;quot;What is the Fall Risk Reduction Program?&amp;quot;&quot;/&gt;&lt;property id=&quot;20307&quot; value=&quot;262&quot;/&gt;&lt;/object&gt;&lt;object type=&quot;3&quot; unique_id=&quot;10005&quot;&gt;&lt;property id=&quot;20148&quot; value=&quot;5&quot;/&gt;&lt;property id=&quot;20300&quot; value=&quot;Slide 3 - &amp;quot;What to Expect From this  Coaching Series?&amp;quot;&quot;/&gt;&lt;property id=&quot;20307&quot; value=&quot;263&quot;/&gt;&lt;/object&gt;&lt;object type=&quot;3&quot; unique_id=&quot;10006&quot;&gt;&lt;property id=&quot;20148&quot; value=&quot;5&quot;/&gt;&lt;property id=&quot;20300&quot; value=&quot;Slide 4 - &amp;quot;Fall Statistics&amp;quot;&quot;/&gt;&lt;property id=&quot;20307&quot; value=&quot;264&quot;/&gt;&lt;/object&gt;&lt;object type=&quot;3&quot; unique_id=&quot;10007&quot;&gt;&lt;property id=&quot;20148&quot; value=&quot;5&quot;/&gt;&lt;property id=&quot;20300&quot; value=&quot;Slide 5 - &amp;quot;Fall Statistics&amp;quot;&quot;/&gt;&lt;property id=&quot;20307&quot; value=&quot;265&quot;/&gt;&lt;/object&gt;&lt;object type=&quot;3&quot; unique_id=&quot;10009&quot;&gt;&lt;property id=&quot;20148&quot; value=&quot;5&quot;/&gt;&lt;property id=&quot;20300&quot; value=&quot;Slide 7 - &amp;quot;How can IM impact this cycle?&amp;quot;&quot;/&gt;&lt;property id=&quot;20307&quot; value=&quot;267&quot;/&gt;&lt;/object&gt;&lt;object type=&quot;3&quot; unique_id=&quot;10010&quot;&gt;&lt;property id=&quot;20148&quot; value=&quot;5&quot;/&gt;&lt;property id=&quot;20300&quot; value=&quot;Slide 8 - &amp;quot;Dual Tasking Research&amp;quot;&quot;/&gt;&lt;property id=&quot;20307&quot; value=&quot;268&quot;/&gt;&lt;/object&gt;&lt;object type=&quot;3&quot; unique_id=&quot;10013&quot;&gt;&lt;property id=&quot;20148&quot; value=&quot;5&quot;/&gt;&lt;property id=&quot;20300&quot; value=&quot;Slide 11 - &amp;quot;Additional Dual Tasking Research&amp;quot;&quot;/&gt;&lt;property id=&quot;20307&quot; value=&quot;271&quot;/&gt;&lt;/object&gt;&lt;object type=&quot;3&quot; unique_id=&quot;10014&quot;&gt;&lt;property id=&quot;20148&quot; value=&quot;5&quot;/&gt;&lt;property id=&quot;20300&quot; value=&quot;Slide 12 - &amp;quot;Additional Dual Tasking Research&amp;quot;&quot;/&gt;&lt;property id=&quot;20307&quot; value=&quot;280&quot;/&gt;&lt;/object&gt;&lt;object type=&quot;3&quot; unique_id=&quot;10015&quot;&gt;&lt;property id=&quot;20148&quot; value=&quot;5&quot;/&gt;&lt;property id=&quot;20300&quot; value=&quot;Slide 13 - &amp;quot;Rational for Assessing Dual Tasking&amp;quot;&quot;/&gt;&lt;property id=&quot;20307&quot; value=&quot;272&quot;/&gt;&lt;/object&gt;&lt;object type=&quot;3&quot; unique_id=&quot;10016&quot;&gt;&lt;property id=&quot;20148&quot; value=&quot;5&quot;/&gt;&lt;property id=&quot;20300&quot; value=&quot;Slide 14 - &amp;quot;Dual Tasking &amp;amp; Impact of Age&amp;quot;&quot;/&gt;&lt;property id=&quot;20307&quot; value=&quot;273&quot;/&gt;&lt;/object&gt;&lt;object type=&quot;3&quot; unique_id=&quot;10017&quot;&gt;&lt;property id=&quot;20148&quot; value=&quot;5&quot;/&gt;&lt;property id=&quot;20300&quot; value=&quot;Slide 15 - &amp;quot;Movement Requires&amp;quot;&quot;/&gt;&lt;property id=&quot;20307&quot; value=&quot;274&quot;/&gt;&lt;/object&gt;&lt;object type=&quot;3&quot; unique_id=&quot;10018&quot;&gt;&lt;property id=&quot;20148&quot; value=&quot;5&quot;/&gt;&lt;property id=&quot;20300&quot; value=&quot;Slide 16 - &amp;quot;IM &amp;amp; Dual Tasking&amp;quot;&quot;/&gt;&lt;property id=&quot;20307&quot; value=&quot;275&quot;/&gt;&lt;/object&gt;&lt;object type=&quot;3&quot; unique_id=&quot;10019&quot;&gt;&lt;property id=&quot;20148&quot; value=&quot;5&quot;/&gt;&lt;property id=&quot;20300&quot; value=&quot;Slide 17 - &amp;quot;A Team Approach&amp;quot;&quot;/&gt;&lt;property id=&quot;20307&quot; value=&quot;281&quot;/&gt;&lt;/object&gt;&lt;object type=&quot;3&quot; unique_id=&quot;10020&quot;&gt;&lt;property id=&quot;20148&quot; value=&quot;5&quot;/&gt;&lt;property id=&quot;20300&quot; value=&quot;Slide 18 - &amp;quot;&amp;quot;Homework&amp;quot;&amp;quot;&quot;/&gt;&lt;property id=&quot;20307&quot; value=&quot;277&quot;/&gt;&lt;/object&gt;&lt;object type=&quot;3&quot; unique_id=&quot;10021&quot;&gt;&lt;property id=&quot;20148&quot; value=&quot;5&quot;/&gt;&lt;property id=&quot;20300&quot; value=&quot;Slide 19 - &amp;quot;Additional Webinars to  Watch After Module #1&amp;quot;&quot;/&gt;&lt;property id=&quot;20307&quot; value=&quot;278&quot;/&gt;&lt;/object&gt;&lt;object type=&quot;3&quot; unique_id=&quot;10022&quot;&gt;&lt;property id=&quot;20148&quot; value=&quot;5&quot;/&gt;&lt;property id=&quot;20300&quot; value=&quot;Slide 20 - &amp;quot;REFERENCES&amp;quot;&quot;/&gt;&lt;property id=&quot;20307&quot; value=&quot;279&quot;/&gt;&lt;/object&gt;&lt;object type=&quot;3&quot; unique_id=&quot;10023&quot;&gt;&lt;property id=&quot;20148&quot; value=&quot;5&quot;/&gt;&lt;property id=&quot;20300&quot; value=&quot;Slide 21 - &amp;quot;REFERENCES&amp;quot;&quot;/&gt;&lt;property id=&quot;20307&quot; value=&quot;282&quot;/&gt;&lt;/object&gt;&lt;object type=&quot;3&quot; unique_id=&quot;10024&quot;&gt;&lt;property id=&quot;20148&quot; value=&quot;5&quot;/&gt;&lt;property id=&quot;20300&quot; value=&quot;Slide 22 - &amp;quot;ANY QUESTIONS?&amp;quot;&quot;/&gt;&lt;property id=&quot;20307&quot; value=&quot;258&quot;/&gt;&lt;/object&gt;&lt;object type=&quot;3&quot; unique_id=&quot;10025&quot;&gt;&lt;property id=&quot;20148&quot; value=&quot;5&quot;/&gt;&lt;property id=&quot;20300&quot; value=&quot;Slide 23 - &amp;quot;You can call or email us anytime We’re here to help!&amp;quot;&quot;/&gt;&lt;property id=&quot;20307&quot; value=&quot;259&quot;/&gt;&lt;/object&gt;&lt;object type=&quot;3&quot; unique_id=&quot;12146&quot;&gt;&lt;property id=&quot;20148&quot; value=&quot;5&quot;/&gt;&lt;property id=&quot;20300&quot; value=&quot;Slide 6&quot;/&gt;&lt;property id=&quot;20307&quot; value=&quot;284&quot;/&gt;&lt;/object&gt;&lt;object type=&quot;3&quot; unique_id=&quot;12147&quot;&gt;&lt;property id=&quot;20148&quot; value=&quot;5&quot;/&gt;&lt;property id=&quot;20300&quot; value=&quot;Slide 9 - &amp;quot;Balance Strategies by Population&amp;quot;&quot;/&gt;&lt;property id=&quot;20307&quot; value=&quot;285&quot;/&gt;&lt;/object&gt;&lt;object type=&quot;3&quot; unique_id=&quot;12148&quot;&gt;&lt;property id=&quot;20148&quot; value=&quot;5&quot;/&gt;&lt;property id=&quot;20300&quot; value=&quot;Slide 10 - &amp;quot;Gait Strategies by Population&amp;quot;&quot;/&gt;&lt;property id=&quot;20307&quot; value=&quot;286&quot;/&gt;&lt;/object&gt;&lt;/object&gt;&lt;object type=&quot;8&quot; unique_id=&quot;1005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ebinar theme">
  <a:themeElements>
    <a:clrScheme name="Custom 2">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004574"/>
      </a:hlink>
      <a:folHlink>
        <a:srgbClr val="0067AE"/>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Webinar theme</Template>
  <TotalTime>843</TotalTime>
  <Words>1781</Words>
  <Application>Microsoft Macintosh PowerPoint</Application>
  <PresentationFormat>On-screen Show (4:3)</PresentationFormat>
  <Paragraphs>198</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Webinar theme</vt:lpstr>
      <vt:lpstr>Fall Risk Reduction Program Overview &amp; Rationale Module #1 of 6</vt:lpstr>
      <vt:lpstr>What is the Fall Risk Reduction Program?</vt:lpstr>
      <vt:lpstr>What to Expect From this  Coaching Series?</vt:lpstr>
      <vt:lpstr>AGENDA</vt:lpstr>
      <vt:lpstr>Fall Statistics</vt:lpstr>
      <vt:lpstr>Fall Statistics</vt:lpstr>
      <vt:lpstr>PowerPoint Presentation</vt:lpstr>
      <vt:lpstr>How can IM impact this cycle?</vt:lpstr>
      <vt:lpstr>Dual Tasking Research</vt:lpstr>
      <vt:lpstr>Balance Strategies by Population</vt:lpstr>
      <vt:lpstr>Gait Strategies by Population</vt:lpstr>
      <vt:lpstr>Additional Dual Tasking Research</vt:lpstr>
      <vt:lpstr>Additional Dual Tasking Research</vt:lpstr>
      <vt:lpstr>Rational for Assessing Dual Tasking</vt:lpstr>
      <vt:lpstr>Dual Tasking &amp; Impact of Age</vt:lpstr>
      <vt:lpstr>Movement Requires</vt:lpstr>
      <vt:lpstr>IM &amp; Dual Tasking</vt:lpstr>
      <vt:lpstr>A Team Approach</vt:lpstr>
      <vt:lpstr>REFERENCES</vt:lpstr>
      <vt:lpstr>REFERENCES</vt:lpstr>
      <vt:lpstr>”Optional Homework"</vt:lpstr>
      <vt:lpstr>Recommended Webinars</vt:lpstr>
      <vt:lpstr>Post-test</vt:lpstr>
      <vt:lpstr>Materials Page</vt:lpstr>
      <vt:lpstr>QUESTIONS? You can call or email us. We’re here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dmcbride</dc:creator>
  <cp:lastModifiedBy>Bricole Reincke</cp:lastModifiedBy>
  <cp:revision>81</cp:revision>
  <dcterms:created xsi:type="dcterms:W3CDTF">2013-01-14T15:28:02Z</dcterms:created>
  <dcterms:modified xsi:type="dcterms:W3CDTF">2013-01-17T18:25:47Z</dcterms:modified>
</cp:coreProperties>
</file>