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1"/>
  </p:notesMasterIdLst>
  <p:handoutMasterIdLst>
    <p:handoutMasterId r:id="rId62"/>
  </p:handoutMasterIdLst>
  <p:sldIdLst>
    <p:sldId id="256" r:id="rId2"/>
    <p:sldId id="1841" r:id="rId3"/>
    <p:sldId id="1853" r:id="rId4"/>
    <p:sldId id="258" r:id="rId5"/>
    <p:sldId id="257" r:id="rId6"/>
    <p:sldId id="1873" r:id="rId7"/>
    <p:sldId id="263" r:id="rId8"/>
    <p:sldId id="280" r:id="rId9"/>
    <p:sldId id="281" r:id="rId10"/>
    <p:sldId id="282" r:id="rId11"/>
    <p:sldId id="267" r:id="rId12"/>
    <p:sldId id="329" r:id="rId13"/>
    <p:sldId id="330" r:id="rId14"/>
    <p:sldId id="331" r:id="rId15"/>
    <p:sldId id="1880" r:id="rId16"/>
    <p:sldId id="283" r:id="rId17"/>
    <p:sldId id="284" r:id="rId18"/>
    <p:sldId id="295" r:id="rId19"/>
    <p:sldId id="296" r:id="rId20"/>
    <p:sldId id="297" r:id="rId21"/>
    <p:sldId id="1881" r:id="rId22"/>
    <p:sldId id="287" r:id="rId23"/>
    <p:sldId id="288" r:id="rId24"/>
    <p:sldId id="1882" r:id="rId25"/>
    <p:sldId id="285" r:id="rId26"/>
    <p:sldId id="286" r:id="rId27"/>
    <p:sldId id="272" r:id="rId28"/>
    <p:sldId id="289" r:id="rId29"/>
    <p:sldId id="290" r:id="rId30"/>
    <p:sldId id="291" r:id="rId31"/>
    <p:sldId id="292" r:id="rId32"/>
    <p:sldId id="293" r:id="rId33"/>
    <p:sldId id="1883" r:id="rId34"/>
    <p:sldId id="333" r:id="rId35"/>
    <p:sldId id="334" r:id="rId36"/>
    <p:sldId id="335" r:id="rId37"/>
    <p:sldId id="336" r:id="rId38"/>
    <p:sldId id="1884" r:id="rId39"/>
    <p:sldId id="298" r:id="rId40"/>
    <p:sldId id="299" r:id="rId41"/>
    <p:sldId id="300" r:id="rId42"/>
    <p:sldId id="301" r:id="rId43"/>
    <p:sldId id="302" r:id="rId44"/>
    <p:sldId id="2685" r:id="rId45"/>
    <p:sldId id="2643" r:id="rId46"/>
    <p:sldId id="2686" r:id="rId47"/>
    <p:sldId id="2679" r:id="rId48"/>
    <p:sldId id="2680" r:id="rId49"/>
    <p:sldId id="2687" r:id="rId50"/>
    <p:sldId id="2646" r:id="rId51"/>
    <p:sldId id="2635" r:id="rId52"/>
    <p:sldId id="2647" r:id="rId53"/>
    <p:sldId id="1799" r:id="rId54"/>
    <p:sldId id="2688" r:id="rId55"/>
    <p:sldId id="1871" r:id="rId56"/>
    <p:sldId id="1866" r:id="rId57"/>
    <p:sldId id="1867" r:id="rId58"/>
    <p:sldId id="1869" r:id="rId59"/>
    <p:sldId id="187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1" autoAdjust="0"/>
    <p:restoredTop sz="74645" autoAdjust="0"/>
  </p:normalViewPr>
  <p:slideViewPr>
    <p:cSldViewPr snapToGrid="0">
      <p:cViewPr varScale="1">
        <p:scale>
          <a:sx n="70" d="100"/>
          <a:sy n="70" d="100"/>
        </p:scale>
        <p:origin x="1544" y="184"/>
      </p:cViewPr>
      <p:guideLst/>
    </p:cSldViewPr>
  </p:slideViewPr>
  <p:notesTextViewPr>
    <p:cViewPr>
      <p:scale>
        <a:sx n="1" d="1"/>
        <a:sy n="1" d="1"/>
      </p:scale>
      <p:origin x="0" y="0"/>
    </p:cViewPr>
  </p:notesTextViewPr>
  <p:notesViewPr>
    <p:cSldViewPr snapToGrid="0">
      <p:cViewPr varScale="1">
        <p:scale>
          <a:sx n="68" d="100"/>
          <a:sy n="68" d="100"/>
        </p:scale>
        <p:origin x="2304"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921BC-2ED3-4B01-AA3D-4D8B093479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7AF997-BA2D-4304-B570-3BE15A01D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BAEE5A-889D-43BD-8C2A-8915101812E4}" type="datetimeFigureOut">
              <a:rPr lang="en-US" smtClean="0"/>
              <a:t>6/3/21</a:t>
            </a:fld>
            <a:endParaRPr lang="en-US"/>
          </a:p>
        </p:txBody>
      </p:sp>
      <p:sp>
        <p:nvSpPr>
          <p:cNvPr id="4" name="Footer Placeholder 3">
            <a:extLst>
              <a:ext uri="{FF2B5EF4-FFF2-40B4-BE49-F238E27FC236}">
                <a16:creationId xmlns:a16="http://schemas.microsoft.com/office/drawing/2014/main" id="{1429914D-71A7-4FC6-A554-8562AD60C0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B24F56-4724-48FD-B1F8-A690F14601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11E14-2BDA-4917-BA51-62B1F66C5AD5}" type="slidenum">
              <a:rPr lang="en-US" smtClean="0"/>
              <a:t>‹#›</a:t>
            </a:fld>
            <a:endParaRPr lang="en-US"/>
          </a:p>
        </p:txBody>
      </p:sp>
    </p:spTree>
    <p:extLst>
      <p:ext uri="{BB962C8B-B14F-4D97-AF65-F5344CB8AC3E}">
        <p14:creationId xmlns:p14="http://schemas.microsoft.com/office/powerpoint/2010/main" val="3873569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CDD37-7EDA-4E07-B32C-F9CA046F1FD8}" type="datetimeFigureOut">
              <a:rPr lang="en-US" smtClean="0"/>
              <a:t>6/3/21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AF009-46C0-41F5-B412-832E4CA0AF0C}" type="slidenum">
              <a:rPr lang="en-US" smtClean="0"/>
              <a:t>‹#›</a:t>
            </a:fld>
            <a:endParaRPr lang="en-US"/>
          </a:p>
        </p:txBody>
      </p:sp>
    </p:spTree>
    <p:extLst>
      <p:ext uri="{BB962C8B-B14F-4D97-AF65-F5344CB8AC3E}">
        <p14:creationId xmlns:p14="http://schemas.microsoft.com/office/powerpoint/2010/main" val="418879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AF009-46C0-41F5-B412-832E4CA0AF0C}" type="slidenum">
              <a:rPr lang="en-US" smtClean="0"/>
              <a:t>1</a:t>
            </a:fld>
            <a:endParaRPr lang="en-US"/>
          </a:p>
        </p:txBody>
      </p:sp>
    </p:spTree>
    <p:extLst>
      <p:ext uri="{BB962C8B-B14F-4D97-AF65-F5344CB8AC3E}">
        <p14:creationId xmlns:p14="http://schemas.microsoft.com/office/powerpoint/2010/main" val="3730304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78FDD-A36F-49CE-8077-8E494F708FD3}" type="slidenum">
              <a:rPr lang="en-US" smtClean="0"/>
              <a:t>13</a:t>
            </a:fld>
            <a:endParaRPr lang="en-US"/>
          </a:p>
        </p:txBody>
      </p:sp>
    </p:spTree>
    <p:extLst>
      <p:ext uri="{BB962C8B-B14F-4D97-AF65-F5344CB8AC3E}">
        <p14:creationId xmlns:p14="http://schemas.microsoft.com/office/powerpoint/2010/main" val="3943503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78FDD-A36F-49CE-8077-8E494F708FD3}" type="slidenum">
              <a:rPr lang="en-US" smtClean="0"/>
              <a:t>14</a:t>
            </a:fld>
            <a:endParaRPr lang="en-US"/>
          </a:p>
        </p:txBody>
      </p:sp>
    </p:spTree>
    <p:extLst>
      <p:ext uri="{BB962C8B-B14F-4D97-AF65-F5344CB8AC3E}">
        <p14:creationId xmlns:p14="http://schemas.microsoft.com/office/powerpoint/2010/main" val="400311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AF009-46C0-41F5-B412-832E4CA0AF0C}" type="slidenum">
              <a:rPr lang="en-US" smtClean="0"/>
              <a:t>29</a:t>
            </a:fld>
            <a:endParaRPr lang="en-US"/>
          </a:p>
        </p:txBody>
      </p:sp>
    </p:spTree>
    <p:extLst>
      <p:ext uri="{BB962C8B-B14F-4D97-AF65-F5344CB8AC3E}">
        <p14:creationId xmlns:p14="http://schemas.microsoft.com/office/powerpoint/2010/main" val="301391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AF009-46C0-41F5-B412-832E4CA0AF0C}" type="slidenum">
              <a:rPr lang="en-US" smtClean="0"/>
              <a:t>31</a:t>
            </a:fld>
            <a:endParaRPr lang="en-US"/>
          </a:p>
        </p:txBody>
      </p:sp>
    </p:spTree>
    <p:extLst>
      <p:ext uri="{BB962C8B-B14F-4D97-AF65-F5344CB8AC3E}">
        <p14:creationId xmlns:p14="http://schemas.microsoft.com/office/powerpoint/2010/main" val="3170918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34</a:t>
            </a:fld>
            <a:endParaRPr lang="en-US"/>
          </a:p>
        </p:txBody>
      </p:sp>
    </p:spTree>
    <p:extLst>
      <p:ext uri="{BB962C8B-B14F-4D97-AF65-F5344CB8AC3E}">
        <p14:creationId xmlns:p14="http://schemas.microsoft.com/office/powerpoint/2010/main" val="2701437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35</a:t>
            </a:fld>
            <a:endParaRPr lang="en-US"/>
          </a:p>
        </p:txBody>
      </p:sp>
    </p:spTree>
    <p:extLst>
      <p:ext uri="{BB962C8B-B14F-4D97-AF65-F5344CB8AC3E}">
        <p14:creationId xmlns:p14="http://schemas.microsoft.com/office/powerpoint/2010/main" val="1134886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36</a:t>
            </a:fld>
            <a:endParaRPr lang="en-US"/>
          </a:p>
        </p:txBody>
      </p:sp>
    </p:spTree>
    <p:extLst>
      <p:ext uri="{BB962C8B-B14F-4D97-AF65-F5344CB8AC3E}">
        <p14:creationId xmlns:p14="http://schemas.microsoft.com/office/powerpoint/2010/main" val="3660634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37</a:t>
            </a:fld>
            <a:endParaRPr lang="en-US"/>
          </a:p>
        </p:txBody>
      </p:sp>
    </p:spTree>
    <p:extLst>
      <p:ext uri="{BB962C8B-B14F-4D97-AF65-F5344CB8AC3E}">
        <p14:creationId xmlns:p14="http://schemas.microsoft.com/office/powerpoint/2010/main" val="3651452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39</a:t>
            </a:fld>
            <a:endParaRPr lang="en-US"/>
          </a:p>
        </p:txBody>
      </p:sp>
    </p:spTree>
    <p:extLst>
      <p:ext uri="{BB962C8B-B14F-4D97-AF65-F5344CB8AC3E}">
        <p14:creationId xmlns:p14="http://schemas.microsoft.com/office/powerpoint/2010/main" val="3135775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AF009-46C0-41F5-B412-832E4CA0AF0C}" type="slidenum">
              <a:rPr lang="en-US" smtClean="0"/>
              <a:t>43</a:t>
            </a:fld>
            <a:endParaRPr lang="en-US"/>
          </a:p>
        </p:txBody>
      </p:sp>
    </p:spTree>
    <p:extLst>
      <p:ext uri="{BB962C8B-B14F-4D97-AF65-F5344CB8AC3E}">
        <p14:creationId xmlns:p14="http://schemas.microsoft.com/office/powerpoint/2010/main" val="243376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F2542A59-3FDA-4380-9D18-0172EC5ABF73}"/>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95DCDBBE-0463-4F4F-B4F7-F985C8A674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075" lvl="1" indent="-346075">
              <a:buFont typeface="Wingdings" panose="05000000000000000000" pitchFamily="2" charset="2"/>
              <a:buNone/>
            </a:pPr>
            <a:r>
              <a:rPr lang="en-US" altLang="en-US">
                <a:latin typeface="Arial" panose="020B0604020202020204" pitchFamily="34" charset="0"/>
                <a:ea typeface="ＭＳ Ｐゴシック" panose="020B0600070205080204" pitchFamily="34" charset="-128"/>
              </a:rPr>
              <a:t>Humans process time over 12 orders of magnitude, ranging from microseconds to hours. Timing is </a:t>
            </a:r>
            <a:r>
              <a:rPr lang="en-US" altLang="en-US" u="sng">
                <a:latin typeface="Arial" panose="020B0604020202020204" pitchFamily="34" charset="0"/>
                <a:ea typeface="ＭＳ Ｐゴシック" panose="020B0600070205080204" pitchFamily="34" charset="-128"/>
              </a:rPr>
              <a:t>most prominent</a:t>
            </a:r>
            <a:r>
              <a:rPr lang="en-US" altLang="en-US">
                <a:latin typeface="Arial" panose="020B0604020202020204" pitchFamily="34" charset="0"/>
                <a:ea typeface="ＭＳ Ｐゴシック" panose="020B0600070205080204" pitchFamily="34" charset="-128"/>
              </a:rPr>
              <a:t> in the auditory domain and the most sophisticated level of timing &amp; neural network synchronization occurs at the microsecond level for processing the rapidly changing and variable acoustics of speech. The auditory system is </a:t>
            </a:r>
            <a:r>
              <a:rPr lang="en-US" altLang="en-US" u="sng">
                <a:latin typeface="Arial" panose="020B0604020202020204" pitchFamily="34" charset="0"/>
                <a:ea typeface="ＭＳ Ｐゴシック" panose="020B0600070205080204" pitchFamily="34" charset="-128"/>
              </a:rPr>
              <a:t>absolutely</a:t>
            </a:r>
            <a:r>
              <a:rPr lang="en-US" altLang="en-US">
                <a:latin typeface="Arial" panose="020B0604020202020204" pitchFamily="34" charset="0"/>
                <a:ea typeface="ＭＳ Ｐゴシック" panose="020B0600070205080204" pitchFamily="34" charset="-128"/>
              </a:rPr>
              <a:t> the TIME EXPERT of the brain.  On the other end of the time spectrum, we experience daily physiological oscillations (or the turning on &amp; off of brain networks) that regulate sleep and appetite. It was previously thought that </a:t>
            </a:r>
            <a:r>
              <a:rPr lang="en-US" altLang="en-US" u="sng">
                <a:latin typeface="Arial" panose="020B0604020202020204" pitchFamily="34" charset="0"/>
                <a:ea typeface="ＭＳ Ｐゴシック" panose="020B0600070205080204" pitchFamily="34" charset="-128"/>
              </a:rPr>
              <a:t>certain regions </a:t>
            </a:r>
            <a:r>
              <a:rPr lang="en-US" altLang="en-US">
                <a:latin typeface="Arial" panose="020B0604020202020204" pitchFamily="34" charset="0"/>
                <a:ea typeface="ＭＳ Ｐゴシック" panose="020B0600070205080204" pitchFamily="34" charset="-128"/>
              </a:rPr>
              <a:t>of the brain were responsible for </a:t>
            </a:r>
            <a:r>
              <a:rPr lang="en-US" altLang="en-US" u="sng">
                <a:latin typeface="Arial" panose="020B0604020202020204" pitchFamily="34" charset="0"/>
                <a:ea typeface="ＭＳ Ｐゴシック" panose="020B0600070205080204" pitchFamily="34" charset="-128"/>
              </a:rPr>
              <a:t>certain functions</a:t>
            </a:r>
            <a:r>
              <a:rPr lang="en-US" altLang="en-US">
                <a:latin typeface="Arial" panose="020B0604020202020204" pitchFamily="34" charset="0"/>
                <a:ea typeface="ＭＳ Ｐゴシック" panose="020B0600070205080204" pitchFamily="34" charset="-128"/>
              </a:rPr>
              <a:t>. However, more recent research and the work of the Connectome Project have lead us to understand that we use multiple neural networks simultaneously to perform communicative, cognitive and motor tasks. White matter tracts function like super highways connecting anterior to posterior regions of the brain and opposite hemispheres in a variety of established neural networks. For </a:t>
            </a:r>
            <a:r>
              <a:rPr lang="en-US" altLang="en-US" u="sng">
                <a:latin typeface="Arial" panose="020B0604020202020204" pitchFamily="34" charset="0"/>
                <a:ea typeface="ＭＳ Ｐゴシック" panose="020B0600070205080204" pitchFamily="34" charset="-128"/>
              </a:rPr>
              <a:t>optimal performance</a:t>
            </a:r>
            <a:r>
              <a:rPr lang="en-US" altLang="en-US">
                <a:latin typeface="Arial" panose="020B0604020202020204" pitchFamily="34" charset="0"/>
                <a:ea typeface="ＭＳ Ｐゴシック" panose="020B0600070205080204" pitchFamily="34" charset="-128"/>
              </a:rPr>
              <a:t>, information must travel along these super highways </a:t>
            </a:r>
            <a:r>
              <a:rPr lang="en-US" altLang="en-US" u="sng">
                <a:latin typeface="Arial" panose="020B0604020202020204" pitchFamily="34" charset="0"/>
                <a:ea typeface="ＭＳ Ｐゴシック" panose="020B0600070205080204" pitchFamily="34" charset="-128"/>
              </a:rPr>
              <a:t>efficiently</a:t>
            </a:r>
            <a:r>
              <a:rPr lang="en-US" altLang="en-US">
                <a:latin typeface="Arial" panose="020B0604020202020204" pitchFamily="34" charset="0"/>
                <a:ea typeface="ＭＳ Ｐゴシック" panose="020B0600070205080204" pitchFamily="34" charset="-128"/>
              </a:rPr>
              <a:t>  &amp; the various neural networks must fire in </a:t>
            </a:r>
            <a:r>
              <a:rPr lang="en-US" altLang="en-US" u="sng">
                <a:latin typeface="Arial" panose="020B0604020202020204" pitchFamily="34" charset="0"/>
                <a:ea typeface="ＭＳ Ｐゴシック" panose="020B0600070205080204" pitchFamily="34" charset="-128"/>
              </a:rPr>
              <a:t>perfect synchrony </a:t>
            </a:r>
            <a:r>
              <a:rPr lang="en-US" altLang="en-US">
                <a:latin typeface="Arial" panose="020B0604020202020204" pitchFamily="34" charset="0"/>
                <a:ea typeface="ＭＳ Ｐゴシック" panose="020B0600070205080204" pitchFamily="34" charset="-128"/>
              </a:rPr>
              <a:t>from microseconds to milliseconds to intervals of seconds to minutes to hours. Numerous studies have implicated poor neural timing &amp; synchronization in ADHD, Autism, Dyslexia… and other reading disorders….., Stroke, Traumatic Brain Injury, Parkinson's, Tourette's and more…</a:t>
            </a:r>
          </a:p>
          <a:p>
            <a:pPr marL="346075" lvl="1" indent="-346075">
              <a:buFont typeface="Wingdings" panose="05000000000000000000" pitchFamily="2" charset="2"/>
              <a:buNone/>
            </a:pPr>
            <a:endParaRPr lang="en-US" altLang="en-US">
              <a:latin typeface="Arial" panose="020B0604020202020204" pitchFamily="34" charset="0"/>
              <a:ea typeface="ＭＳ Ｐゴシック" panose="020B0600070205080204" pitchFamily="34" charset="-128"/>
            </a:endParaRPr>
          </a:p>
          <a:p>
            <a:pPr marL="346075" lvl="1" indent="-346075">
              <a:buFont typeface="Wingdings" panose="05000000000000000000" pitchFamily="2" charset="2"/>
              <a:buNone/>
            </a:pPr>
            <a:endParaRPr lang="en-US" altLang="en-US">
              <a:latin typeface="Arial" panose="020B0604020202020204" pitchFamily="34" charset="0"/>
              <a:ea typeface="ＭＳ Ｐゴシック" panose="020B0600070205080204" pitchFamily="34" charset="-128"/>
            </a:endParaRPr>
          </a:p>
          <a:p>
            <a:pPr marL="346075" lvl="1" indent="-346075">
              <a:buFont typeface="Wingdings" panose="05000000000000000000" pitchFamily="2" charset="2"/>
              <a:buNone/>
            </a:pPr>
            <a:r>
              <a:rPr lang="en-US" altLang="en-US">
                <a:latin typeface="Arial" panose="020B0604020202020204" pitchFamily="34" charset="0"/>
                <a:ea typeface="ＭＳ Ｐゴシック" panose="020B0600070205080204" pitchFamily="34" charset="-128"/>
              </a:rPr>
              <a:t>Just like a well-trained orchestra, different neural networks must start, stop and send signals to the body in perfect synchrony (in milliseconds) in order for a person to accomplish cognitive, speech, language, &amp; motor tasks</a:t>
            </a:r>
          </a:p>
          <a:p>
            <a:pPr marL="346075" lvl="1" indent="-346075">
              <a:buFont typeface="Wingdings" panose="05000000000000000000" pitchFamily="2" charset="2"/>
              <a:buNone/>
            </a:pPr>
            <a:r>
              <a:rPr lang="en-US" altLang="en-US">
                <a:latin typeface="Arial" panose="020B0604020202020204" pitchFamily="34" charset="0"/>
                <a:ea typeface="ＭＳ Ｐゴシック" panose="020B0600070205080204" pitchFamily="34" charset="-128"/>
              </a:rPr>
              <a:t>competently.  Researchers have shown that timing in the brain is not as precise or synchronized as it should be in many conditions, like ADHD, Auditory Processing Disorder, Dyslexia and other reading disorders, Parkinson’s, </a:t>
            </a:r>
          </a:p>
          <a:p>
            <a:pPr marL="346075" lvl="1" indent="-346075">
              <a:buFont typeface="Wingdings" panose="05000000000000000000" pitchFamily="2" charset="2"/>
              <a:buNone/>
            </a:pPr>
            <a:r>
              <a:rPr lang="en-US" altLang="en-US">
                <a:latin typeface="Arial" panose="020B0604020202020204" pitchFamily="34" charset="0"/>
                <a:ea typeface="ＭＳ Ｐゴシック" panose="020B0600070205080204" pitchFamily="34" charset="-128"/>
              </a:rPr>
              <a:t>Stroke, and Traumatic Brain Injury leading to poor develop or acquired impairments in cognitive &amp; communicative abilities.  </a:t>
            </a:r>
          </a:p>
          <a:p>
            <a:pPr marL="346075" lvl="1" indent="-346075">
              <a:buFont typeface="Wingdings" panose="05000000000000000000" pitchFamily="2" charset="2"/>
              <a:buNone/>
            </a:pPr>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diagram you see on this slide comes from a prominent research paper by Mauk &amp; Buonomano in Annual Review of Neurosciences titled The Neural Basis of Temporal Processing. This paper is very important as it describes how timing &amp; rhythm are inextricably related to attention, sensory processing, auditory processing, speech &amp; motor praxis, language &amp; reading development, visual tracking and behavioral self-regulation.</a:t>
            </a:r>
          </a:p>
          <a:p>
            <a:pPr eaLnBrk="1" hangingPunct="1"/>
            <a:r>
              <a:rPr lang="en-US" altLang="en-US">
                <a:latin typeface="Arial" panose="020B0604020202020204" pitchFamily="34" charset="0"/>
                <a:ea typeface="ＭＳ Ｐゴシック" panose="020B0600070205080204" pitchFamily="34" charset="-128"/>
              </a:rPr>
              <a:t>Humans process information over 12 orders of magnitude. At one end of the spectrum, we process time in microseconds.  I can tell which direction a sound came from as the sound waves travel to one ear microseconds before the other.  My brain processes that difference in microseconds so that I correctly perceive the direction of sound.  On the other extreme, we experience daily physiological oscillations (or the turning on &amp; off of brain networks) that regulate sleep and appetite.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Timing is </a:t>
            </a:r>
            <a:r>
              <a:rPr lang="en-US" altLang="en-US" u="sng">
                <a:latin typeface="Arial" panose="020B0604020202020204" pitchFamily="34" charset="0"/>
                <a:ea typeface="ＭＳ Ｐゴシック" panose="020B0600070205080204" pitchFamily="34" charset="-128"/>
              </a:rPr>
              <a:t>most prominent</a:t>
            </a:r>
            <a:r>
              <a:rPr lang="en-US" altLang="en-US">
                <a:latin typeface="Arial" panose="020B0604020202020204" pitchFamily="34" charset="0"/>
                <a:ea typeface="ＭＳ Ｐゴシック" panose="020B0600070205080204" pitchFamily="34" charset="-128"/>
              </a:rPr>
              <a:t> in the auditory domain and the most sophisticated level of timing &amp; neural network synchronization occurs at the millisecond level.  (REMEMBER MILLISECOND LEVEL). As we get into more of the research, you will see that millisecond jitter or variability in motor timing &amp; the perception of timed elements of speech often leads to developmental and acquired impairments in skills like: attention, cognitive processing speed, working memory, executive function, phonological processing, reading, language, and comprehension. </a:t>
            </a:r>
          </a:p>
          <a:p>
            <a:pPr marL="346075" lvl="1" indent="-346075">
              <a:buFont typeface="Wingdings" panose="05000000000000000000" pitchFamily="2" charset="2"/>
              <a:buNone/>
            </a:pPr>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In recent years we have learned that the brain is much more plastic than previously thought, and that the brain can be shaped &amp; changed far into adulthood or years after an acquired injury as long as the proper training and interventions are employed.  Research shows that synchronization of brain networks is a skill that can be improved with specific practice for millisecond timing.   So, you can think of Interactive Metronome as a bottom-up approach to SLP service delivery.  Incorporating training for millisecond timing &amp; rhythm into your treatment plan will lead to better and faster treatment outcomes.  Interactive Metronome should be used as an adjunct to traditional SLP interventions,  not as a replacement. By improving foundational skills like attention, processing, executive functions, &amp; praxis your clients will benefit more from your other interventions.   Interactive Metronome is a bottom approach to SLP service delivery.</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Not only is Interactive Metronome fun and engaging, it is objective &amp; effective. Today we will discuss IM research as it pertains to SLP clinical practice and how improving synchronicity &amp; decreasing jitter or variability in the timing of neural networks facilitates speech, language, pragmatic &amp; cognitive treatment outcomes. I strongly encourage you to visit our website if you are interested in reading more about the studies presented here or any of the other research pertaining to other professional disciplines.  Go to www.interactivemetronome.com and click on SCIENCE.   Perhaps nothing is as powerful as SEEING how the Interactive Metronome was incorporated into clinical practice and the life-changing results achieved.  So be sure to view the unsolicited case studies submitted to us by clinicians like you.  These can be found on our website by clicking on SUCCESS STORIES. </a:t>
            </a:r>
          </a:p>
          <a:p>
            <a:pPr>
              <a:lnSpc>
                <a:spcPct val="80000"/>
              </a:lnSpc>
            </a:pPr>
            <a:endParaRPr lang="en-US" altLang="en-US" sz="1100">
              <a:latin typeface="Arial" panose="020B0604020202020204" pitchFamily="34" charset="0"/>
              <a:ea typeface="ＭＳ Ｐゴシック" panose="020B0600070205080204" pitchFamily="34" charset="-128"/>
            </a:endParaRPr>
          </a:p>
          <a:p>
            <a:pPr>
              <a:lnSpc>
                <a:spcPct val="80000"/>
              </a:lnSpc>
            </a:pPr>
            <a:endParaRPr lang="en-US" altLang="en-US" sz="1100">
              <a:latin typeface="Arial" panose="020B0604020202020204" pitchFamily="34" charset="0"/>
              <a:ea typeface="ＭＳ Ｐゴシック" panose="020B0600070205080204" pitchFamily="34" charset="-128"/>
            </a:endParaRPr>
          </a:p>
          <a:p>
            <a:pPr>
              <a:lnSpc>
                <a:spcPct val="80000"/>
              </a:lnSpc>
            </a:pPr>
            <a:endParaRPr lang="en-US" altLang="en-US" sz="1100">
              <a:latin typeface="Arial" panose="020B0604020202020204" pitchFamily="34" charset="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F5EA4AF4-CC9D-4B3C-AB08-AA2E0B5EA8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4926F8B-7EAD-4ABA-96CD-C588BE605AC7}" type="slidenum">
              <a:rPr lang="en-US" altLang="en-US" smtClean="0"/>
              <a:pPr>
                <a:spcBef>
                  <a:spcPct val="0"/>
                </a:spcBef>
              </a:pPr>
              <a:t>3</a:t>
            </a:fld>
            <a:endParaRPr lang="en-US" altLang="en-US"/>
          </a:p>
        </p:txBody>
      </p:sp>
    </p:spTree>
    <p:extLst>
      <p:ext uri="{BB962C8B-B14F-4D97-AF65-F5344CB8AC3E}">
        <p14:creationId xmlns:p14="http://schemas.microsoft.com/office/powerpoint/2010/main" val="1484200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483A6-139C-46B0-B403-0C20AF88DDC9}" type="slidenum">
              <a:rPr lang="en-US" smtClean="0"/>
              <a:pPr/>
              <a:t>45</a:t>
            </a:fld>
            <a:endParaRPr lang="en-US"/>
          </a:p>
        </p:txBody>
      </p:sp>
    </p:spTree>
    <p:extLst>
      <p:ext uri="{BB962C8B-B14F-4D97-AF65-F5344CB8AC3E}">
        <p14:creationId xmlns:p14="http://schemas.microsoft.com/office/powerpoint/2010/main" val="2540285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46</a:t>
            </a:fld>
            <a:endParaRPr lang="en-US"/>
          </a:p>
        </p:txBody>
      </p:sp>
    </p:spTree>
    <p:extLst>
      <p:ext uri="{BB962C8B-B14F-4D97-AF65-F5344CB8AC3E}">
        <p14:creationId xmlns:p14="http://schemas.microsoft.com/office/powerpoint/2010/main" val="2760287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47</a:t>
            </a:fld>
            <a:endParaRPr lang="en-US"/>
          </a:p>
        </p:txBody>
      </p:sp>
    </p:spTree>
    <p:extLst>
      <p:ext uri="{BB962C8B-B14F-4D97-AF65-F5344CB8AC3E}">
        <p14:creationId xmlns:p14="http://schemas.microsoft.com/office/powerpoint/2010/main" val="94482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48</a:t>
            </a:fld>
            <a:endParaRPr lang="en-US"/>
          </a:p>
        </p:txBody>
      </p:sp>
    </p:spTree>
    <p:extLst>
      <p:ext uri="{BB962C8B-B14F-4D97-AF65-F5344CB8AC3E}">
        <p14:creationId xmlns:p14="http://schemas.microsoft.com/office/powerpoint/2010/main" val="128320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50</a:t>
            </a:fld>
            <a:endParaRPr lang="en-US"/>
          </a:p>
        </p:txBody>
      </p:sp>
    </p:spTree>
    <p:extLst>
      <p:ext uri="{BB962C8B-B14F-4D97-AF65-F5344CB8AC3E}">
        <p14:creationId xmlns:p14="http://schemas.microsoft.com/office/powerpoint/2010/main" val="4244495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E27FE7-DE01-40A0-9A1B-2E3D04CEF589}" type="slidenum">
              <a:rPr lang="en-US" smtClean="0">
                <a:solidFill>
                  <a:prstClr val="white"/>
                </a:solidFill>
              </a:rPr>
              <a:pPr/>
              <a:t>51</a:t>
            </a:fld>
            <a:endParaRPr lang="en-US">
              <a:solidFill>
                <a:prstClr val="white"/>
              </a:solidFill>
            </a:endParaRPr>
          </a:p>
        </p:txBody>
      </p:sp>
    </p:spTree>
    <p:extLst>
      <p:ext uri="{BB962C8B-B14F-4D97-AF65-F5344CB8AC3E}">
        <p14:creationId xmlns:p14="http://schemas.microsoft.com/office/powerpoint/2010/main" val="2803238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483A6-139C-46B0-B403-0C20AF88DDC9}" type="slidenum">
              <a:rPr lang="en-US" smtClean="0"/>
              <a:pPr/>
              <a:t>52</a:t>
            </a:fld>
            <a:endParaRPr lang="en-US"/>
          </a:p>
        </p:txBody>
      </p:sp>
    </p:spTree>
    <p:extLst>
      <p:ext uri="{BB962C8B-B14F-4D97-AF65-F5344CB8AC3E}">
        <p14:creationId xmlns:p14="http://schemas.microsoft.com/office/powerpoint/2010/main" val="2657544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54</a:t>
            </a:fld>
            <a:endParaRPr lang="en-US"/>
          </a:p>
        </p:txBody>
      </p:sp>
    </p:spTree>
    <p:extLst>
      <p:ext uri="{BB962C8B-B14F-4D97-AF65-F5344CB8AC3E}">
        <p14:creationId xmlns:p14="http://schemas.microsoft.com/office/powerpoint/2010/main" val="3213178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AF009-46C0-41F5-B412-832E4CA0AF0C}" type="slidenum">
              <a:rPr lang="en-US" smtClean="0"/>
              <a:t>56</a:t>
            </a:fld>
            <a:endParaRPr lang="en-US"/>
          </a:p>
        </p:txBody>
      </p:sp>
    </p:spTree>
    <p:extLst>
      <p:ext uri="{BB962C8B-B14F-4D97-AF65-F5344CB8AC3E}">
        <p14:creationId xmlns:p14="http://schemas.microsoft.com/office/powerpoint/2010/main" val="3592294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AF009-46C0-41F5-B412-832E4CA0AF0C}" type="slidenum">
              <a:rPr lang="en-US" smtClean="0"/>
              <a:t>57</a:t>
            </a:fld>
            <a:endParaRPr lang="en-US"/>
          </a:p>
        </p:txBody>
      </p:sp>
    </p:spTree>
    <p:extLst>
      <p:ext uri="{BB962C8B-B14F-4D97-AF65-F5344CB8AC3E}">
        <p14:creationId xmlns:p14="http://schemas.microsoft.com/office/powerpoint/2010/main" val="89235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4</a:t>
            </a:fld>
            <a:endParaRPr lang="en-US"/>
          </a:p>
        </p:txBody>
      </p:sp>
    </p:spTree>
    <p:extLst>
      <p:ext uri="{BB962C8B-B14F-4D97-AF65-F5344CB8AC3E}">
        <p14:creationId xmlns:p14="http://schemas.microsoft.com/office/powerpoint/2010/main" val="1036244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5985895-25DB-4A89-AE5C-213B30C1D3CA}" type="slidenum">
              <a:rPr lang="en-US" smtClean="0"/>
              <a:pPr>
                <a:defRPr/>
              </a:pPr>
              <a:t>59</a:t>
            </a:fld>
            <a:endParaRPr lang="en-US" dirty="0"/>
          </a:p>
        </p:txBody>
      </p:sp>
    </p:spTree>
    <p:extLst>
      <p:ext uri="{BB962C8B-B14F-4D97-AF65-F5344CB8AC3E}">
        <p14:creationId xmlns:p14="http://schemas.microsoft.com/office/powerpoint/2010/main" val="274090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5</a:t>
            </a:fld>
            <a:endParaRPr lang="en-US"/>
          </a:p>
        </p:txBody>
      </p:sp>
    </p:spTree>
    <p:extLst>
      <p:ext uri="{BB962C8B-B14F-4D97-AF65-F5344CB8AC3E}">
        <p14:creationId xmlns:p14="http://schemas.microsoft.com/office/powerpoint/2010/main" val="52262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9CF37-3F02-4159-8816-9F18D5D29CDC}" type="slidenum">
              <a:rPr lang="en-US" smtClean="0"/>
              <a:t>8</a:t>
            </a:fld>
            <a:endParaRPr lang="en-US"/>
          </a:p>
        </p:txBody>
      </p:sp>
    </p:spTree>
    <p:extLst>
      <p:ext uri="{BB962C8B-B14F-4D97-AF65-F5344CB8AC3E}">
        <p14:creationId xmlns:p14="http://schemas.microsoft.com/office/powerpoint/2010/main" val="262998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 sessions of BB/IM</a:t>
            </a:r>
          </a:p>
        </p:txBody>
      </p:sp>
      <p:sp>
        <p:nvSpPr>
          <p:cNvPr id="4" name="Slide Number Placeholder 3"/>
          <p:cNvSpPr>
            <a:spLocks noGrp="1"/>
          </p:cNvSpPr>
          <p:nvPr>
            <p:ph type="sldNum" sz="quarter" idx="5"/>
          </p:nvPr>
        </p:nvSpPr>
        <p:spPr/>
        <p:txBody>
          <a:bodyPr/>
          <a:lstStyle/>
          <a:p>
            <a:fld id="{E2678FDD-A36F-49CE-8077-8E494F708FD3}" type="slidenum">
              <a:rPr lang="en-US" smtClean="0"/>
              <a:t>9</a:t>
            </a:fld>
            <a:endParaRPr lang="en-US"/>
          </a:p>
        </p:txBody>
      </p:sp>
    </p:spTree>
    <p:extLst>
      <p:ext uri="{BB962C8B-B14F-4D97-AF65-F5344CB8AC3E}">
        <p14:creationId xmlns:p14="http://schemas.microsoft.com/office/powerpoint/2010/main" val="2138832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Tower of London – executive functioning – specifically planning</a:t>
            </a:r>
          </a:p>
          <a:p>
            <a:r>
              <a:rPr lang="en-US" dirty="0" err="1"/>
              <a:t>Macworth</a:t>
            </a:r>
            <a:r>
              <a:rPr lang="en-US" dirty="0"/>
              <a:t> Clock – sustained attention</a:t>
            </a:r>
          </a:p>
          <a:p>
            <a:r>
              <a:rPr lang="en-US" dirty="0" err="1"/>
              <a:t>Corsi</a:t>
            </a:r>
            <a:r>
              <a:rPr lang="en-US" dirty="0"/>
              <a:t> Block Tapping Test – visual-spatial short term working memory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678FDD-A36F-49CE-8077-8E494F708FD3}" type="slidenum">
              <a:rPr lang="en-US" smtClean="0"/>
              <a:t>10</a:t>
            </a:fld>
            <a:endParaRPr lang="en-US"/>
          </a:p>
        </p:txBody>
      </p:sp>
    </p:spTree>
    <p:extLst>
      <p:ext uri="{BB962C8B-B14F-4D97-AF65-F5344CB8AC3E}">
        <p14:creationId xmlns:p14="http://schemas.microsoft.com/office/powerpoint/2010/main" val="127102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Theoretically, BB/IM may work by strengthening or weakening the degree of positive or negative coupling between brain regions.</a:t>
            </a:r>
          </a:p>
          <a:p>
            <a:endParaRPr lang="en-US" dirty="0"/>
          </a:p>
        </p:txBody>
      </p:sp>
      <p:sp>
        <p:nvSpPr>
          <p:cNvPr id="4" name="Slide Number Placeholder 3"/>
          <p:cNvSpPr>
            <a:spLocks noGrp="1"/>
          </p:cNvSpPr>
          <p:nvPr>
            <p:ph type="sldNum" sz="quarter" idx="5"/>
          </p:nvPr>
        </p:nvSpPr>
        <p:spPr/>
        <p:txBody>
          <a:bodyPr/>
          <a:lstStyle/>
          <a:p>
            <a:fld id="{E2678FDD-A36F-49CE-8077-8E494F708FD3}" type="slidenum">
              <a:rPr lang="en-US" smtClean="0"/>
              <a:t>11</a:t>
            </a:fld>
            <a:endParaRPr lang="en-US"/>
          </a:p>
        </p:txBody>
      </p:sp>
    </p:spTree>
    <p:extLst>
      <p:ext uri="{BB962C8B-B14F-4D97-AF65-F5344CB8AC3E}">
        <p14:creationId xmlns:p14="http://schemas.microsoft.com/office/powerpoint/2010/main" val="96466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78FDD-A36F-49CE-8077-8E494F708FD3}" type="slidenum">
              <a:rPr lang="en-US" smtClean="0"/>
              <a:t>12</a:t>
            </a:fld>
            <a:endParaRPr lang="en-US"/>
          </a:p>
        </p:txBody>
      </p:sp>
    </p:spTree>
    <p:extLst>
      <p:ext uri="{BB962C8B-B14F-4D97-AF65-F5344CB8AC3E}">
        <p14:creationId xmlns:p14="http://schemas.microsoft.com/office/powerpoint/2010/main" val="4242540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E824217-74AB-44CD-BCAF-5322FD347F1B}"/>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5" name="Footer Placeholder 4">
            <a:extLst>
              <a:ext uri="{FF2B5EF4-FFF2-40B4-BE49-F238E27FC236}">
                <a16:creationId xmlns:a16="http://schemas.microsoft.com/office/drawing/2014/main" id="{AF56F4C9-0DFC-4E14-83E5-E155214F1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2F22F-D41B-4C0C-917B-189E0C7D4DC0}"/>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Rectangle 6">
            <a:extLst>
              <a:ext uri="{FF2B5EF4-FFF2-40B4-BE49-F238E27FC236}">
                <a16:creationId xmlns:a16="http://schemas.microsoft.com/office/drawing/2014/main" id="{586FDD54-4959-4D80-96AC-BF9568DE9B0E}"/>
              </a:ext>
            </a:extLst>
          </p:cNvPr>
          <p:cNvSpPr/>
          <p:nvPr/>
        </p:nvSpPr>
        <p:spPr>
          <a:xfrm>
            <a:off x="2157046" y="0"/>
            <a:ext cx="787790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18">
            <a:extLst>
              <a:ext uri="{FF2B5EF4-FFF2-40B4-BE49-F238E27FC236}">
                <a16:creationId xmlns:a16="http://schemas.microsoft.com/office/drawing/2014/main" id="{D14A95AE-8972-45D4-94D2-5636F39C4E84}"/>
              </a:ext>
            </a:extLst>
          </p:cNvPr>
          <p:cNvSpPr>
            <a:spLocks noGrp="1"/>
          </p:cNvSpPr>
          <p:nvPr>
            <p:ph type="body" sz="quarter" idx="13" hasCustomPrompt="1"/>
          </p:nvPr>
        </p:nvSpPr>
        <p:spPr>
          <a:xfrm>
            <a:off x="2797127" y="2342800"/>
            <a:ext cx="6597747" cy="2119151"/>
          </a:xfrm>
        </p:spPr>
        <p:txBody>
          <a:bodyPr anchor="ctr">
            <a:noAutofit/>
          </a:bodyPr>
          <a:lstStyle>
            <a:lvl1pPr marL="0" indent="0" algn="ctr">
              <a:buNone/>
              <a:defRPr sz="4400">
                <a:solidFill>
                  <a:schemeClr val="bg1"/>
                </a:solidFill>
              </a:defRPr>
            </a:lvl1pPr>
            <a:lvl2pPr marL="457200" indent="0">
              <a:buNone/>
              <a:defRPr sz="4000">
                <a:solidFill>
                  <a:schemeClr val="bg1"/>
                </a:solidFill>
              </a:defRPr>
            </a:lvl2pPr>
            <a:lvl3pPr marL="914400" indent="0">
              <a:buNone/>
              <a:defRPr sz="3600">
                <a:solidFill>
                  <a:schemeClr val="bg1"/>
                </a:solidFill>
              </a:defRPr>
            </a:lvl3pPr>
            <a:lvl4pPr marL="1371600" indent="0">
              <a:buNone/>
              <a:defRPr sz="3200">
                <a:solidFill>
                  <a:schemeClr val="bg1"/>
                </a:solidFill>
              </a:defRPr>
            </a:lvl4pPr>
            <a:lvl5pPr marL="1828800" indent="0">
              <a:buNone/>
              <a:defRPr sz="3200">
                <a:solidFill>
                  <a:schemeClr val="bg1"/>
                </a:solidFill>
              </a:defRPr>
            </a:lvl5pPr>
          </a:lstStyle>
          <a:p>
            <a:pPr lvl="0"/>
            <a:r>
              <a:rPr lang="en-US" dirty="0"/>
              <a:t>INSERT TITLE</a:t>
            </a:r>
          </a:p>
        </p:txBody>
      </p:sp>
      <p:sp>
        <p:nvSpPr>
          <p:cNvPr id="9" name="Text Placeholder 20">
            <a:extLst>
              <a:ext uri="{FF2B5EF4-FFF2-40B4-BE49-F238E27FC236}">
                <a16:creationId xmlns:a16="http://schemas.microsoft.com/office/drawing/2014/main" id="{94F701D7-1380-455B-9B89-9CF3D9900A40}"/>
              </a:ext>
            </a:extLst>
          </p:cNvPr>
          <p:cNvSpPr>
            <a:spLocks noGrp="1"/>
          </p:cNvSpPr>
          <p:nvPr>
            <p:ph type="body" sz="quarter" idx="14" hasCustomPrompt="1"/>
          </p:nvPr>
        </p:nvSpPr>
        <p:spPr>
          <a:xfrm>
            <a:off x="2797127" y="4598477"/>
            <a:ext cx="6597747" cy="926316"/>
          </a:xfrm>
        </p:spPr>
        <p:txBody>
          <a:bodyPr anchor="ctr">
            <a:normAutofit/>
          </a:bodyPr>
          <a:lstStyle>
            <a:lvl1pPr marL="0" indent="0" algn="ctr">
              <a:buNone/>
              <a:defRPr sz="28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INSERT AUTHOR</a:t>
            </a:r>
          </a:p>
        </p:txBody>
      </p:sp>
      <p:pic>
        <p:nvPicPr>
          <p:cNvPr id="10" name="Picture 9" descr="A picture containing drawing&#10;&#10;Description automatically generated">
            <a:extLst>
              <a:ext uri="{FF2B5EF4-FFF2-40B4-BE49-F238E27FC236}">
                <a16:creationId xmlns:a16="http://schemas.microsoft.com/office/drawing/2014/main" id="{56E59548-FE51-4A0B-924C-BFDC6901D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26" y="496179"/>
            <a:ext cx="5724525" cy="1846621"/>
          </a:xfrm>
          <a:prstGeom prst="rect">
            <a:avLst/>
          </a:prstGeom>
        </p:spPr>
      </p:pic>
    </p:spTree>
    <p:extLst>
      <p:ext uri="{BB962C8B-B14F-4D97-AF65-F5344CB8AC3E}">
        <p14:creationId xmlns:p14="http://schemas.microsoft.com/office/powerpoint/2010/main" val="106285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A02-9257-47B9-9354-9EB3EEA8B633}"/>
              </a:ext>
            </a:extLst>
          </p:cNvPr>
          <p:cNvSpPr>
            <a:spLocks noGrp="1"/>
          </p:cNvSpPr>
          <p:nvPr>
            <p:ph type="title"/>
          </p:nvPr>
        </p:nvSpPr>
        <p:spPr>
          <a:xfrm>
            <a:off x="323557" y="527390"/>
            <a:ext cx="9741932" cy="675000"/>
          </a:xfrm>
        </p:spPr>
        <p:txBody>
          <a:bodyPr/>
          <a:lstStyle>
            <a:lvl1pPr>
              <a:defRPr>
                <a:solidFill>
                  <a:schemeClr val="accent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0A664A-245D-40DC-A853-D3876F591DBD}"/>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CFB21AF3-CF76-483D-988B-E65E6F05D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9C9B1-6D52-4D83-AA89-B9A9816331F6}"/>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Picture Placeholder 2">
            <a:extLst>
              <a:ext uri="{FF2B5EF4-FFF2-40B4-BE49-F238E27FC236}">
                <a16:creationId xmlns:a16="http://schemas.microsoft.com/office/drawing/2014/main" id="{D7D854B4-6C51-4429-B11E-7E7D62BCC7B1}"/>
              </a:ext>
            </a:extLst>
          </p:cNvPr>
          <p:cNvSpPr>
            <a:spLocks noGrp="1"/>
          </p:cNvSpPr>
          <p:nvPr>
            <p:ph type="pic" sz="quarter" idx="13"/>
          </p:nvPr>
        </p:nvSpPr>
        <p:spPr>
          <a:xfrm>
            <a:off x="323558" y="1595374"/>
            <a:ext cx="5772442" cy="4347839"/>
          </a:xfrm>
          <a:solidFill>
            <a:schemeClr val="tx1">
              <a:lumMod val="20000"/>
              <a:lumOff val="80000"/>
            </a:schemeClr>
          </a:solidFill>
        </p:spPr>
      </p:sp>
      <p:sp>
        <p:nvSpPr>
          <p:cNvPr id="35" name="Text Placeholder 34">
            <a:extLst>
              <a:ext uri="{FF2B5EF4-FFF2-40B4-BE49-F238E27FC236}">
                <a16:creationId xmlns:a16="http://schemas.microsoft.com/office/drawing/2014/main" id="{AA4FCFCB-4853-49BD-8D4A-D23CE1579FA4}"/>
              </a:ext>
            </a:extLst>
          </p:cNvPr>
          <p:cNvSpPr>
            <a:spLocks noGrp="1"/>
          </p:cNvSpPr>
          <p:nvPr>
            <p:ph type="body" sz="quarter" idx="14"/>
          </p:nvPr>
        </p:nvSpPr>
        <p:spPr>
          <a:xfrm>
            <a:off x="6697972" y="2101801"/>
            <a:ext cx="5170470" cy="674687"/>
          </a:xfrm>
        </p:spPr>
        <p:txBody>
          <a:bodyPr>
            <a:noAutofit/>
          </a:bodyPr>
          <a:lstStyle>
            <a:lvl1pPr marL="0" indent="0">
              <a:buNone/>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p:txBody>
      </p:sp>
      <p:sp>
        <p:nvSpPr>
          <p:cNvPr id="36" name="Text Placeholder 34">
            <a:extLst>
              <a:ext uri="{FF2B5EF4-FFF2-40B4-BE49-F238E27FC236}">
                <a16:creationId xmlns:a16="http://schemas.microsoft.com/office/drawing/2014/main" id="{D4BA74D4-7358-4D32-8977-68F51EF6AE00}"/>
              </a:ext>
            </a:extLst>
          </p:cNvPr>
          <p:cNvSpPr>
            <a:spLocks noGrp="1"/>
          </p:cNvSpPr>
          <p:nvPr>
            <p:ph type="body" sz="quarter" idx="15"/>
          </p:nvPr>
        </p:nvSpPr>
        <p:spPr>
          <a:xfrm>
            <a:off x="6697972" y="3456058"/>
            <a:ext cx="5170470" cy="674687"/>
          </a:xfrm>
        </p:spPr>
        <p:txBody>
          <a:bodyPr>
            <a:noAutofit/>
          </a:bodyPr>
          <a:lstStyle>
            <a:lvl1pPr marL="0" indent="0">
              <a:buNone/>
              <a:defRPr sz="2000">
                <a:solidFill>
                  <a:schemeClr val="tx1"/>
                </a:solidFill>
              </a:defRPr>
            </a:lvl1pPr>
            <a:lvl2pPr marL="457200" indent="0">
              <a:buNone/>
              <a:defRPr sz="1800"/>
            </a:lvl2pPr>
            <a:lvl3pPr>
              <a:defRPr sz="1600"/>
            </a:lvl3pPr>
            <a:lvl4pPr>
              <a:defRPr sz="1400"/>
            </a:lvl4pPr>
            <a:lvl5pPr>
              <a:defRPr sz="1400"/>
            </a:lvl5pPr>
          </a:lstStyle>
          <a:p>
            <a:pPr lvl="0"/>
            <a:r>
              <a:rPr lang="en-US"/>
              <a:t>Click to edit Master text styles</a:t>
            </a:r>
          </a:p>
        </p:txBody>
      </p:sp>
      <p:sp>
        <p:nvSpPr>
          <p:cNvPr id="37" name="Text Placeholder 34">
            <a:extLst>
              <a:ext uri="{FF2B5EF4-FFF2-40B4-BE49-F238E27FC236}">
                <a16:creationId xmlns:a16="http://schemas.microsoft.com/office/drawing/2014/main" id="{05EC0BD2-3B58-4A78-B9E1-061A56726DFE}"/>
              </a:ext>
            </a:extLst>
          </p:cNvPr>
          <p:cNvSpPr>
            <a:spLocks noGrp="1"/>
          </p:cNvSpPr>
          <p:nvPr>
            <p:ph type="body" sz="quarter" idx="16"/>
          </p:nvPr>
        </p:nvSpPr>
        <p:spPr>
          <a:xfrm>
            <a:off x="6697972" y="4810315"/>
            <a:ext cx="5170470" cy="674687"/>
          </a:xfrm>
        </p:spPr>
        <p:txBody>
          <a:bodyPr>
            <a:noAutofit/>
          </a:bodyPr>
          <a:lstStyle>
            <a:lvl1pPr marL="0" indent="0">
              <a:buNone/>
              <a:defRPr sz="2000">
                <a:solidFill>
                  <a:schemeClr val="tx1"/>
                </a:solidFill>
              </a:defRPr>
            </a:lvl1pPr>
            <a:lvl2pPr marL="457200" indent="0">
              <a:buNone/>
              <a:defRPr sz="1800"/>
            </a:lvl2pPr>
            <a:lvl3pPr>
              <a:defRPr sz="1600"/>
            </a:lvl3pPr>
            <a:lvl4pPr>
              <a:defRPr sz="1400"/>
            </a:lvl4pPr>
            <a:lvl5pPr>
              <a:defRPr sz="1400"/>
            </a:lvl5pPr>
          </a:lstStyle>
          <a:p>
            <a:pPr lvl="0"/>
            <a:r>
              <a:rPr lang="en-US"/>
              <a:t>Click to edit Master text styles</a:t>
            </a:r>
          </a:p>
        </p:txBody>
      </p:sp>
      <p:sp>
        <p:nvSpPr>
          <p:cNvPr id="39" name="Content Placeholder 38">
            <a:extLst>
              <a:ext uri="{FF2B5EF4-FFF2-40B4-BE49-F238E27FC236}">
                <a16:creationId xmlns:a16="http://schemas.microsoft.com/office/drawing/2014/main" id="{855428DD-4207-4D25-9AEB-DDC234E8574D}"/>
              </a:ext>
            </a:extLst>
          </p:cNvPr>
          <p:cNvSpPr>
            <a:spLocks noGrp="1"/>
          </p:cNvSpPr>
          <p:nvPr>
            <p:ph sz="quarter" idx="17"/>
          </p:nvPr>
        </p:nvSpPr>
        <p:spPr>
          <a:xfrm>
            <a:off x="5686016" y="2101801"/>
            <a:ext cx="684055" cy="674687"/>
          </a:xfrm>
          <a:prstGeom prst="ellipse">
            <a:avLst/>
          </a:prstGeom>
          <a:solidFill>
            <a:schemeClr val="accent1"/>
          </a:solidFill>
          <a:effectLst>
            <a:outerShdw blurRad="50800" dist="38100" dir="2700000" algn="tl" rotWithShape="0">
              <a:prstClr val="black">
                <a:alpha val="40000"/>
              </a:prstClr>
            </a:outerShdw>
          </a:effectLst>
        </p:spPr>
        <p:txBody>
          <a:bodyPr>
            <a:normAutofit/>
          </a:bodyPr>
          <a:lstStyle>
            <a:lvl2pPr marL="457200" indent="0">
              <a:buNone/>
              <a:defRPr sz="1000"/>
            </a:lvl2pPr>
          </a:lstStyle>
          <a:p>
            <a:pPr lvl="0"/>
            <a:r>
              <a:rPr lang="en-US"/>
              <a:t>Click to edit Master text styles</a:t>
            </a:r>
          </a:p>
        </p:txBody>
      </p:sp>
      <p:sp>
        <p:nvSpPr>
          <p:cNvPr id="41" name="Content Placeholder 38">
            <a:extLst>
              <a:ext uri="{FF2B5EF4-FFF2-40B4-BE49-F238E27FC236}">
                <a16:creationId xmlns:a16="http://schemas.microsoft.com/office/drawing/2014/main" id="{B9ED4840-6255-41B9-A570-FAF5316E596D}"/>
              </a:ext>
            </a:extLst>
          </p:cNvPr>
          <p:cNvSpPr>
            <a:spLocks noGrp="1"/>
          </p:cNvSpPr>
          <p:nvPr>
            <p:ph sz="quarter" idx="18"/>
          </p:nvPr>
        </p:nvSpPr>
        <p:spPr>
          <a:xfrm>
            <a:off x="5686016" y="3456058"/>
            <a:ext cx="684055" cy="674687"/>
          </a:xfrm>
          <a:prstGeom prst="ellipse">
            <a:avLst/>
          </a:prstGeom>
          <a:solidFill>
            <a:schemeClr val="accent2"/>
          </a:solidFill>
          <a:effectLst>
            <a:outerShdw blurRad="50800" dist="38100" dir="2700000" algn="tl" rotWithShape="0">
              <a:prstClr val="black">
                <a:alpha val="40000"/>
              </a:prstClr>
            </a:outerShdw>
          </a:effectLst>
        </p:spPr>
        <p:txBody>
          <a:bodyPr>
            <a:normAutofit/>
          </a:bodyPr>
          <a:lstStyle>
            <a:lvl2pPr marL="457200" indent="0">
              <a:buNone/>
              <a:defRPr sz="1000"/>
            </a:lvl2pPr>
          </a:lstStyle>
          <a:p>
            <a:pPr lvl="0"/>
            <a:r>
              <a:rPr lang="en-US"/>
              <a:t>Click to edit Master text styles</a:t>
            </a:r>
          </a:p>
        </p:txBody>
      </p:sp>
      <p:sp>
        <p:nvSpPr>
          <p:cNvPr id="42" name="Content Placeholder 38">
            <a:extLst>
              <a:ext uri="{FF2B5EF4-FFF2-40B4-BE49-F238E27FC236}">
                <a16:creationId xmlns:a16="http://schemas.microsoft.com/office/drawing/2014/main" id="{E949579B-38CF-4F2D-9784-B94FEDBBA35E}"/>
              </a:ext>
            </a:extLst>
          </p:cNvPr>
          <p:cNvSpPr>
            <a:spLocks noGrp="1"/>
          </p:cNvSpPr>
          <p:nvPr>
            <p:ph sz="quarter" idx="19"/>
          </p:nvPr>
        </p:nvSpPr>
        <p:spPr>
          <a:xfrm>
            <a:off x="5686016" y="4810315"/>
            <a:ext cx="684055" cy="674687"/>
          </a:xfrm>
          <a:prstGeom prst="ellipse">
            <a:avLst/>
          </a:prstGeom>
          <a:solidFill>
            <a:schemeClr val="accent3"/>
          </a:solidFill>
          <a:effectLst>
            <a:outerShdw blurRad="50800" dist="38100" dir="2700000" algn="tl" rotWithShape="0">
              <a:prstClr val="black">
                <a:alpha val="40000"/>
              </a:prstClr>
            </a:outerShdw>
          </a:effectLst>
        </p:spPr>
        <p:txBody>
          <a:bodyPr>
            <a:normAutofit/>
          </a:bodyPr>
          <a:lstStyle>
            <a:lvl2pPr marL="457200" indent="0">
              <a:buNone/>
              <a:defRPr sz="1000"/>
            </a:lvl2pPr>
          </a:lstStyle>
          <a:p>
            <a:pPr lvl="0"/>
            <a:r>
              <a:rPr lang="en-US"/>
              <a:t>Click to edit Master text styles</a:t>
            </a:r>
          </a:p>
        </p:txBody>
      </p:sp>
      <p:sp>
        <p:nvSpPr>
          <p:cNvPr id="44" name="Text Placeholder 43">
            <a:extLst>
              <a:ext uri="{FF2B5EF4-FFF2-40B4-BE49-F238E27FC236}">
                <a16:creationId xmlns:a16="http://schemas.microsoft.com/office/drawing/2014/main" id="{3EFE7A40-4196-4EDC-87D3-CC751515DF1F}"/>
              </a:ext>
            </a:extLst>
          </p:cNvPr>
          <p:cNvSpPr>
            <a:spLocks noGrp="1"/>
          </p:cNvSpPr>
          <p:nvPr>
            <p:ph type="body" sz="quarter" idx="20"/>
          </p:nvPr>
        </p:nvSpPr>
        <p:spPr>
          <a:xfrm>
            <a:off x="323557" y="1604963"/>
            <a:ext cx="2869809" cy="4348162"/>
          </a:xfrm>
          <a:solidFill>
            <a:schemeClr val="accent1">
              <a:alpha val="85000"/>
            </a:schemeClr>
          </a:solidFill>
        </p:spPr>
        <p:txBody>
          <a:bodyPr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14" name="Picture 13" descr="A close up of a logo&#10;&#10;Description automatically generated">
            <a:extLst>
              <a:ext uri="{FF2B5EF4-FFF2-40B4-BE49-F238E27FC236}">
                <a16:creationId xmlns:a16="http://schemas.microsoft.com/office/drawing/2014/main" id="{A846BB35-0475-4D4F-ABEF-465AC1967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2CD823C1-E1B4-4F39-BAD6-3381C7380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356614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A02-9257-47B9-9354-9EB3EEA8B633}"/>
              </a:ext>
            </a:extLst>
          </p:cNvPr>
          <p:cNvSpPr>
            <a:spLocks noGrp="1"/>
          </p:cNvSpPr>
          <p:nvPr>
            <p:ph type="title"/>
          </p:nvPr>
        </p:nvSpPr>
        <p:spPr>
          <a:xfrm>
            <a:off x="323557" y="527390"/>
            <a:ext cx="9741932" cy="675000"/>
          </a:xfrm>
        </p:spPr>
        <p:txBody>
          <a:bodyPr/>
          <a:lstStyle>
            <a:lvl1pPr>
              <a:defRPr>
                <a:solidFill>
                  <a:schemeClr val="accent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0A664A-245D-40DC-A853-D3876F591DBD}"/>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CFB21AF3-CF76-483D-988B-E65E6F05D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9C9B1-6D52-4D83-AA89-B9A9816331F6}"/>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Picture Placeholder 2">
            <a:extLst>
              <a:ext uri="{FF2B5EF4-FFF2-40B4-BE49-F238E27FC236}">
                <a16:creationId xmlns:a16="http://schemas.microsoft.com/office/drawing/2014/main" id="{D7D854B4-6C51-4429-B11E-7E7D62BCC7B1}"/>
              </a:ext>
            </a:extLst>
          </p:cNvPr>
          <p:cNvSpPr>
            <a:spLocks noGrp="1"/>
          </p:cNvSpPr>
          <p:nvPr>
            <p:ph type="pic" sz="quarter" idx="13"/>
          </p:nvPr>
        </p:nvSpPr>
        <p:spPr>
          <a:xfrm>
            <a:off x="323558" y="1595374"/>
            <a:ext cx="5772442" cy="4347839"/>
          </a:xfrm>
          <a:solidFill>
            <a:schemeClr val="tx1">
              <a:lumMod val="20000"/>
              <a:lumOff val="80000"/>
            </a:schemeClr>
          </a:solidFill>
        </p:spPr>
      </p:sp>
      <p:sp>
        <p:nvSpPr>
          <p:cNvPr id="35" name="Text Placeholder 34">
            <a:extLst>
              <a:ext uri="{FF2B5EF4-FFF2-40B4-BE49-F238E27FC236}">
                <a16:creationId xmlns:a16="http://schemas.microsoft.com/office/drawing/2014/main" id="{AA4FCFCB-4853-49BD-8D4A-D23CE1579FA4}"/>
              </a:ext>
            </a:extLst>
          </p:cNvPr>
          <p:cNvSpPr>
            <a:spLocks noGrp="1"/>
          </p:cNvSpPr>
          <p:nvPr>
            <p:ph type="body" sz="quarter" idx="14"/>
          </p:nvPr>
        </p:nvSpPr>
        <p:spPr>
          <a:xfrm>
            <a:off x="6471138" y="1595375"/>
            <a:ext cx="5397304" cy="4357750"/>
          </a:xfrm>
        </p:spPr>
        <p:txBody>
          <a:bodyPr>
            <a:noAutofit/>
          </a:bodyPr>
          <a:lstStyle>
            <a:lvl1pPr marL="0" indent="0">
              <a:buNone/>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p:txBody>
      </p:sp>
      <p:sp>
        <p:nvSpPr>
          <p:cNvPr id="44" name="Text Placeholder 43">
            <a:extLst>
              <a:ext uri="{FF2B5EF4-FFF2-40B4-BE49-F238E27FC236}">
                <a16:creationId xmlns:a16="http://schemas.microsoft.com/office/drawing/2014/main" id="{3EFE7A40-4196-4EDC-87D3-CC751515DF1F}"/>
              </a:ext>
            </a:extLst>
          </p:cNvPr>
          <p:cNvSpPr>
            <a:spLocks noGrp="1"/>
          </p:cNvSpPr>
          <p:nvPr>
            <p:ph type="body" sz="quarter" idx="20"/>
          </p:nvPr>
        </p:nvSpPr>
        <p:spPr>
          <a:xfrm>
            <a:off x="323557" y="1604963"/>
            <a:ext cx="2869809" cy="4348162"/>
          </a:xfrm>
          <a:solidFill>
            <a:schemeClr val="accent1">
              <a:alpha val="85000"/>
            </a:schemeClr>
          </a:solidFill>
        </p:spPr>
        <p:txBody>
          <a:bodyPr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14" name="Picture 13" descr="A close up of a logo&#10;&#10;Description automatically generated">
            <a:extLst>
              <a:ext uri="{FF2B5EF4-FFF2-40B4-BE49-F238E27FC236}">
                <a16:creationId xmlns:a16="http://schemas.microsoft.com/office/drawing/2014/main" id="{A846BB35-0475-4D4F-ABEF-465AC1967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2CD823C1-E1B4-4F39-BAD6-3381C7380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232411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A0A64D-B692-412D-A4A1-46D7F45529DE}"/>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47991127-5148-4AFB-9E4F-42D9EEF3B915}"/>
              </a:ext>
            </a:extLst>
          </p:cNvPr>
          <p:cNvSpPr>
            <a:spLocks noGrp="1"/>
          </p:cNvSpPr>
          <p:nvPr>
            <p:ph type="ftr" sz="quarter" idx="11"/>
          </p:nvPr>
        </p:nvSpPr>
        <p:spPr/>
        <p:txBody>
          <a:bodyPr/>
          <a:lstStyle/>
          <a:p>
            <a:endParaRPr lang="en-US"/>
          </a:p>
        </p:txBody>
      </p:sp>
      <p:sp>
        <p:nvSpPr>
          <p:cNvPr id="14" name="Picture Placeholder 2">
            <a:extLst>
              <a:ext uri="{FF2B5EF4-FFF2-40B4-BE49-F238E27FC236}">
                <a16:creationId xmlns:a16="http://schemas.microsoft.com/office/drawing/2014/main" id="{39A1E495-014E-4F56-84FB-492747C1E57E}"/>
              </a:ext>
            </a:extLst>
          </p:cNvPr>
          <p:cNvSpPr>
            <a:spLocks noGrp="1"/>
          </p:cNvSpPr>
          <p:nvPr>
            <p:ph type="pic" sz="quarter" idx="13"/>
          </p:nvPr>
        </p:nvSpPr>
        <p:spPr>
          <a:xfrm>
            <a:off x="4000" y="0"/>
            <a:ext cx="3047600" cy="3429000"/>
          </a:xfrm>
          <a:solidFill>
            <a:schemeClr val="tx1">
              <a:lumMod val="20000"/>
              <a:lumOff val="80000"/>
            </a:schemeClr>
          </a:solidFill>
        </p:spPr>
      </p:sp>
      <p:sp>
        <p:nvSpPr>
          <p:cNvPr id="15" name="Picture Placeholder 4">
            <a:extLst>
              <a:ext uri="{FF2B5EF4-FFF2-40B4-BE49-F238E27FC236}">
                <a16:creationId xmlns:a16="http://schemas.microsoft.com/office/drawing/2014/main" id="{E299D9A6-3400-4E51-AD4C-B12C5619CCAB}"/>
              </a:ext>
            </a:extLst>
          </p:cNvPr>
          <p:cNvSpPr>
            <a:spLocks noGrp="1"/>
          </p:cNvSpPr>
          <p:nvPr>
            <p:ph type="pic" sz="quarter" idx="14"/>
          </p:nvPr>
        </p:nvSpPr>
        <p:spPr>
          <a:xfrm>
            <a:off x="3050000" y="3429000"/>
            <a:ext cx="3047600" cy="3429000"/>
          </a:xfrm>
          <a:solidFill>
            <a:schemeClr val="tx1">
              <a:lumMod val="20000"/>
              <a:lumOff val="80000"/>
            </a:schemeClr>
          </a:solidFill>
        </p:spPr>
      </p:sp>
      <p:sp>
        <p:nvSpPr>
          <p:cNvPr id="16" name="Picture Placeholder 6">
            <a:extLst>
              <a:ext uri="{FF2B5EF4-FFF2-40B4-BE49-F238E27FC236}">
                <a16:creationId xmlns:a16="http://schemas.microsoft.com/office/drawing/2014/main" id="{4603D840-53EB-4467-BD19-DBFDDF6EC86F}"/>
              </a:ext>
            </a:extLst>
          </p:cNvPr>
          <p:cNvSpPr>
            <a:spLocks noGrp="1"/>
          </p:cNvSpPr>
          <p:nvPr>
            <p:ph type="pic" sz="quarter" idx="15"/>
          </p:nvPr>
        </p:nvSpPr>
        <p:spPr>
          <a:xfrm>
            <a:off x="6096000" y="0"/>
            <a:ext cx="3047600" cy="3429000"/>
          </a:xfrm>
          <a:solidFill>
            <a:schemeClr val="tx1">
              <a:lumMod val="20000"/>
              <a:lumOff val="80000"/>
            </a:schemeClr>
          </a:solidFill>
        </p:spPr>
      </p:sp>
      <p:sp>
        <p:nvSpPr>
          <p:cNvPr id="17" name="Picture Placeholder 8">
            <a:extLst>
              <a:ext uri="{FF2B5EF4-FFF2-40B4-BE49-F238E27FC236}">
                <a16:creationId xmlns:a16="http://schemas.microsoft.com/office/drawing/2014/main" id="{E6104779-6784-4D88-89D2-A0975C1FE685}"/>
              </a:ext>
            </a:extLst>
          </p:cNvPr>
          <p:cNvSpPr>
            <a:spLocks noGrp="1"/>
          </p:cNvSpPr>
          <p:nvPr>
            <p:ph type="pic" sz="quarter" idx="16"/>
          </p:nvPr>
        </p:nvSpPr>
        <p:spPr>
          <a:xfrm>
            <a:off x="9148400" y="3429000"/>
            <a:ext cx="3047600" cy="3429000"/>
          </a:xfrm>
          <a:solidFill>
            <a:schemeClr val="tx1">
              <a:lumMod val="20000"/>
              <a:lumOff val="80000"/>
            </a:schemeClr>
          </a:solidFill>
        </p:spPr>
      </p:sp>
      <p:sp>
        <p:nvSpPr>
          <p:cNvPr id="19" name="Text Placeholder 18">
            <a:extLst>
              <a:ext uri="{FF2B5EF4-FFF2-40B4-BE49-F238E27FC236}">
                <a16:creationId xmlns:a16="http://schemas.microsoft.com/office/drawing/2014/main" id="{3DF6BE64-613A-4991-8913-36F38C3B5C57}"/>
              </a:ext>
            </a:extLst>
          </p:cNvPr>
          <p:cNvSpPr>
            <a:spLocks noGrp="1"/>
          </p:cNvSpPr>
          <p:nvPr>
            <p:ph type="body" sz="quarter" idx="17"/>
          </p:nvPr>
        </p:nvSpPr>
        <p:spPr>
          <a:xfrm>
            <a:off x="3326025" y="961140"/>
            <a:ext cx="2495551" cy="1700213"/>
          </a:xfrm>
        </p:spPr>
        <p:txBody>
          <a:bodyPr anchor="ctr">
            <a:noAutofit/>
          </a:bodyPr>
          <a:lstStyle>
            <a:lvl1pPr marL="0" indent="0" algn="ctr">
              <a:buNone/>
              <a:defRPr sz="2000">
                <a:solidFill>
                  <a:schemeClr val="tx1"/>
                </a:solidFill>
              </a:defRPr>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a:t>Click to edit Master text styles</a:t>
            </a:r>
          </a:p>
        </p:txBody>
      </p:sp>
      <p:sp>
        <p:nvSpPr>
          <p:cNvPr id="32" name="Text Placeholder 18">
            <a:extLst>
              <a:ext uri="{FF2B5EF4-FFF2-40B4-BE49-F238E27FC236}">
                <a16:creationId xmlns:a16="http://schemas.microsoft.com/office/drawing/2014/main" id="{2BE97EBE-E175-47A6-8A89-8C5D09E70DF7}"/>
              </a:ext>
            </a:extLst>
          </p:cNvPr>
          <p:cNvSpPr>
            <a:spLocks noGrp="1"/>
          </p:cNvSpPr>
          <p:nvPr>
            <p:ph type="body" sz="quarter" idx="18"/>
          </p:nvPr>
        </p:nvSpPr>
        <p:spPr>
          <a:xfrm>
            <a:off x="9424425" y="961140"/>
            <a:ext cx="2495551" cy="1700213"/>
          </a:xfrm>
        </p:spPr>
        <p:txBody>
          <a:bodyPr anchor="ctr">
            <a:noAutofit/>
          </a:bodyPr>
          <a:lstStyle>
            <a:lvl1pPr marL="0" indent="0" algn="ctr">
              <a:buNone/>
              <a:defRPr sz="2000">
                <a:solidFill>
                  <a:schemeClr val="tx1"/>
                </a:solidFill>
              </a:defRPr>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a:t>Click to edit Master text styles</a:t>
            </a:r>
          </a:p>
        </p:txBody>
      </p:sp>
      <p:sp>
        <p:nvSpPr>
          <p:cNvPr id="33" name="Text Placeholder 18">
            <a:extLst>
              <a:ext uri="{FF2B5EF4-FFF2-40B4-BE49-F238E27FC236}">
                <a16:creationId xmlns:a16="http://schemas.microsoft.com/office/drawing/2014/main" id="{44032FA0-6CFF-4935-91B9-88253A080610}"/>
              </a:ext>
            </a:extLst>
          </p:cNvPr>
          <p:cNvSpPr>
            <a:spLocks noGrp="1"/>
          </p:cNvSpPr>
          <p:nvPr>
            <p:ph type="body" sz="quarter" idx="19"/>
          </p:nvPr>
        </p:nvSpPr>
        <p:spPr>
          <a:xfrm>
            <a:off x="282751" y="4196649"/>
            <a:ext cx="2495551" cy="1700213"/>
          </a:xfrm>
        </p:spPr>
        <p:txBody>
          <a:bodyPr anchor="ctr">
            <a:noAutofit/>
          </a:bodyPr>
          <a:lstStyle>
            <a:lvl1pPr marL="0" indent="0" algn="ctr">
              <a:buNone/>
              <a:defRPr sz="2000">
                <a:solidFill>
                  <a:schemeClr val="tx1"/>
                </a:solidFill>
              </a:defRPr>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a:t>Click to edit Master text styles</a:t>
            </a:r>
          </a:p>
        </p:txBody>
      </p:sp>
      <p:sp>
        <p:nvSpPr>
          <p:cNvPr id="34" name="Text Placeholder 18">
            <a:extLst>
              <a:ext uri="{FF2B5EF4-FFF2-40B4-BE49-F238E27FC236}">
                <a16:creationId xmlns:a16="http://schemas.microsoft.com/office/drawing/2014/main" id="{73B8DEC3-0AAC-47B3-8B44-DEC88F9619C9}"/>
              </a:ext>
            </a:extLst>
          </p:cNvPr>
          <p:cNvSpPr>
            <a:spLocks noGrp="1"/>
          </p:cNvSpPr>
          <p:nvPr>
            <p:ph type="body" sz="quarter" idx="20"/>
          </p:nvPr>
        </p:nvSpPr>
        <p:spPr>
          <a:xfrm>
            <a:off x="6381151" y="4196649"/>
            <a:ext cx="2495551" cy="1700213"/>
          </a:xfrm>
        </p:spPr>
        <p:txBody>
          <a:bodyPr anchor="ctr">
            <a:noAutofit/>
          </a:bodyPr>
          <a:lstStyle>
            <a:lvl1pPr marL="0" indent="0" algn="ctr">
              <a:buNone/>
              <a:defRPr sz="2000">
                <a:solidFill>
                  <a:schemeClr val="tx1"/>
                </a:solidFill>
              </a:defRPr>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a:t>Click to edit Master text styles</a:t>
            </a:r>
          </a:p>
        </p:txBody>
      </p:sp>
      <p:sp>
        <p:nvSpPr>
          <p:cNvPr id="5" name="Slide Number Placeholder 4">
            <a:extLst>
              <a:ext uri="{FF2B5EF4-FFF2-40B4-BE49-F238E27FC236}">
                <a16:creationId xmlns:a16="http://schemas.microsoft.com/office/drawing/2014/main" id="{D6BC49B7-E71B-4610-8318-FE309438E831}"/>
              </a:ext>
            </a:extLst>
          </p:cNvPr>
          <p:cNvSpPr>
            <a:spLocks noGrp="1"/>
          </p:cNvSpPr>
          <p:nvPr>
            <p:ph type="sldNum" sz="quarter" idx="12"/>
          </p:nvPr>
        </p:nvSpPr>
        <p:spPr/>
        <p:txBody>
          <a:bodyPr/>
          <a:lstStyle/>
          <a:p>
            <a:fld id="{9FD79E7A-6888-44C9-9C84-C16898765C3B}" type="slidenum">
              <a:rPr lang="en-US" smtClean="0"/>
              <a:t>‹#›</a:t>
            </a:fld>
            <a:endParaRPr lang="en-US"/>
          </a:p>
        </p:txBody>
      </p:sp>
      <p:pic>
        <p:nvPicPr>
          <p:cNvPr id="13" name="Picture 12" descr="A close up of a logo&#10;&#10;Description automatically generated">
            <a:extLst>
              <a:ext uri="{FF2B5EF4-FFF2-40B4-BE49-F238E27FC236}">
                <a16:creationId xmlns:a16="http://schemas.microsoft.com/office/drawing/2014/main" id="{40F76864-5275-4E8E-B735-27E7CFA13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E010B37D-40E9-4C69-9D60-C5C13DDA3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1403863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28590E-058D-43AF-87A3-3245A1E426DA}"/>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61BD2BAB-9929-4D99-BC87-0ADEEFDEA9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02FD7F-40E2-48B5-9714-907347F5F757}"/>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6" name="Picture Placeholder 2">
            <a:extLst>
              <a:ext uri="{FF2B5EF4-FFF2-40B4-BE49-F238E27FC236}">
                <a16:creationId xmlns:a16="http://schemas.microsoft.com/office/drawing/2014/main" id="{505FC966-0C91-41BD-B98E-01A6031F36FD}"/>
              </a:ext>
            </a:extLst>
          </p:cNvPr>
          <p:cNvSpPr>
            <a:spLocks noGrp="1"/>
          </p:cNvSpPr>
          <p:nvPr>
            <p:ph type="pic" sz="quarter" idx="13"/>
          </p:nvPr>
        </p:nvSpPr>
        <p:spPr>
          <a:xfrm>
            <a:off x="0" y="2320704"/>
            <a:ext cx="3047600" cy="2661352"/>
          </a:xfrm>
          <a:solidFill>
            <a:schemeClr val="tx1">
              <a:lumMod val="20000"/>
              <a:lumOff val="80000"/>
            </a:schemeClr>
          </a:solidFill>
        </p:spPr>
      </p:sp>
      <p:sp>
        <p:nvSpPr>
          <p:cNvPr id="7" name="Picture Placeholder 6">
            <a:extLst>
              <a:ext uri="{FF2B5EF4-FFF2-40B4-BE49-F238E27FC236}">
                <a16:creationId xmlns:a16="http://schemas.microsoft.com/office/drawing/2014/main" id="{10B10D6F-E992-41E2-A3B5-9822CF83BBDF}"/>
              </a:ext>
            </a:extLst>
          </p:cNvPr>
          <p:cNvSpPr>
            <a:spLocks noGrp="1"/>
          </p:cNvSpPr>
          <p:nvPr>
            <p:ph type="pic" sz="quarter" idx="15"/>
          </p:nvPr>
        </p:nvSpPr>
        <p:spPr>
          <a:xfrm>
            <a:off x="6096265" y="2320704"/>
            <a:ext cx="3047600" cy="2661352"/>
          </a:xfrm>
          <a:solidFill>
            <a:schemeClr val="tx1">
              <a:lumMod val="20000"/>
              <a:lumOff val="80000"/>
            </a:schemeClr>
          </a:solidFill>
        </p:spPr>
      </p:sp>
      <p:sp>
        <p:nvSpPr>
          <p:cNvPr id="8" name="Text Placeholder 18">
            <a:extLst>
              <a:ext uri="{FF2B5EF4-FFF2-40B4-BE49-F238E27FC236}">
                <a16:creationId xmlns:a16="http://schemas.microsoft.com/office/drawing/2014/main" id="{F8323FF1-58DE-44AB-95CB-E5BC35638229}"/>
              </a:ext>
            </a:extLst>
          </p:cNvPr>
          <p:cNvSpPr>
            <a:spLocks noGrp="1"/>
          </p:cNvSpPr>
          <p:nvPr>
            <p:ph type="body" sz="quarter" idx="17"/>
          </p:nvPr>
        </p:nvSpPr>
        <p:spPr>
          <a:xfrm>
            <a:off x="3324158" y="2801275"/>
            <a:ext cx="2495551" cy="1700213"/>
          </a:xfrm>
        </p:spPr>
        <p:txBody>
          <a:bodyPr anchor="ctr">
            <a:noAutofit/>
          </a:bodyPr>
          <a:lstStyle>
            <a:lvl1pPr marL="0" indent="0" algn="ctr">
              <a:buNone/>
              <a:defRPr sz="2000">
                <a:solidFill>
                  <a:schemeClr val="tx1"/>
                </a:solidFill>
              </a:defRPr>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a:t>Click to edit Master text styles</a:t>
            </a:r>
          </a:p>
        </p:txBody>
      </p:sp>
      <p:sp>
        <p:nvSpPr>
          <p:cNvPr id="9" name="Text Placeholder 18">
            <a:extLst>
              <a:ext uri="{FF2B5EF4-FFF2-40B4-BE49-F238E27FC236}">
                <a16:creationId xmlns:a16="http://schemas.microsoft.com/office/drawing/2014/main" id="{4553727A-28E2-4020-A4B5-B788EECED686}"/>
              </a:ext>
            </a:extLst>
          </p:cNvPr>
          <p:cNvSpPr>
            <a:spLocks noGrp="1"/>
          </p:cNvSpPr>
          <p:nvPr>
            <p:ph type="body" sz="quarter" idx="18"/>
          </p:nvPr>
        </p:nvSpPr>
        <p:spPr>
          <a:xfrm>
            <a:off x="9420425" y="2801275"/>
            <a:ext cx="2495551" cy="1700213"/>
          </a:xfrm>
        </p:spPr>
        <p:txBody>
          <a:bodyPr anchor="ctr">
            <a:noAutofit/>
          </a:bodyPr>
          <a:lstStyle>
            <a:lvl1pPr marL="0" indent="0" algn="ctr">
              <a:buNone/>
              <a:defRPr sz="2000">
                <a:solidFill>
                  <a:schemeClr val="tx1"/>
                </a:solidFill>
              </a:defRPr>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a:t>Click to edit Master text styles</a:t>
            </a:r>
          </a:p>
        </p:txBody>
      </p:sp>
      <p:sp>
        <p:nvSpPr>
          <p:cNvPr id="10" name="Title 1">
            <a:extLst>
              <a:ext uri="{FF2B5EF4-FFF2-40B4-BE49-F238E27FC236}">
                <a16:creationId xmlns:a16="http://schemas.microsoft.com/office/drawing/2014/main" id="{4998D41C-15CB-4113-8688-CF0303072357}"/>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pic>
        <p:nvPicPr>
          <p:cNvPr id="11" name="Picture 10" descr="A close up of a logo&#10;&#10;Description automatically generated">
            <a:extLst>
              <a:ext uri="{FF2B5EF4-FFF2-40B4-BE49-F238E27FC236}">
                <a16:creationId xmlns:a16="http://schemas.microsoft.com/office/drawing/2014/main" id="{A7E6EEE6-A4EA-4D49-9C17-60F3AF040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A8B772E-9195-43EB-A62A-718F3EAB1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387210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28590E-058D-43AF-87A3-3245A1E426DA}"/>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61BD2BAB-9929-4D99-BC87-0ADEEFDEA9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02FD7F-40E2-48B5-9714-907347F5F757}"/>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6" name="Picture Placeholder 2">
            <a:extLst>
              <a:ext uri="{FF2B5EF4-FFF2-40B4-BE49-F238E27FC236}">
                <a16:creationId xmlns:a16="http://schemas.microsoft.com/office/drawing/2014/main" id="{505FC966-0C91-41BD-B98E-01A6031F36FD}"/>
              </a:ext>
            </a:extLst>
          </p:cNvPr>
          <p:cNvSpPr>
            <a:spLocks noGrp="1"/>
          </p:cNvSpPr>
          <p:nvPr>
            <p:ph type="pic" sz="quarter" idx="13"/>
          </p:nvPr>
        </p:nvSpPr>
        <p:spPr>
          <a:xfrm>
            <a:off x="328647" y="1472444"/>
            <a:ext cx="3483044" cy="2661352"/>
          </a:xfrm>
          <a:solidFill>
            <a:schemeClr val="tx1">
              <a:lumMod val="20000"/>
              <a:lumOff val="80000"/>
            </a:schemeClr>
          </a:solidFill>
        </p:spPr>
      </p:sp>
      <p:sp>
        <p:nvSpPr>
          <p:cNvPr id="7" name="Picture Placeholder 6">
            <a:extLst>
              <a:ext uri="{FF2B5EF4-FFF2-40B4-BE49-F238E27FC236}">
                <a16:creationId xmlns:a16="http://schemas.microsoft.com/office/drawing/2014/main" id="{10B10D6F-E992-41E2-A3B5-9822CF83BBDF}"/>
              </a:ext>
            </a:extLst>
          </p:cNvPr>
          <p:cNvSpPr>
            <a:spLocks noGrp="1"/>
          </p:cNvSpPr>
          <p:nvPr>
            <p:ph type="pic" sz="quarter" idx="15"/>
          </p:nvPr>
        </p:nvSpPr>
        <p:spPr>
          <a:xfrm>
            <a:off x="8377989" y="3429000"/>
            <a:ext cx="3483044" cy="2661352"/>
          </a:xfrm>
          <a:solidFill>
            <a:schemeClr val="tx1">
              <a:lumMod val="20000"/>
              <a:lumOff val="80000"/>
            </a:schemeClr>
          </a:solidFill>
        </p:spPr>
      </p:sp>
      <p:sp>
        <p:nvSpPr>
          <p:cNvPr id="8" name="Text Placeholder 18">
            <a:extLst>
              <a:ext uri="{FF2B5EF4-FFF2-40B4-BE49-F238E27FC236}">
                <a16:creationId xmlns:a16="http://schemas.microsoft.com/office/drawing/2014/main" id="{F8323FF1-58DE-44AB-95CB-E5BC35638229}"/>
              </a:ext>
            </a:extLst>
          </p:cNvPr>
          <p:cNvSpPr>
            <a:spLocks noGrp="1"/>
          </p:cNvSpPr>
          <p:nvPr>
            <p:ph type="body" sz="quarter" idx="17"/>
          </p:nvPr>
        </p:nvSpPr>
        <p:spPr>
          <a:xfrm>
            <a:off x="4140869" y="1478684"/>
            <a:ext cx="3910263" cy="4611668"/>
          </a:xfrm>
        </p:spPr>
        <p:txBody>
          <a:bodyPr anchor="ctr">
            <a:noAutofit/>
          </a:bodyPr>
          <a:lstStyle>
            <a:lvl1pPr marL="0" indent="0" algn="ctr">
              <a:buNone/>
              <a:defRPr sz="2000">
                <a:solidFill>
                  <a:schemeClr val="tx1"/>
                </a:solidFill>
              </a:defRPr>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a:t>Click to edit Master text styles</a:t>
            </a:r>
          </a:p>
        </p:txBody>
      </p:sp>
      <p:sp>
        <p:nvSpPr>
          <p:cNvPr id="10" name="Title 1">
            <a:extLst>
              <a:ext uri="{FF2B5EF4-FFF2-40B4-BE49-F238E27FC236}">
                <a16:creationId xmlns:a16="http://schemas.microsoft.com/office/drawing/2014/main" id="{4998D41C-15CB-4113-8688-CF0303072357}"/>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pic>
        <p:nvPicPr>
          <p:cNvPr id="9" name="Picture 8" descr="A close up of a logo&#10;&#10;Description automatically generated">
            <a:extLst>
              <a:ext uri="{FF2B5EF4-FFF2-40B4-BE49-F238E27FC236}">
                <a16:creationId xmlns:a16="http://schemas.microsoft.com/office/drawing/2014/main" id="{D552BFB1-C6C7-465C-8CFD-37D27DEDA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1AB4CE6-6F8C-4E38-B47A-6E1928CB1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291480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66700" y="1419169"/>
            <a:ext cx="1165860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3A2493-74CD-4CFE-875C-E48E4049C0E5}"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79E7A-6888-44C9-9C84-C16898765C3B}"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8C523D33-C2AE-4DD5-8108-2DF5BF31E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94FCE1C-9CDB-41E7-8572-A328FE650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4271608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381965"/>
            <a:ext cx="11658600" cy="56041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3A2493-74CD-4CFE-875C-E48E4049C0E5}"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79E7A-6888-44C9-9C84-C16898765C3B}"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6D59E8F1-8123-46F7-8C94-2044B4427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B79A551-0407-45C0-A774-56BD0C082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211755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283" y="1444578"/>
            <a:ext cx="12642112" cy="3968843"/>
          </a:xfrm>
          <a:prstGeom prst="rect">
            <a:avLst/>
          </a:prstGeom>
          <a:solidFill>
            <a:schemeClr val="accent1">
              <a:alpha val="80000"/>
            </a:schemeClr>
          </a:solidFill>
          <a:ln/>
        </p:spPr>
        <p:style>
          <a:lnRef idx="0">
            <a:schemeClr val="accent1"/>
          </a:lnRef>
          <a:fillRef idx="3">
            <a:schemeClr val="accent1"/>
          </a:fillRef>
          <a:effectRef idx="3">
            <a:schemeClr val="accent1"/>
          </a:effectRef>
          <a:fontRef idx="minor">
            <a:schemeClr val="lt1"/>
          </a:fontRef>
        </p:style>
        <p:txBody>
          <a:bodyPr anchor="ctr"/>
          <a:lstStyle>
            <a:lvl1pPr marL="0" indent="0" algn="ctr">
              <a:defRPr sz="6000"/>
            </a:lvl1pPr>
          </a:lstStyle>
          <a:p>
            <a:r>
              <a:rPr lang="en-US" dirty="0"/>
              <a:t>Click to edit Master title style</a:t>
            </a:r>
          </a:p>
        </p:txBody>
      </p:sp>
      <p:sp>
        <p:nvSpPr>
          <p:cNvPr id="4" name="Date Placeholder 3"/>
          <p:cNvSpPr>
            <a:spLocks noGrp="1"/>
          </p:cNvSpPr>
          <p:nvPr>
            <p:ph type="dt" sz="half" idx="10"/>
          </p:nvPr>
        </p:nvSpPr>
        <p:spPr/>
        <p:txBody>
          <a:bodyPr/>
          <a:lstStyle/>
          <a:p>
            <a:fld id="{8A3A2493-74CD-4CFE-875C-E48E4049C0E5}"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79E7A-6888-44C9-9C84-C16898765C3B}"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BF6D0E1-C2E4-4739-B956-2B1EB3B72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B3AC935B-4BFB-43E9-A1DA-1701BF5FF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432819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8296" y="1446029"/>
            <a:ext cx="5741504" cy="4540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46029"/>
            <a:ext cx="5741504" cy="4540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3A2493-74CD-4CFE-875C-E48E4049C0E5}"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79E7A-6888-44C9-9C84-C16898765C3B}" type="slidenum">
              <a:rPr lang="en-US" smtClean="0"/>
              <a:t>‹#›</a:t>
            </a:fld>
            <a:endParaRPr lang="en-US"/>
          </a:p>
        </p:txBody>
      </p:sp>
      <p:sp>
        <p:nvSpPr>
          <p:cNvPr id="8" name="Title 1">
            <a:extLst>
              <a:ext uri="{FF2B5EF4-FFF2-40B4-BE49-F238E27FC236}">
                <a16:creationId xmlns:a16="http://schemas.microsoft.com/office/drawing/2014/main" id="{EBF1989D-A2EF-4491-8731-DE6A657E3B30}"/>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pic>
        <p:nvPicPr>
          <p:cNvPr id="9" name="Picture 8" descr="A close up of a logo&#10;&#10;Description automatically generated">
            <a:extLst>
              <a:ext uri="{FF2B5EF4-FFF2-40B4-BE49-F238E27FC236}">
                <a16:creationId xmlns:a16="http://schemas.microsoft.com/office/drawing/2014/main" id="{26347A10-66A1-45EA-B42D-0D1057411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123DB35D-D1F0-4C80-ABC0-18D4F4D3C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2074236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2979" y="1446029"/>
            <a:ext cx="5646821" cy="4540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3877528"/>
            <a:ext cx="5646821" cy="2108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3A2493-74CD-4CFE-875C-E48E4049C0E5}"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79E7A-6888-44C9-9C84-C16898765C3B}" type="slidenum">
              <a:rPr lang="en-US" smtClean="0"/>
              <a:t>‹#›</a:t>
            </a:fld>
            <a:endParaRPr lang="en-US"/>
          </a:p>
        </p:txBody>
      </p:sp>
      <p:sp>
        <p:nvSpPr>
          <p:cNvPr id="8" name="Title 1">
            <a:extLst>
              <a:ext uri="{FF2B5EF4-FFF2-40B4-BE49-F238E27FC236}">
                <a16:creationId xmlns:a16="http://schemas.microsoft.com/office/drawing/2014/main" id="{EBF1989D-A2EF-4491-8731-DE6A657E3B30}"/>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sp>
        <p:nvSpPr>
          <p:cNvPr id="9" name="Content Placeholder 3">
            <a:extLst>
              <a:ext uri="{FF2B5EF4-FFF2-40B4-BE49-F238E27FC236}">
                <a16:creationId xmlns:a16="http://schemas.microsoft.com/office/drawing/2014/main" id="{1A034515-E581-4E13-9094-D043AB663D80}"/>
              </a:ext>
            </a:extLst>
          </p:cNvPr>
          <p:cNvSpPr>
            <a:spLocks noGrp="1"/>
          </p:cNvSpPr>
          <p:nvPr>
            <p:ph sz="half" idx="13"/>
          </p:nvPr>
        </p:nvSpPr>
        <p:spPr>
          <a:xfrm>
            <a:off x="6172200" y="1446029"/>
            <a:ext cx="2691064" cy="2208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65C5F072-0964-4193-BE98-DFDE30041EE3}"/>
              </a:ext>
            </a:extLst>
          </p:cNvPr>
          <p:cNvSpPr>
            <a:spLocks noGrp="1"/>
          </p:cNvSpPr>
          <p:nvPr>
            <p:ph sz="half" idx="14"/>
          </p:nvPr>
        </p:nvSpPr>
        <p:spPr>
          <a:xfrm>
            <a:off x="9127957" y="1446029"/>
            <a:ext cx="2691063" cy="2208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close up of a logo&#10;&#10;Description automatically generated">
            <a:extLst>
              <a:ext uri="{FF2B5EF4-FFF2-40B4-BE49-F238E27FC236}">
                <a16:creationId xmlns:a16="http://schemas.microsoft.com/office/drawing/2014/main" id="{D2A78DC9-1990-4036-A35C-4EEC237AE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FB763527-B238-4351-99E0-6BD387FD1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162628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9A6D41-8387-4AF7-9631-753F9A844AC9}"/>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549A477B-824B-4994-96FB-528BFD4EAB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FE00E-8934-483A-A0F9-FB48B1753892}"/>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12" name="Picture Placeholder 2">
            <a:extLst>
              <a:ext uri="{FF2B5EF4-FFF2-40B4-BE49-F238E27FC236}">
                <a16:creationId xmlns:a16="http://schemas.microsoft.com/office/drawing/2014/main" id="{36C407AA-9048-43EC-BE1F-A2F581672C08}"/>
              </a:ext>
            </a:extLst>
          </p:cNvPr>
          <p:cNvSpPr>
            <a:spLocks noGrp="1"/>
          </p:cNvSpPr>
          <p:nvPr>
            <p:ph type="pic" sz="quarter" idx="13"/>
          </p:nvPr>
        </p:nvSpPr>
        <p:spPr>
          <a:xfrm>
            <a:off x="180752" y="0"/>
            <a:ext cx="3554367" cy="6858000"/>
          </a:xfrm>
          <a:solidFill>
            <a:schemeClr val="accent6">
              <a:lumMod val="40000"/>
              <a:lumOff val="60000"/>
            </a:schemeClr>
          </a:solidFill>
        </p:spPr>
      </p:sp>
      <p:sp>
        <p:nvSpPr>
          <p:cNvPr id="13" name="Title 25">
            <a:extLst>
              <a:ext uri="{FF2B5EF4-FFF2-40B4-BE49-F238E27FC236}">
                <a16:creationId xmlns:a16="http://schemas.microsoft.com/office/drawing/2014/main" id="{04EF6245-67B6-42CF-96CD-BA4544E17E0C}"/>
              </a:ext>
            </a:extLst>
          </p:cNvPr>
          <p:cNvSpPr>
            <a:spLocks noGrp="1"/>
          </p:cNvSpPr>
          <p:nvPr>
            <p:ph type="title"/>
          </p:nvPr>
        </p:nvSpPr>
        <p:spPr>
          <a:xfrm>
            <a:off x="4146697" y="365126"/>
            <a:ext cx="7676708" cy="1325563"/>
          </a:xfrm>
        </p:spPr>
        <p:txBody>
          <a:bodyPr/>
          <a:lstStyle>
            <a:lvl1pPr>
              <a:defRPr>
                <a:solidFill>
                  <a:schemeClr val="accent1"/>
                </a:solidFill>
              </a:defRPr>
            </a:lvl1pPr>
          </a:lstStyle>
          <a:p>
            <a:r>
              <a:rPr lang="en-US"/>
              <a:t>Click to edit Master title style</a:t>
            </a:r>
            <a:endParaRPr lang="en-US" dirty="0"/>
          </a:p>
        </p:txBody>
      </p:sp>
      <p:sp>
        <p:nvSpPr>
          <p:cNvPr id="14" name="Text Placeholder 27">
            <a:extLst>
              <a:ext uri="{FF2B5EF4-FFF2-40B4-BE49-F238E27FC236}">
                <a16:creationId xmlns:a16="http://schemas.microsoft.com/office/drawing/2014/main" id="{8AF86A11-9FA9-4A19-8B9A-4372CA2215CD}"/>
              </a:ext>
            </a:extLst>
          </p:cNvPr>
          <p:cNvSpPr>
            <a:spLocks noGrp="1"/>
          </p:cNvSpPr>
          <p:nvPr>
            <p:ph type="body" sz="quarter" idx="14"/>
          </p:nvPr>
        </p:nvSpPr>
        <p:spPr>
          <a:xfrm>
            <a:off x="4146698" y="1935163"/>
            <a:ext cx="7676708" cy="42846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close up of a logo&#10;&#10;Description automatically generated">
            <a:extLst>
              <a:ext uri="{FF2B5EF4-FFF2-40B4-BE49-F238E27FC236}">
                <a16:creationId xmlns:a16="http://schemas.microsoft.com/office/drawing/2014/main" id="{CACD332B-E91A-4FDD-98E7-436F31F52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Tree>
    <p:extLst>
      <p:ext uri="{BB962C8B-B14F-4D97-AF65-F5344CB8AC3E}">
        <p14:creationId xmlns:p14="http://schemas.microsoft.com/office/powerpoint/2010/main" val="3905033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 y="1446030"/>
            <a:ext cx="7556500" cy="259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988298" y="1446030"/>
            <a:ext cx="3937001" cy="259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3A2493-74CD-4CFE-875C-E48E4049C0E5}"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79E7A-6888-44C9-9C84-C16898765C3B}" type="slidenum">
              <a:rPr lang="en-US" smtClean="0"/>
              <a:t>‹#›</a:t>
            </a:fld>
            <a:endParaRPr lang="en-US"/>
          </a:p>
        </p:txBody>
      </p:sp>
      <p:sp>
        <p:nvSpPr>
          <p:cNvPr id="8" name="Title 1">
            <a:extLst>
              <a:ext uri="{FF2B5EF4-FFF2-40B4-BE49-F238E27FC236}">
                <a16:creationId xmlns:a16="http://schemas.microsoft.com/office/drawing/2014/main" id="{EBF1989D-A2EF-4491-8731-DE6A657E3B30}"/>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D7FB5A2-F01D-41FF-A972-E477A1AFA247}"/>
              </a:ext>
            </a:extLst>
          </p:cNvPr>
          <p:cNvSpPr>
            <a:spLocks noGrp="1"/>
          </p:cNvSpPr>
          <p:nvPr>
            <p:ph sz="half" idx="13"/>
          </p:nvPr>
        </p:nvSpPr>
        <p:spPr>
          <a:xfrm>
            <a:off x="266700" y="4180499"/>
            <a:ext cx="11658600" cy="1854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a16="http://schemas.microsoft.com/office/drawing/2014/main" id="{5EC4D9B7-D48F-4C54-836E-6DC84F0CB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E30C536-2BCE-4049-9BE7-0354B1F60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175109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 y="1446030"/>
            <a:ext cx="4004511" cy="259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28912" y="1446030"/>
            <a:ext cx="3196387" cy="259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3A2493-74CD-4CFE-875C-E48E4049C0E5}"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79E7A-6888-44C9-9C84-C16898765C3B}" type="slidenum">
              <a:rPr lang="en-US" smtClean="0"/>
              <a:t>‹#›</a:t>
            </a:fld>
            <a:endParaRPr lang="en-US"/>
          </a:p>
        </p:txBody>
      </p:sp>
      <p:sp>
        <p:nvSpPr>
          <p:cNvPr id="8" name="Title 1">
            <a:extLst>
              <a:ext uri="{FF2B5EF4-FFF2-40B4-BE49-F238E27FC236}">
                <a16:creationId xmlns:a16="http://schemas.microsoft.com/office/drawing/2014/main" id="{EBF1989D-A2EF-4491-8731-DE6A657E3B30}"/>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D7FB5A2-F01D-41FF-A972-E477A1AFA247}"/>
              </a:ext>
            </a:extLst>
          </p:cNvPr>
          <p:cNvSpPr>
            <a:spLocks noGrp="1"/>
          </p:cNvSpPr>
          <p:nvPr>
            <p:ph sz="half" idx="13"/>
          </p:nvPr>
        </p:nvSpPr>
        <p:spPr>
          <a:xfrm>
            <a:off x="266700" y="4180499"/>
            <a:ext cx="11658600" cy="1854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a16="http://schemas.microsoft.com/office/drawing/2014/main" id="{5EC4D9B7-D48F-4C54-836E-6DC84F0CB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E30C536-2BCE-4049-9BE7-0354B1F60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
        <p:nvSpPr>
          <p:cNvPr id="12" name="Content Placeholder 2">
            <a:extLst>
              <a:ext uri="{FF2B5EF4-FFF2-40B4-BE49-F238E27FC236}">
                <a16:creationId xmlns:a16="http://schemas.microsoft.com/office/drawing/2014/main" id="{4068870F-B393-46C9-8EA6-4264DE6CDD67}"/>
              </a:ext>
            </a:extLst>
          </p:cNvPr>
          <p:cNvSpPr>
            <a:spLocks noGrp="1"/>
          </p:cNvSpPr>
          <p:nvPr>
            <p:ph sz="half" idx="14"/>
          </p:nvPr>
        </p:nvSpPr>
        <p:spPr>
          <a:xfrm>
            <a:off x="4497806" y="1446030"/>
            <a:ext cx="4004511" cy="259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585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64" y="1445604"/>
            <a:ext cx="57424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0864" y="2269516"/>
            <a:ext cx="57424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45697" y="1445604"/>
            <a:ext cx="57424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45697" y="2269516"/>
            <a:ext cx="57424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3A2493-74CD-4CFE-875C-E48E4049C0E5}" type="datetimeFigureOut">
              <a:rPr lang="en-US" smtClean="0"/>
              <a:t>6/3/21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D79E7A-6888-44C9-9C84-C16898765C3B}" type="slidenum">
              <a:rPr lang="en-US" smtClean="0"/>
              <a:t>‹#›</a:t>
            </a:fld>
            <a:endParaRPr lang="en-US"/>
          </a:p>
        </p:txBody>
      </p:sp>
      <p:sp>
        <p:nvSpPr>
          <p:cNvPr id="10" name="Title 1">
            <a:extLst>
              <a:ext uri="{FF2B5EF4-FFF2-40B4-BE49-F238E27FC236}">
                <a16:creationId xmlns:a16="http://schemas.microsoft.com/office/drawing/2014/main" id="{EDFE8042-35CC-4788-8CDB-29D6CD8609E4}"/>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pic>
        <p:nvPicPr>
          <p:cNvPr id="11" name="Picture 10" descr="A close up of a logo&#10;&#10;Description automatically generated">
            <a:extLst>
              <a:ext uri="{FF2B5EF4-FFF2-40B4-BE49-F238E27FC236}">
                <a16:creationId xmlns:a16="http://schemas.microsoft.com/office/drawing/2014/main" id="{F0491B16-98F7-471E-ACF6-C11301E9C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1CBCE92-421B-4B76-B1B5-F1F7E075F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4161307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D22D67C-A9D2-4285-A72F-6DFDB1922EED}"/>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EE60C164-85B9-4B1A-9864-D8074D2BA5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217259-9336-4910-9AE8-CCD1F220C9CD}"/>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6" name="Title 2">
            <a:extLst>
              <a:ext uri="{FF2B5EF4-FFF2-40B4-BE49-F238E27FC236}">
                <a16:creationId xmlns:a16="http://schemas.microsoft.com/office/drawing/2014/main" id="{6BEAD83D-59AA-40DE-862C-4509086DE35E}"/>
              </a:ext>
            </a:extLst>
          </p:cNvPr>
          <p:cNvSpPr>
            <a:spLocks noGrp="1"/>
          </p:cNvSpPr>
          <p:nvPr>
            <p:ph type="title"/>
          </p:nvPr>
        </p:nvSpPr>
        <p:spPr>
          <a:xfrm>
            <a:off x="3247696" y="490812"/>
            <a:ext cx="8690107" cy="653256"/>
          </a:xfrm>
        </p:spPr>
        <p:txBody>
          <a:bodyPr/>
          <a:lstStyle>
            <a:lvl1pPr algn="r">
              <a:defRPr>
                <a:solidFill>
                  <a:schemeClr val="accent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9B8C757A-B19E-43BC-8BF8-91C18362440C}"/>
              </a:ext>
            </a:extLst>
          </p:cNvPr>
          <p:cNvSpPr>
            <a:spLocks noGrp="1"/>
          </p:cNvSpPr>
          <p:nvPr>
            <p:ph type="pic" sz="quarter" idx="13"/>
          </p:nvPr>
        </p:nvSpPr>
        <p:spPr>
          <a:xfrm>
            <a:off x="0" y="0"/>
            <a:ext cx="3605048" cy="6858000"/>
          </a:xfrm>
        </p:spPr>
      </p:sp>
      <p:sp>
        <p:nvSpPr>
          <p:cNvPr id="8" name="Rectangle 7">
            <a:extLst>
              <a:ext uri="{FF2B5EF4-FFF2-40B4-BE49-F238E27FC236}">
                <a16:creationId xmlns:a16="http://schemas.microsoft.com/office/drawing/2014/main" id="{2E3318C8-820C-4372-AFAC-0C8817104108}"/>
              </a:ext>
            </a:extLst>
          </p:cNvPr>
          <p:cNvSpPr/>
          <p:nvPr/>
        </p:nvSpPr>
        <p:spPr>
          <a:xfrm>
            <a:off x="1" y="0"/>
            <a:ext cx="3605047"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 Placeholder 26">
            <a:extLst>
              <a:ext uri="{FF2B5EF4-FFF2-40B4-BE49-F238E27FC236}">
                <a16:creationId xmlns:a16="http://schemas.microsoft.com/office/drawing/2014/main" id="{A81286D1-6482-44BD-9A97-FFFE2E496960}"/>
              </a:ext>
            </a:extLst>
          </p:cNvPr>
          <p:cNvSpPr>
            <a:spLocks noGrp="1"/>
          </p:cNvSpPr>
          <p:nvPr>
            <p:ph type="body" sz="quarter" idx="14"/>
          </p:nvPr>
        </p:nvSpPr>
        <p:spPr>
          <a:xfrm>
            <a:off x="6440557" y="1586749"/>
            <a:ext cx="5497246" cy="4387592"/>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34">
            <a:extLst>
              <a:ext uri="{FF2B5EF4-FFF2-40B4-BE49-F238E27FC236}">
                <a16:creationId xmlns:a16="http://schemas.microsoft.com/office/drawing/2014/main" id="{A8B02271-BFFC-46E4-B9A7-11838FDE9437}"/>
              </a:ext>
            </a:extLst>
          </p:cNvPr>
          <p:cNvSpPr>
            <a:spLocks noGrp="1"/>
          </p:cNvSpPr>
          <p:nvPr>
            <p:ph type="body" sz="quarter" idx="15"/>
          </p:nvPr>
        </p:nvSpPr>
        <p:spPr>
          <a:xfrm>
            <a:off x="2667808" y="2052281"/>
            <a:ext cx="3428192" cy="674687"/>
          </a:xfrm>
          <a:prstGeom prst="roundRect">
            <a:avLst/>
          </a:prstGeom>
          <a:solidFill>
            <a:schemeClr val="accent1"/>
          </a:solidFill>
        </p:spPr>
        <p:txBody>
          <a:bodyPr anchor="ctr">
            <a:noAutofit/>
          </a:bodyPr>
          <a:lstStyle>
            <a:lvl1pPr marL="0" indent="0" algn="ctr">
              <a:buNone/>
              <a:defRPr sz="2000">
                <a:solidFill>
                  <a:schemeClr val="bg1"/>
                </a:solidFill>
              </a:defRPr>
            </a:lvl1pPr>
            <a:lvl2pPr>
              <a:defRPr sz="1800"/>
            </a:lvl2pPr>
            <a:lvl3pPr>
              <a:defRPr sz="1600"/>
            </a:lvl3pPr>
            <a:lvl4pPr>
              <a:defRPr sz="1400"/>
            </a:lvl4pPr>
            <a:lvl5pPr>
              <a:defRPr sz="1400"/>
            </a:lvl5pPr>
          </a:lstStyle>
          <a:p>
            <a:pPr lvl="0"/>
            <a:r>
              <a:rPr lang="en-US"/>
              <a:t>Click to edit Master text styles</a:t>
            </a:r>
          </a:p>
        </p:txBody>
      </p:sp>
      <p:sp>
        <p:nvSpPr>
          <p:cNvPr id="29" name="Text Placeholder 34">
            <a:extLst>
              <a:ext uri="{FF2B5EF4-FFF2-40B4-BE49-F238E27FC236}">
                <a16:creationId xmlns:a16="http://schemas.microsoft.com/office/drawing/2014/main" id="{90E86D0F-E38A-4617-959D-A3E72F02F7EE}"/>
              </a:ext>
            </a:extLst>
          </p:cNvPr>
          <p:cNvSpPr>
            <a:spLocks noGrp="1"/>
          </p:cNvSpPr>
          <p:nvPr>
            <p:ph type="body" sz="quarter" idx="16"/>
          </p:nvPr>
        </p:nvSpPr>
        <p:spPr>
          <a:xfrm>
            <a:off x="2667808" y="3406538"/>
            <a:ext cx="3428192" cy="674687"/>
          </a:xfrm>
          <a:prstGeom prst="roundRect">
            <a:avLst/>
          </a:prstGeom>
          <a:solidFill>
            <a:schemeClr val="accent2"/>
          </a:solidFill>
        </p:spPr>
        <p:txBody>
          <a:bodyPr anchor="ctr">
            <a:noAutofit/>
          </a:bodyPr>
          <a:lstStyle>
            <a:lvl1pPr marL="0" indent="0" algn="ctr">
              <a:buNone/>
              <a:defRPr sz="2000">
                <a:solidFill>
                  <a:schemeClr val="bg1"/>
                </a:solidFill>
              </a:defRPr>
            </a:lvl1pPr>
            <a:lvl2pPr marL="457200" indent="0">
              <a:buNone/>
              <a:defRPr sz="1800"/>
            </a:lvl2pPr>
            <a:lvl3pPr>
              <a:defRPr sz="1600"/>
            </a:lvl3pPr>
            <a:lvl4pPr>
              <a:defRPr sz="1400"/>
            </a:lvl4pPr>
            <a:lvl5pPr>
              <a:defRPr sz="1400"/>
            </a:lvl5pPr>
          </a:lstStyle>
          <a:p>
            <a:pPr lvl="0"/>
            <a:r>
              <a:rPr lang="en-US"/>
              <a:t>Click to edit Master text styles</a:t>
            </a:r>
          </a:p>
        </p:txBody>
      </p:sp>
      <p:sp>
        <p:nvSpPr>
          <p:cNvPr id="30" name="Text Placeholder 34">
            <a:extLst>
              <a:ext uri="{FF2B5EF4-FFF2-40B4-BE49-F238E27FC236}">
                <a16:creationId xmlns:a16="http://schemas.microsoft.com/office/drawing/2014/main" id="{4951A954-1D81-4FCC-B0D8-1C24F1C5DCA4}"/>
              </a:ext>
            </a:extLst>
          </p:cNvPr>
          <p:cNvSpPr>
            <a:spLocks noGrp="1"/>
          </p:cNvSpPr>
          <p:nvPr>
            <p:ph type="body" sz="quarter" idx="17"/>
          </p:nvPr>
        </p:nvSpPr>
        <p:spPr>
          <a:xfrm>
            <a:off x="2667808" y="4760795"/>
            <a:ext cx="3428192" cy="674687"/>
          </a:xfrm>
          <a:prstGeom prst="roundRect">
            <a:avLst/>
          </a:prstGeom>
          <a:solidFill>
            <a:schemeClr val="accent3"/>
          </a:solidFill>
        </p:spPr>
        <p:txBody>
          <a:bodyPr anchor="ctr">
            <a:noAutofit/>
          </a:bodyPr>
          <a:lstStyle>
            <a:lvl1pPr marL="0" indent="0" algn="ctr">
              <a:buNone/>
              <a:defRPr sz="2000">
                <a:solidFill>
                  <a:schemeClr val="bg1"/>
                </a:solidFill>
              </a:defRPr>
            </a:lvl1pPr>
            <a:lvl2pPr marL="457200" indent="0">
              <a:buNone/>
              <a:defRPr sz="1800"/>
            </a:lvl2pPr>
            <a:lvl3pPr>
              <a:defRPr sz="1600"/>
            </a:lvl3pPr>
            <a:lvl4pPr>
              <a:defRPr sz="1400"/>
            </a:lvl4pPr>
            <a:lvl5pPr>
              <a:defRPr sz="1400"/>
            </a:lvl5pPr>
          </a:lstStyle>
          <a:p>
            <a:pPr lvl="0"/>
            <a:r>
              <a:rPr lang="en-US"/>
              <a:t>Click to edit Master text styles</a:t>
            </a:r>
          </a:p>
        </p:txBody>
      </p:sp>
      <p:pic>
        <p:nvPicPr>
          <p:cNvPr id="12" name="Picture 11" descr="A close up of a logo&#10;&#10;Description automatically generated">
            <a:extLst>
              <a:ext uri="{FF2B5EF4-FFF2-40B4-BE49-F238E27FC236}">
                <a16:creationId xmlns:a16="http://schemas.microsoft.com/office/drawing/2014/main" id="{18B7F60A-1B42-4A1E-A51D-E482E4402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Tree>
    <p:extLst>
      <p:ext uri="{BB962C8B-B14F-4D97-AF65-F5344CB8AC3E}">
        <p14:creationId xmlns:p14="http://schemas.microsoft.com/office/powerpoint/2010/main" val="2677103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6B1A5F-DBDE-4BED-B00A-0CF08B853F42}"/>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886BE648-BB48-443F-AC11-EE0528CDF3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641C52-2D11-4073-91AA-74DDB1812A69}"/>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59" name="Picture Placeholder 1">
            <a:extLst>
              <a:ext uri="{FF2B5EF4-FFF2-40B4-BE49-F238E27FC236}">
                <a16:creationId xmlns:a16="http://schemas.microsoft.com/office/drawing/2014/main" id="{4FA5E88E-8C0E-4289-B12D-3391D3AFF03C}"/>
              </a:ext>
            </a:extLst>
          </p:cNvPr>
          <p:cNvSpPr>
            <a:spLocks noGrp="1"/>
          </p:cNvSpPr>
          <p:nvPr>
            <p:ph type="pic" sz="quarter" idx="13"/>
          </p:nvPr>
        </p:nvSpPr>
        <p:spPr>
          <a:xfrm>
            <a:off x="0" y="0"/>
            <a:ext cx="12192000" cy="4221126"/>
          </a:xfrm>
        </p:spPr>
      </p:sp>
      <p:sp>
        <p:nvSpPr>
          <p:cNvPr id="60" name="Rectangle 59">
            <a:extLst>
              <a:ext uri="{FF2B5EF4-FFF2-40B4-BE49-F238E27FC236}">
                <a16:creationId xmlns:a16="http://schemas.microsoft.com/office/drawing/2014/main" id="{D8167202-DDD7-473F-AC1C-888E8AB2AB43}"/>
              </a:ext>
            </a:extLst>
          </p:cNvPr>
          <p:cNvSpPr/>
          <p:nvPr/>
        </p:nvSpPr>
        <p:spPr>
          <a:xfrm>
            <a:off x="0" y="-475"/>
            <a:ext cx="12192000" cy="4221601"/>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0" name="Picture Placeholder 139">
            <a:extLst>
              <a:ext uri="{FF2B5EF4-FFF2-40B4-BE49-F238E27FC236}">
                <a16:creationId xmlns:a16="http://schemas.microsoft.com/office/drawing/2014/main" id="{A085A849-B4FF-4AF5-881F-AD6DDBC19571}"/>
              </a:ext>
            </a:extLst>
          </p:cNvPr>
          <p:cNvSpPr>
            <a:spLocks noGrp="1"/>
          </p:cNvSpPr>
          <p:nvPr>
            <p:ph type="pic" sz="quarter" idx="15"/>
          </p:nvPr>
        </p:nvSpPr>
        <p:spPr>
          <a:xfrm>
            <a:off x="595422" y="4519650"/>
            <a:ext cx="2254251" cy="1485900"/>
          </a:xfrm>
        </p:spPr>
        <p:txBody>
          <a:bodyPr/>
          <a:lstStyle/>
          <a:p>
            <a:r>
              <a:rPr lang="en-US"/>
              <a:t>Click icon to add picture</a:t>
            </a:r>
            <a:endParaRPr lang="en-US" dirty="0"/>
          </a:p>
        </p:txBody>
      </p:sp>
      <p:sp>
        <p:nvSpPr>
          <p:cNvPr id="141" name="Picture Placeholder 139">
            <a:extLst>
              <a:ext uri="{FF2B5EF4-FFF2-40B4-BE49-F238E27FC236}">
                <a16:creationId xmlns:a16="http://schemas.microsoft.com/office/drawing/2014/main" id="{EE361C00-E3B9-43B4-B273-EF5B19F47CBE}"/>
              </a:ext>
            </a:extLst>
          </p:cNvPr>
          <p:cNvSpPr>
            <a:spLocks noGrp="1"/>
          </p:cNvSpPr>
          <p:nvPr>
            <p:ph type="pic" sz="quarter" idx="16"/>
          </p:nvPr>
        </p:nvSpPr>
        <p:spPr>
          <a:xfrm>
            <a:off x="3501607" y="4519650"/>
            <a:ext cx="2254251" cy="1485900"/>
          </a:xfrm>
        </p:spPr>
        <p:txBody>
          <a:bodyPr/>
          <a:lstStyle/>
          <a:p>
            <a:r>
              <a:rPr lang="en-US"/>
              <a:t>Click icon to add picture</a:t>
            </a:r>
          </a:p>
        </p:txBody>
      </p:sp>
      <p:sp>
        <p:nvSpPr>
          <p:cNvPr id="142" name="Picture Placeholder 139">
            <a:extLst>
              <a:ext uri="{FF2B5EF4-FFF2-40B4-BE49-F238E27FC236}">
                <a16:creationId xmlns:a16="http://schemas.microsoft.com/office/drawing/2014/main" id="{A824ECF4-A1BE-4473-9231-B9A910EBB267}"/>
              </a:ext>
            </a:extLst>
          </p:cNvPr>
          <p:cNvSpPr>
            <a:spLocks noGrp="1"/>
          </p:cNvSpPr>
          <p:nvPr>
            <p:ph type="pic" sz="quarter" idx="17"/>
          </p:nvPr>
        </p:nvSpPr>
        <p:spPr>
          <a:xfrm>
            <a:off x="6407790" y="4519650"/>
            <a:ext cx="2254251" cy="1485900"/>
          </a:xfrm>
        </p:spPr>
        <p:txBody>
          <a:bodyPr/>
          <a:lstStyle/>
          <a:p>
            <a:r>
              <a:rPr lang="en-US"/>
              <a:t>Click icon to add picture</a:t>
            </a:r>
            <a:endParaRPr lang="en-US" dirty="0"/>
          </a:p>
        </p:txBody>
      </p:sp>
      <p:sp>
        <p:nvSpPr>
          <p:cNvPr id="143" name="Picture Placeholder 139">
            <a:extLst>
              <a:ext uri="{FF2B5EF4-FFF2-40B4-BE49-F238E27FC236}">
                <a16:creationId xmlns:a16="http://schemas.microsoft.com/office/drawing/2014/main" id="{2D380DCA-920C-4E70-9729-27710207FD5D}"/>
              </a:ext>
            </a:extLst>
          </p:cNvPr>
          <p:cNvSpPr>
            <a:spLocks noGrp="1"/>
          </p:cNvSpPr>
          <p:nvPr>
            <p:ph type="pic" sz="quarter" idx="18"/>
          </p:nvPr>
        </p:nvSpPr>
        <p:spPr>
          <a:xfrm>
            <a:off x="9313975" y="4519650"/>
            <a:ext cx="2254251" cy="1485900"/>
          </a:xfrm>
        </p:spPr>
        <p:txBody>
          <a:bodyPr/>
          <a:lstStyle/>
          <a:p>
            <a:r>
              <a:rPr lang="en-US"/>
              <a:t>Click icon to add picture</a:t>
            </a:r>
            <a:endParaRPr lang="en-US" dirty="0"/>
          </a:p>
        </p:txBody>
      </p:sp>
      <p:sp>
        <p:nvSpPr>
          <p:cNvPr id="138" name="Title 137">
            <a:extLst>
              <a:ext uri="{FF2B5EF4-FFF2-40B4-BE49-F238E27FC236}">
                <a16:creationId xmlns:a16="http://schemas.microsoft.com/office/drawing/2014/main" id="{D0BA8F95-361C-4BAA-8F91-0D4F9467410D}"/>
              </a:ext>
            </a:extLst>
          </p:cNvPr>
          <p:cNvSpPr>
            <a:spLocks noGrp="1"/>
          </p:cNvSpPr>
          <p:nvPr>
            <p:ph type="title"/>
          </p:nvPr>
        </p:nvSpPr>
        <p:spPr>
          <a:xfrm>
            <a:off x="266700" y="1051773"/>
            <a:ext cx="11658600" cy="914512"/>
          </a:xfrm>
        </p:spPr>
        <p:txBody>
          <a:bodyPr/>
          <a:lstStyle>
            <a:lvl1pPr>
              <a:defRPr>
                <a:solidFill>
                  <a:schemeClr val="bg1"/>
                </a:solidFill>
              </a:defRPr>
            </a:lvl1pPr>
          </a:lstStyle>
          <a:p>
            <a:r>
              <a:rPr lang="en-US"/>
              <a:t>Click to edit Master title style</a:t>
            </a:r>
            <a:endParaRPr lang="en-US" dirty="0"/>
          </a:p>
        </p:txBody>
      </p:sp>
      <p:sp>
        <p:nvSpPr>
          <p:cNvPr id="137" name="Text Placeholder 136">
            <a:extLst>
              <a:ext uri="{FF2B5EF4-FFF2-40B4-BE49-F238E27FC236}">
                <a16:creationId xmlns:a16="http://schemas.microsoft.com/office/drawing/2014/main" id="{C82DE2E2-B8FD-49CB-B3D6-3CDF7265B45A}"/>
              </a:ext>
            </a:extLst>
          </p:cNvPr>
          <p:cNvSpPr>
            <a:spLocks noGrp="1"/>
          </p:cNvSpPr>
          <p:nvPr>
            <p:ph type="body" sz="quarter" idx="14"/>
          </p:nvPr>
        </p:nvSpPr>
        <p:spPr>
          <a:xfrm>
            <a:off x="266700" y="2264809"/>
            <a:ext cx="11658600" cy="1371600"/>
          </a:xfrm>
        </p:spPr>
        <p:txBody>
          <a:bodyPr/>
          <a:lstStyle>
            <a:lvl1pPr marL="0" indent="0" algn="l">
              <a:buNone/>
              <a:defRPr>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Click to edit Master text styles</a:t>
            </a:r>
          </a:p>
        </p:txBody>
      </p:sp>
      <p:pic>
        <p:nvPicPr>
          <p:cNvPr id="13" name="Picture 12" descr="A close up of a logo&#10;&#10;Description automatically generated">
            <a:extLst>
              <a:ext uri="{FF2B5EF4-FFF2-40B4-BE49-F238E27FC236}">
                <a16:creationId xmlns:a16="http://schemas.microsoft.com/office/drawing/2014/main" id="{CE9810EC-EC7F-4445-B2D2-EF156C71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113EAFA-3460-42BA-8166-0A7D1EEFE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667756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4F003B-FC3C-4A72-BDC9-207134B76EBC}"/>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C3423A03-DA05-4A8F-9656-2A01238F1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EC6AB6-D3DB-4A9C-813E-9EAB13EF9E7D}"/>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Picture Placeholder 2">
            <a:extLst>
              <a:ext uri="{FF2B5EF4-FFF2-40B4-BE49-F238E27FC236}">
                <a16:creationId xmlns:a16="http://schemas.microsoft.com/office/drawing/2014/main" id="{F7DBF3B0-8BE4-432F-AE47-FA8CF9FC67C7}"/>
              </a:ext>
            </a:extLst>
          </p:cNvPr>
          <p:cNvSpPr>
            <a:spLocks noGrp="1"/>
          </p:cNvSpPr>
          <p:nvPr>
            <p:ph type="pic" sz="quarter" idx="13"/>
          </p:nvPr>
        </p:nvSpPr>
        <p:spPr>
          <a:xfrm>
            <a:off x="0" y="1463197"/>
            <a:ext cx="12192000" cy="2443162"/>
          </a:xfrm>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2B720A58-9FA7-4FB8-A3C2-57368437F491}"/>
              </a:ext>
            </a:extLst>
          </p:cNvPr>
          <p:cNvSpPr/>
          <p:nvPr/>
        </p:nvSpPr>
        <p:spPr>
          <a:xfrm>
            <a:off x="0" y="4156448"/>
            <a:ext cx="12192000" cy="270155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Content Placeholder 23">
            <a:extLst>
              <a:ext uri="{FF2B5EF4-FFF2-40B4-BE49-F238E27FC236}">
                <a16:creationId xmlns:a16="http://schemas.microsoft.com/office/drawing/2014/main" id="{1EFC8FDB-E0F8-4EFF-B9C2-5E896AFE2F3A}"/>
              </a:ext>
            </a:extLst>
          </p:cNvPr>
          <p:cNvSpPr>
            <a:spLocks noGrp="1"/>
          </p:cNvSpPr>
          <p:nvPr>
            <p:ph sz="quarter" idx="15"/>
          </p:nvPr>
        </p:nvSpPr>
        <p:spPr>
          <a:xfrm>
            <a:off x="509059" y="4372991"/>
            <a:ext cx="11173883" cy="2268467"/>
          </a:xfrm>
        </p:spPr>
        <p:txBody>
          <a:bodyPr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43" name="Title 42">
            <a:extLst>
              <a:ext uri="{FF2B5EF4-FFF2-40B4-BE49-F238E27FC236}">
                <a16:creationId xmlns:a16="http://schemas.microsoft.com/office/drawing/2014/main" id="{2892155D-D07C-4069-BF82-A27237B4D9E4}"/>
              </a:ext>
            </a:extLst>
          </p:cNvPr>
          <p:cNvSpPr>
            <a:spLocks noGrp="1"/>
          </p:cNvSpPr>
          <p:nvPr>
            <p:ph type="title"/>
          </p:nvPr>
        </p:nvSpPr>
        <p:spPr>
          <a:xfrm>
            <a:off x="522817" y="408654"/>
            <a:ext cx="10515600" cy="804455"/>
          </a:xfrm>
        </p:spPr>
        <p:txBody>
          <a:bodyPr/>
          <a:lstStyle>
            <a:lvl1pPr>
              <a:defRPr>
                <a:solidFill>
                  <a:schemeClr val="accent1"/>
                </a:solidFill>
              </a:defRPr>
            </a:lvl1pPr>
          </a:lstStyle>
          <a:p>
            <a:r>
              <a:rPr lang="en-US"/>
              <a:t>Click to edit Master title style</a:t>
            </a:r>
            <a:endParaRPr lang="en-US" dirty="0"/>
          </a:p>
        </p:txBody>
      </p:sp>
      <p:pic>
        <p:nvPicPr>
          <p:cNvPr id="9" name="Picture 8" descr="A close up of a logo&#10;&#10;Description automatically generated">
            <a:extLst>
              <a:ext uri="{FF2B5EF4-FFF2-40B4-BE49-F238E27FC236}">
                <a16:creationId xmlns:a16="http://schemas.microsoft.com/office/drawing/2014/main" id="{4FF756FF-C204-4D7E-9382-FC2AFCD55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Tree>
    <p:extLst>
      <p:ext uri="{BB962C8B-B14F-4D97-AF65-F5344CB8AC3E}">
        <p14:creationId xmlns:p14="http://schemas.microsoft.com/office/powerpoint/2010/main" val="3933470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4F003B-FC3C-4A72-BDC9-207134B76EBC}"/>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C3423A03-DA05-4A8F-9656-2A01238F1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EC6AB6-D3DB-4A9C-813E-9EAB13EF9E7D}"/>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Picture Placeholder 2">
            <a:extLst>
              <a:ext uri="{FF2B5EF4-FFF2-40B4-BE49-F238E27FC236}">
                <a16:creationId xmlns:a16="http://schemas.microsoft.com/office/drawing/2014/main" id="{F7DBF3B0-8BE4-432F-AE47-FA8CF9FC67C7}"/>
              </a:ext>
            </a:extLst>
          </p:cNvPr>
          <p:cNvSpPr>
            <a:spLocks noGrp="1"/>
          </p:cNvSpPr>
          <p:nvPr>
            <p:ph type="pic" sz="quarter" idx="13"/>
          </p:nvPr>
        </p:nvSpPr>
        <p:spPr>
          <a:xfrm>
            <a:off x="2651126" y="1497272"/>
            <a:ext cx="6889749" cy="3282691"/>
          </a:xfrm>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2B720A58-9FA7-4FB8-A3C2-57368437F491}"/>
              </a:ext>
            </a:extLst>
          </p:cNvPr>
          <p:cNvSpPr/>
          <p:nvPr/>
        </p:nvSpPr>
        <p:spPr>
          <a:xfrm>
            <a:off x="0" y="5057775"/>
            <a:ext cx="12192000" cy="1800225"/>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Content Placeholder 23">
            <a:extLst>
              <a:ext uri="{FF2B5EF4-FFF2-40B4-BE49-F238E27FC236}">
                <a16:creationId xmlns:a16="http://schemas.microsoft.com/office/drawing/2014/main" id="{1EFC8FDB-E0F8-4EFF-B9C2-5E896AFE2F3A}"/>
              </a:ext>
            </a:extLst>
          </p:cNvPr>
          <p:cNvSpPr>
            <a:spLocks noGrp="1"/>
          </p:cNvSpPr>
          <p:nvPr>
            <p:ph sz="quarter" idx="15"/>
          </p:nvPr>
        </p:nvSpPr>
        <p:spPr>
          <a:xfrm>
            <a:off x="509059" y="5305425"/>
            <a:ext cx="11173883" cy="1336032"/>
          </a:xfrm>
        </p:spPr>
        <p:txBody>
          <a:bodyPr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43" name="Title 42">
            <a:extLst>
              <a:ext uri="{FF2B5EF4-FFF2-40B4-BE49-F238E27FC236}">
                <a16:creationId xmlns:a16="http://schemas.microsoft.com/office/drawing/2014/main" id="{2892155D-D07C-4069-BF82-A27237B4D9E4}"/>
              </a:ext>
            </a:extLst>
          </p:cNvPr>
          <p:cNvSpPr>
            <a:spLocks noGrp="1"/>
          </p:cNvSpPr>
          <p:nvPr>
            <p:ph type="title"/>
          </p:nvPr>
        </p:nvSpPr>
        <p:spPr>
          <a:xfrm>
            <a:off x="522817" y="408654"/>
            <a:ext cx="10515600" cy="804455"/>
          </a:xfrm>
        </p:spPr>
        <p:txBody>
          <a:bodyPr/>
          <a:lstStyle>
            <a:lvl1pPr>
              <a:defRPr>
                <a:solidFill>
                  <a:schemeClr val="accent1"/>
                </a:solidFill>
              </a:defRPr>
            </a:lvl1pPr>
          </a:lstStyle>
          <a:p>
            <a:r>
              <a:rPr lang="en-US"/>
              <a:t>Click to edit Master title style</a:t>
            </a:r>
            <a:endParaRPr lang="en-US" dirty="0"/>
          </a:p>
        </p:txBody>
      </p:sp>
      <p:pic>
        <p:nvPicPr>
          <p:cNvPr id="9" name="Picture 8" descr="A close up of a logo&#10;&#10;Description automatically generated">
            <a:extLst>
              <a:ext uri="{FF2B5EF4-FFF2-40B4-BE49-F238E27FC236}">
                <a16:creationId xmlns:a16="http://schemas.microsoft.com/office/drawing/2014/main" id="{35BF26EC-0D9B-43E7-84B7-BD3BA7F2E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Tree>
    <p:extLst>
      <p:ext uri="{BB962C8B-B14F-4D97-AF65-F5344CB8AC3E}">
        <p14:creationId xmlns:p14="http://schemas.microsoft.com/office/powerpoint/2010/main" val="1850003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A3A2493-74CD-4CFE-875C-E48E4049C0E5}"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79E7A-6888-44C9-9C84-C16898765C3B}" type="slidenum">
              <a:rPr lang="en-US" smtClean="0"/>
              <a:t>‹#›</a:t>
            </a:fld>
            <a:endParaRPr lang="en-US"/>
          </a:p>
        </p:txBody>
      </p:sp>
      <p:sp>
        <p:nvSpPr>
          <p:cNvPr id="8" name="Title 1">
            <a:extLst>
              <a:ext uri="{FF2B5EF4-FFF2-40B4-BE49-F238E27FC236}">
                <a16:creationId xmlns:a16="http://schemas.microsoft.com/office/drawing/2014/main" id="{EBF1989D-A2EF-4491-8731-DE6A657E3B30}"/>
              </a:ext>
            </a:extLst>
          </p:cNvPr>
          <p:cNvSpPr>
            <a:spLocks noGrp="1"/>
          </p:cNvSpPr>
          <p:nvPr>
            <p:ph type="title"/>
          </p:nvPr>
        </p:nvSpPr>
        <p:spPr>
          <a:xfrm>
            <a:off x="-340241" y="365127"/>
            <a:ext cx="10660911" cy="857618"/>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lstStyle>
            <a:lvl1pPr marL="509588" indent="0">
              <a:defRPr>
                <a:solidFill>
                  <a:schemeClr val="bg1"/>
                </a:solidFill>
              </a:defRPr>
            </a:lvl1pPr>
          </a:lstStyle>
          <a:p>
            <a:r>
              <a:rPr lang="en-US"/>
              <a:t>Click to edit Master title style</a:t>
            </a:r>
            <a:endParaRPr lang="en-US" dirty="0"/>
          </a:p>
        </p:txBody>
      </p:sp>
      <p:pic>
        <p:nvPicPr>
          <p:cNvPr id="9" name="Picture 8" descr="A close up of a logo&#10;&#10;Description automatically generated">
            <a:extLst>
              <a:ext uri="{FF2B5EF4-FFF2-40B4-BE49-F238E27FC236}">
                <a16:creationId xmlns:a16="http://schemas.microsoft.com/office/drawing/2014/main" id="{0BFFF81C-F992-4580-95BE-86C3E12C4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37DAFDA-C4CC-4378-A5A6-5605FF21A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4185425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C673475F-6148-4C88-9382-542B8C85C049}"/>
              </a:ext>
            </a:extLst>
          </p:cNvPr>
          <p:cNvSpPr>
            <a:spLocks noGrp="1"/>
          </p:cNvSpPr>
          <p:nvPr>
            <p:ph type="pic" sz="quarter" idx="10"/>
          </p:nvPr>
        </p:nvSpPr>
        <p:spPr>
          <a:xfrm>
            <a:off x="4908884" y="0"/>
            <a:ext cx="7283118" cy="6858000"/>
          </a:xfrm>
          <a:solidFill>
            <a:schemeClr val="tx1">
              <a:lumMod val="20000"/>
              <a:lumOff val="80000"/>
            </a:schemeClr>
          </a:solidFill>
        </p:spPr>
      </p:sp>
      <p:sp>
        <p:nvSpPr>
          <p:cNvPr id="38" name="TextBox 37">
            <a:extLst>
              <a:ext uri="{FF2B5EF4-FFF2-40B4-BE49-F238E27FC236}">
                <a16:creationId xmlns:a16="http://schemas.microsoft.com/office/drawing/2014/main" id="{B6775D63-E465-4D07-8448-8DBC413AA4DA}"/>
              </a:ext>
            </a:extLst>
          </p:cNvPr>
          <p:cNvSpPr txBox="1"/>
          <p:nvPr/>
        </p:nvSpPr>
        <p:spPr>
          <a:xfrm>
            <a:off x="373210" y="1111991"/>
            <a:ext cx="4270979" cy="2308324"/>
          </a:xfrm>
          <a:prstGeom prst="rect">
            <a:avLst/>
          </a:prstGeom>
          <a:noFill/>
        </p:spPr>
        <p:txBody>
          <a:bodyPr wrap="square" rtlCol="0">
            <a:spAutoFit/>
          </a:bodyPr>
          <a:lstStyle/>
          <a:p>
            <a:r>
              <a:rPr lang="en-US" sz="2400" b="1" dirty="0">
                <a:solidFill>
                  <a:schemeClr val="accent1"/>
                </a:solidFill>
                <a:latin typeface="+mj-lt"/>
              </a:rPr>
              <a:t>IM Headquarters</a:t>
            </a:r>
          </a:p>
          <a:p>
            <a:r>
              <a:rPr lang="en-US" sz="2400" dirty="0">
                <a:solidFill>
                  <a:schemeClr val="tx1"/>
                </a:solidFill>
                <a:latin typeface="+mj-lt"/>
              </a:rPr>
              <a:t>13798 NW 4th Street, Suite 300</a:t>
            </a:r>
          </a:p>
          <a:p>
            <a:r>
              <a:rPr lang="en-US" sz="2400" dirty="0">
                <a:solidFill>
                  <a:schemeClr val="tx1"/>
                </a:solidFill>
                <a:latin typeface="+mj-lt"/>
              </a:rPr>
              <a:t>Sunrise, Florida  33325</a:t>
            </a:r>
          </a:p>
          <a:p>
            <a:endParaRPr lang="en-US" sz="2400" dirty="0">
              <a:latin typeface="+mj-lt"/>
            </a:endParaRPr>
          </a:p>
          <a:p>
            <a:r>
              <a:rPr lang="en-US" sz="2400" dirty="0">
                <a:latin typeface="+mj-lt"/>
              </a:rPr>
              <a:t>Dial </a:t>
            </a:r>
            <a:r>
              <a:rPr lang="en-US" sz="2400" b="1" dirty="0">
                <a:solidFill>
                  <a:schemeClr val="accent1"/>
                </a:solidFill>
                <a:latin typeface="+mj-lt"/>
              </a:rPr>
              <a:t>(954) 385-4660</a:t>
            </a:r>
            <a:r>
              <a:rPr lang="en-US" sz="2400" dirty="0">
                <a:latin typeface="+mj-lt"/>
              </a:rPr>
              <a:t>, </a:t>
            </a:r>
          </a:p>
          <a:p>
            <a:r>
              <a:rPr lang="en-US" sz="2400" dirty="0">
                <a:latin typeface="+mj-lt"/>
              </a:rPr>
              <a:t>then press desired option</a:t>
            </a:r>
          </a:p>
        </p:txBody>
      </p:sp>
      <p:sp>
        <p:nvSpPr>
          <p:cNvPr id="43" name="TextBox 42">
            <a:extLst>
              <a:ext uri="{FF2B5EF4-FFF2-40B4-BE49-F238E27FC236}">
                <a16:creationId xmlns:a16="http://schemas.microsoft.com/office/drawing/2014/main" id="{F19D12FC-5D1A-4E4B-B001-7922DD3B491D}"/>
              </a:ext>
            </a:extLst>
          </p:cNvPr>
          <p:cNvSpPr txBox="1"/>
          <p:nvPr/>
        </p:nvSpPr>
        <p:spPr>
          <a:xfrm>
            <a:off x="367550" y="5904716"/>
            <a:ext cx="2867135" cy="400110"/>
          </a:xfrm>
          <a:prstGeom prst="rect">
            <a:avLst/>
          </a:prstGeom>
          <a:noFill/>
        </p:spPr>
        <p:txBody>
          <a:bodyPr wrap="square" rtlCol="0">
            <a:spAutoFit/>
          </a:bodyPr>
          <a:lstStyle/>
          <a:p>
            <a:r>
              <a:rPr lang="en-US" sz="2000" b="1" dirty="0">
                <a:solidFill>
                  <a:schemeClr val="accent1"/>
                </a:solidFill>
                <a:latin typeface="+mj-lt"/>
              </a:rPr>
              <a:t>Connect</a:t>
            </a:r>
            <a:r>
              <a:rPr lang="en-US" sz="1800" b="1" dirty="0">
                <a:solidFill>
                  <a:schemeClr val="accent1"/>
                </a:solidFill>
                <a:latin typeface="+mj-lt"/>
              </a:rPr>
              <a:t> With Us</a:t>
            </a:r>
          </a:p>
        </p:txBody>
      </p:sp>
      <p:grpSp>
        <p:nvGrpSpPr>
          <p:cNvPr id="44" name="Group 43">
            <a:extLst>
              <a:ext uri="{FF2B5EF4-FFF2-40B4-BE49-F238E27FC236}">
                <a16:creationId xmlns:a16="http://schemas.microsoft.com/office/drawing/2014/main" id="{385F465F-EFE6-41C2-9CD6-9648472B1696}"/>
              </a:ext>
            </a:extLst>
          </p:cNvPr>
          <p:cNvGrpSpPr/>
          <p:nvPr/>
        </p:nvGrpSpPr>
        <p:grpSpPr>
          <a:xfrm>
            <a:off x="671952" y="6322176"/>
            <a:ext cx="1789914" cy="302067"/>
            <a:chOff x="1164055" y="6130352"/>
            <a:chExt cx="1671928" cy="284684"/>
          </a:xfrm>
        </p:grpSpPr>
        <p:sp>
          <p:nvSpPr>
            <p:cNvPr id="45" name="Freeform: Shape 44">
              <a:extLst>
                <a:ext uri="{FF2B5EF4-FFF2-40B4-BE49-F238E27FC236}">
                  <a16:creationId xmlns:a16="http://schemas.microsoft.com/office/drawing/2014/main" id="{78A9D81D-0A34-4133-9E11-7BC0E8407129}"/>
                </a:ext>
              </a:extLst>
            </p:cNvPr>
            <p:cNvSpPr/>
            <p:nvPr/>
          </p:nvSpPr>
          <p:spPr>
            <a:xfrm>
              <a:off x="1164055" y="6139709"/>
              <a:ext cx="275326" cy="275326"/>
            </a:xfrm>
            <a:custGeom>
              <a:avLst/>
              <a:gdLst>
                <a:gd name="connsiteX0" fmla="*/ 347173 w 400472"/>
                <a:gd name="connsiteY0" fmla="*/ 0 h 400472"/>
                <a:gd name="connsiteX1" fmla="*/ 54069 w 400472"/>
                <a:gd name="connsiteY1" fmla="*/ 0 h 400472"/>
                <a:gd name="connsiteX2" fmla="*/ 0 w 400472"/>
                <a:gd name="connsiteY2" fmla="*/ 54069 h 400472"/>
                <a:gd name="connsiteX3" fmla="*/ 0 w 400472"/>
                <a:gd name="connsiteY3" fmla="*/ 347175 h 400472"/>
                <a:gd name="connsiteX4" fmla="*/ 54069 w 400472"/>
                <a:gd name="connsiteY4" fmla="*/ 401244 h 400472"/>
                <a:gd name="connsiteX5" fmla="*/ 198626 w 400472"/>
                <a:gd name="connsiteY5" fmla="*/ 401244 h 400472"/>
                <a:gd name="connsiteX6" fmla="*/ 198873 w 400472"/>
                <a:gd name="connsiteY6" fmla="*/ 257861 h 400472"/>
                <a:gd name="connsiteX7" fmla="*/ 161622 w 400472"/>
                <a:gd name="connsiteY7" fmla="*/ 257861 h 400472"/>
                <a:gd name="connsiteX8" fmla="*/ 152833 w 400472"/>
                <a:gd name="connsiteY8" fmla="*/ 249106 h 400472"/>
                <a:gd name="connsiteX9" fmla="*/ 152655 w 400472"/>
                <a:gd name="connsiteY9" fmla="*/ 202887 h 400472"/>
                <a:gd name="connsiteX10" fmla="*/ 161444 w 400472"/>
                <a:gd name="connsiteY10" fmla="*/ 194064 h 400472"/>
                <a:gd name="connsiteX11" fmla="*/ 198627 w 400472"/>
                <a:gd name="connsiteY11" fmla="*/ 194064 h 400472"/>
                <a:gd name="connsiteX12" fmla="*/ 198627 w 400472"/>
                <a:gd name="connsiteY12" fmla="*/ 149406 h 400472"/>
                <a:gd name="connsiteX13" fmla="*/ 276512 w 400472"/>
                <a:gd name="connsiteY13" fmla="*/ 69360 h 400472"/>
                <a:gd name="connsiteX14" fmla="*/ 314448 w 400472"/>
                <a:gd name="connsiteY14" fmla="*/ 69360 h 400472"/>
                <a:gd name="connsiteX15" fmla="*/ 323238 w 400472"/>
                <a:gd name="connsiteY15" fmla="*/ 78150 h 400472"/>
                <a:gd name="connsiteX16" fmla="*/ 323238 w 400472"/>
                <a:gd name="connsiteY16" fmla="*/ 117122 h 400472"/>
                <a:gd name="connsiteX17" fmla="*/ 314453 w 400472"/>
                <a:gd name="connsiteY17" fmla="*/ 125911 h 400472"/>
                <a:gd name="connsiteX18" fmla="*/ 291172 w 400472"/>
                <a:gd name="connsiteY18" fmla="*/ 125922 h 400472"/>
                <a:gd name="connsiteX19" fmla="*/ 261161 w 400472"/>
                <a:gd name="connsiteY19" fmla="*/ 155403 h 400472"/>
                <a:gd name="connsiteX20" fmla="*/ 261161 w 400472"/>
                <a:gd name="connsiteY20" fmla="*/ 194065 h 400472"/>
                <a:gd name="connsiteX21" fmla="*/ 316408 w 400472"/>
                <a:gd name="connsiteY21" fmla="*/ 194065 h 400472"/>
                <a:gd name="connsiteX22" fmla="*/ 325136 w 400472"/>
                <a:gd name="connsiteY22" fmla="*/ 203890 h 400472"/>
                <a:gd name="connsiteX23" fmla="*/ 319658 w 400472"/>
                <a:gd name="connsiteY23" fmla="*/ 250108 h 400472"/>
                <a:gd name="connsiteX24" fmla="*/ 310930 w 400472"/>
                <a:gd name="connsiteY24" fmla="*/ 257863 h 400472"/>
                <a:gd name="connsiteX25" fmla="*/ 261407 w 400472"/>
                <a:gd name="connsiteY25" fmla="*/ 257863 h 400472"/>
                <a:gd name="connsiteX26" fmla="*/ 261161 w 400472"/>
                <a:gd name="connsiteY26" fmla="*/ 401246 h 400472"/>
                <a:gd name="connsiteX27" fmla="*/ 347175 w 400472"/>
                <a:gd name="connsiteY27" fmla="*/ 401246 h 400472"/>
                <a:gd name="connsiteX28" fmla="*/ 401243 w 400472"/>
                <a:gd name="connsiteY28" fmla="*/ 347178 h 400472"/>
                <a:gd name="connsiteX29" fmla="*/ 401243 w 400472"/>
                <a:gd name="connsiteY29" fmla="*/ 54069 h 400472"/>
                <a:gd name="connsiteX30" fmla="*/ 347173 w 400472"/>
                <a:gd name="connsiteY30" fmla="*/ 0 h 40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472" h="400472">
                  <a:moveTo>
                    <a:pt x="347173" y="0"/>
                  </a:moveTo>
                  <a:lnTo>
                    <a:pt x="54069" y="0"/>
                  </a:lnTo>
                  <a:cubicBezTo>
                    <a:pt x="24208" y="0"/>
                    <a:pt x="0" y="24207"/>
                    <a:pt x="0" y="54069"/>
                  </a:cubicBezTo>
                  <a:lnTo>
                    <a:pt x="0" y="347175"/>
                  </a:lnTo>
                  <a:cubicBezTo>
                    <a:pt x="0" y="377037"/>
                    <a:pt x="24207" y="401244"/>
                    <a:pt x="54069" y="401244"/>
                  </a:cubicBezTo>
                  <a:lnTo>
                    <a:pt x="198626" y="401244"/>
                  </a:lnTo>
                  <a:lnTo>
                    <a:pt x="198873" y="257861"/>
                  </a:lnTo>
                  <a:lnTo>
                    <a:pt x="161622" y="257861"/>
                  </a:lnTo>
                  <a:cubicBezTo>
                    <a:pt x="156781" y="257861"/>
                    <a:pt x="152852" y="253947"/>
                    <a:pt x="152833" y="249106"/>
                  </a:cubicBezTo>
                  <a:lnTo>
                    <a:pt x="152655" y="202887"/>
                  </a:lnTo>
                  <a:cubicBezTo>
                    <a:pt x="152636" y="198020"/>
                    <a:pt x="156577" y="194064"/>
                    <a:pt x="161444" y="194064"/>
                  </a:cubicBezTo>
                  <a:lnTo>
                    <a:pt x="198627" y="194064"/>
                  </a:lnTo>
                  <a:lnTo>
                    <a:pt x="198627" y="149406"/>
                  </a:lnTo>
                  <a:cubicBezTo>
                    <a:pt x="198627" y="97580"/>
                    <a:pt x="230280" y="69360"/>
                    <a:pt x="276512" y="69360"/>
                  </a:cubicBezTo>
                  <a:lnTo>
                    <a:pt x="314448" y="69360"/>
                  </a:lnTo>
                  <a:cubicBezTo>
                    <a:pt x="319302" y="69360"/>
                    <a:pt x="323238" y="73295"/>
                    <a:pt x="323238" y="78150"/>
                  </a:cubicBezTo>
                  <a:lnTo>
                    <a:pt x="323238" y="117122"/>
                  </a:lnTo>
                  <a:cubicBezTo>
                    <a:pt x="323238" y="121974"/>
                    <a:pt x="319305" y="125908"/>
                    <a:pt x="314453" y="125911"/>
                  </a:cubicBezTo>
                  <a:lnTo>
                    <a:pt x="291172" y="125922"/>
                  </a:lnTo>
                  <a:cubicBezTo>
                    <a:pt x="266030" y="125922"/>
                    <a:pt x="261161" y="137870"/>
                    <a:pt x="261161" y="155403"/>
                  </a:cubicBezTo>
                  <a:lnTo>
                    <a:pt x="261161" y="194065"/>
                  </a:lnTo>
                  <a:lnTo>
                    <a:pt x="316408" y="194065"/>
                  </a:lnTo>
                  <a:cubicBezTo>
                    <a:pt x="321672" y="194065"/>
                    <a:pt x="325756" y="198662"/>
                    <a:pt x="325136" y="203890"/>
                  </a:cubicBezTo>
                  <a:lnTo>
                    <a:pt x="319658" y="250108"/>
                  </a:lnTo>
                  <a:cubicBezTo>
                    <a:pt x="319133" y="254531"/>
                    <a:pt x="315383" y="257863"/>
                    <a:pt x="310930" y="257863"/>
                  </a:cubicBezTo>
                  <a:lnTo>
                    <a:pt x="261407" y="257863"/>
                  </a:lnTo>
                  <a:lnTo>
                    <a:pt x="261161" y="401246"/>
                  </a:lnTo>
                  <a:lnTo>
                    <a:pt x="347175" y="401246"/>
                  </a:lnTo>
                  <a:cubicBezTo>
                    <a:pt x="377036" y="401246"/>
                    <a:pt x="401243" y="377039"/>
                    <a:pt x="401243" y="347178"/>
                  </a:cubicBezTo>
                  <a:lnTo>
                    <a:pt x="401243" y="54069"/>
                  </a:lnTo>
                  <a:cubicBezTo>
                    <a:pt x="401242" y="24207"/>
                    <a:pt x="377035" y="0"/>
                    <a:pt x="347173" y="0"/>
                  </a:cubicBezTo>
                  <a:close/>
                </a:path>
              </a:pathLst>
            </a:custGeom>
            <a:solidFill>
              <a:schemeClr val="tx1"/>
            </a:solidFill>
            <a:ln w="978" cap="flat">
              <a:noFill/>
              <a:prstDash val="solid"/>
              <a:miter/>
            </a:ln>
          </p:spPr>
          <p:txBody>
            <a:bodyPr rtlCol="0" anchor="ctr"/>
            <a:lstStyle/>
            <a:p>
              <a:endParaRPr lang="en-US" sz="1350"/>
            </a:p>
          </p:txBody>
        </p:sp>
        <p:sp>
          <p:nvSpPr>
            <p:cNvPr id="46" name="Freeform: Shape 45">
              <a:extLst>
                <a:ext uri="{FF2B5EF4-FFF2-40B4-BE49-F238E27FC236}">
                  <a16:creationId xmlns:a16="http://schemas.microsoft.com/office/drawing/2014/main" id="{97948CDD-6AB1-404F-BCAF-7FD8012F3309}"/>
                </a:ext>
              </a:extLst>
            </p:cNvPr>
            <p:cNvSpPr/>
            <p:nvPr/>
          </p:nvSpPr>
          <p:spPr>
            <a:xfrm>
              <a:off x="1607899" y="6134599"/>
              <a:ext cx="331037" cy="275326"/>
            </a:xfrm>
            <a:custGeom>
              <a:avLst/>
              <a:gdLst>
                <a:gd name="connsiteX0" fmla="*/ 1223519 w 1242823"/>
                <a:gd name="connsiteY0" fmla="*/ 120308 h 1033664"/>
                <a:gd name="connsiteX1" fmla="*/ 1137794 w 1242823"/>
                <a:gd name="connsiteY1" fmla="*/ 149218 h 1033664"/>
                <a:gd name="connsiteX2" fmla="*/ 1208347 w 1242823"/>
                <a:gd name="connsiteY2" fmla="*/ 36857 h 1033664"/>
                <a:gd name="connsiteX3" fmla="*/ 1208347 w 1242823"/>
                <a:gd name="connsiteY3" fmla="*/ 36857 h 1033664"/>
                <a:gd name="connsiteX4" fmla="*/ 1187847 w 1242823"/>
                <a:gd name="connsiteY4" fmla="*/ 20534 h 1033664"/>
                <a:gd name="connsiteX5" fmla="*/ 1187847 w 1242823"/>
                <a:gd name="connsiteY5" fmla="*/ 20534 h 1033664"/>
                <a:gd name="connsiteX6" fmla="*/ 1056790 w 1242823"/>
                <a:gd name="connsiteY6" fmla="*/ 74679 h 1033664"/>
                <a:gd name="connsiteX7" fmla="*/ 1048599 w 1242823"/>
                <a:gd name="connsiteY7" fmla="*/ 75697 h 1033664"/>
                <a:gd name="connsiteX8" fmla="*/ 1025652 w 1242823"/>
                <a:gd name="connsiteY8" fmla="*/ 66934 h 1033664"/>
                <a:gd name="connsiteX9" fmla="*/ 848298 w 1242823"/>
                <a:gd name="connsiteY9" fmla="*/ 0 h 1033664"/>
                <a:gd name="connsiteX10" fmla="*/ 763380 w 1242823"/>
                <a:gd name="connsiteY10" fmla="*/ 13110 h 1033664"/>
                <a:gd name="connsiteX11" fmla="*/ 588367 w 1242823"/>
                <a:gd name="connsiteY11" fmla="*/ 200213 h 1033664"/>
                <a:gd name="connsiteX12" fmla="*/ 582010 w 1242823"/>
                <a:gd name="connsiteY12" fmla="*/ 298911 h 1033664"/>
                <a:gd name="connsiteX13" fmla="*/ 579594 w 1242823"/>
                <a:gd name="connsiteY13" fmla="*/ 306432 h 1033664"/>
                <a:gd name="connsiteX14" fmla="*/ 572201 w 1242823"/>
                <a:gd name="connsiteY14" fmla="*/ 309784 h 1033664"/>
                <a:gd name="connsiteX15" fmla="*/ 571249 w 1242823"/>
                <a:gd name="connsiteY15" fmla="*/ 309739 h 1033664"/>
                <a:gd name="connsiteX16" fmla="*/ 88176 w 1242823"/>
                <a:gd name="connsiteY16" fmla="*/ 51656 h 1033664"/>
                <a:gd name="connsiteX17" fmla="*/ 88176 w 1242823"/>
                <a:gd name="connsiteY17" fmla="*/ 51656 h 1033664"/>
                <a:gd name="connsiteX18" fmla="*/ 65205 w 1242823"/>
                <a:gd name="connsiteY18" fmla="*/ 53454 h 1033664"/>
                <a:gd name="connsiteX19" fmla="*/ 65205 w 1242823"/>
                <a:gd name="connsiteY19" fmla="*/ 53454 h 1033664"/>
                <a:gd name="connsiteX20" fmla="*/ 28908 w 1242823"/>
                <a:gd name="connsiteY20" fmla="*/ 188206 h 1033664"/>
                <a:gd name="connsiteX21" fmla="*/ 108813 w 1242823"/>
                <a:gd name="connsiteY21" fmla="*/ 379273 h 1033664"/>
                <a:gd name="connsiteX22" fmla="*/ 47675 w 1242823"/>
                <a:gd name="connsiteY22" fmla="*/ 355605 h 1033664"/>
                <a:gd name="connsiteX23" fmla="*/ 47675 w 1242823"/>
                <a:gd name="connsiteY23" fmla="*/ 355605 h 1033664"/>
                <a:gd name="connsiteX24" fmla="*/ 26856 w 1242823"/>
                <a:gd name="connsiteY24" fmla="*/ 367685 h 1033664"/>
                <a:gd name="connsiteX25" fmla="*/ 26856 w 1242823"/>
                <a:gd name="connsiteY25" fmla="*/ 367685 h 1033664"/>
                <a:gd name="connsiteX26" fmla="*/ 183409 w 1242823"/>
                <a:gd name="connsiteY26" fmla="*/ 614943 h 1033664"/>
                <a:gd name="connsiteX27" fmla="*/ 177686 w 1242823"/>
                <a:gd name="connsiteY27" fmla="*/ 615009 h 1033664"/>
                <a:gd name="connsiteX28" fmla="*/ 132526 w 1242823"/>
                <a:gd name="connsiteY28" fmla="*/ 610702 h 1033664"/>
                <a:gd name="connsiteX29" fmla="*/ 132526 w 1242823"/>
                <a:gd name="connsiteY29" fmla="*/ 610702 h 1033664"/>
                <a:gd name="connsiteX30" fmla="*/ 116548 w 1242823"/>
                <a:gd name="connsiteY30" fmla="*/ 628744 h 1033664"/>
                <a:gd name="connsiteX31" fmla="*/ 116548 w 1242823"/>
                <a:gd name="connsiteY31" fmla="*/ 628744 h 1033664"/>
                <a:gd name="connsiteX32" fmla="*/ 328744 w 1242823"/>
                <a:gd name="connsiteY32" fmla="*/ 811463 h 1033664"/>
                <a:gd name="connsiteX33" fmla="*/ 51716 w 1242823"/>
                <a:gd name="connsiteY33" fmla="*/ 895590 h 1033664"/>
                <a:gd name="connsiteX34" fmla="*/ 20715 w 1242823"/>
                <a:gd name="connsiteY34" fmla="*/ 895572 h 1033664"/>
                <a:gd name="connsiteX35" fmla="*/ 651 w 1242823"/>
                <a:gd name="connsiteY35" fmla="*/ 911050 h 1033664"/>
                <a:gd name="connsiteX36" fmla="*/ 10815 w 1242823"/>
                <a:gd name="connsiteY36" fmla="*/ 934512 h 1033664"/>
                <a:gd name="connsiteX37" fmla="*/ 380494 w 1242823"/>
                <a:gd name="connsiteY37" fmla="*/ 1034189 h 1033664"/>
                <a:gd name="connsiteX38" fmla="*/ 696410 w 1242823"/>
                <a:gd name="connsiteY38" fmla="*/ 967171 h 1033664"/>
                <a:gd name="connsiteX39" fmla="*/ 927560 w 1242823"/>
                <a:gd name="connsiteY39" fmla="*/ 793961 h 1033664"/>
                <a:gd name="connsiteX40" fmla="*/ 1069097 w 1242823"/>
                <a:gd name="connsiteY40" fmla="*/ 556912 h 1033664"/>
                <a:gd name="connsiteX41" fmla="*/ 1117206 w 1242823"/>
                <a:gd name="connsiteY41" fmla="*/ 297468 h 1033664"/>
                <a:gd name="connsiteX42" fmla="*/ 1117206 w 1242823"/>
                <a:gd name="connsiteY42" fmla="*/ 293388 h 1033664"/>
                <a:gd name="connsiteX43" fmla="*/ 1134275 w 1242823"/>
                <a:gd name="connsiteY43" fmla="*/ 257886 h 1033664"/>
                <a:gd name="connsiteX44" fmla="*/ 1240855 w 1242823"/>
                <a:gd name="connsiteY44" fmla="*/ 140906 h 1033664"/>
                <a:gd name="connsiteX45" fmla="*/ 1240855 w 1242823"/>
                <a:gd name="connsiteY45" fmla="*/ 140906 h 1033664"/>
                <a:gd name="connsiteX46" fmla="*/ 1223519 w 1242823"/>
                <a:gd name="connsiteY46" fmla="*/ 120308 h 1033664"/>
                <a:gd name="connsiteX47" fmla="*/ 1223519 w 1242823"/>
                <a:gd name="connsiteY47" fmla="*/ 120308 h 103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42823" h="1033664">
                  <a:moveTo>
                    <a:pt x="1223519" y="120308"/>
                  </a:moveTo>
                  <a:cubicBezTo>
                    <a:pt x="1195895" y="132558"/>
                    <a:pt x="1167219" y="142221"/>
                    <a:pt x="1137794" y="149218"/>
                  </a:cubicBezTo>
                  <a:cubicBezTo>
                    <a:pt x="1170217" y="118408"/>
                    <a:pt x="1194594" y="79871"/>
                    <a:pt x="1208347" y="36857"/>
                  </a:cubicBezTo>
                  <a:lnTo>
                    <a:pt x="1208347" y="36857"/>
                  </a:lnTo>
                  <a:cubicBezTo>
                    <a:pt x="1212273" y="24578"/>
                    <a:pt x="1198935" y="13959"/>
                    <a:pt x="1187847" y="20534"/>
                  </a:cubicBezTo>
                  <a:lnTo>
                    <a:pt x="1187847" y="20534"/>
                  </a:lnTo>
                  <a:cubicBezTo>
                    <a:pt x="1146912" y="44814"/>
                    <a:pt x="1102819" y="63029"/>
                    <a:pt x="1056790" y="74679"/>
                  </a:cubicBezTo>
                  <a:cubicBezTo>
                    <a:pt x="1054119" y="75354"/>
                    <a:pt x="1051364" y="75697"/>
                    <a:pt x="1048599" y="75697"/>
                  </a:cubicBezTo>
                  <a:cubicBezTo>
                    <a:pt x="1040215" y="75697"/>
                    <a:pt x="1032063" y="72584"/>
                    <a:pt x="1025652" y="66934"/>
                  </a:cubicBezTo>
                  <a:cubicBezTo>
                    <a:pt x="976679" y="23771"/>
                    <a:pt x="913692" y="0"/>
                    <a:pt x="848298" y="0"/>
                  </a:cubicBezTo>
                  <a:cubicBezTo>
                    <a:pt x="820001" y="0"/>
                    <a:pt x="791432" y="4411"/>
                    <a:pt x="763380" y="13110"/>
                  </a:cubicBezTo>
                  <a:cubicBezTo>
                    <a:pt x="676468" y="40067"/>
                    <a:pt x="609407" y="111760"/>
                    <a:pt x="588367" y="200213"/>
                  </a:cubicBezTo>
                  <a:cubicBezTo>
                    <a:pt x="580473" y="233390"/>
                    <a:pt x="578336" y="266598"/>
                    <a:pt x="582010" y="298911"/>
                  </a:cubicBezTo>
                  <a:cubicBezTo>
                    <a:pt x="582431" y="302624"/>
                    <a:pt x="580676" y="305216"/>
                    <a:pt x="579594" y="306432"/>
                  </a:cubicBezTo>
                  <a:cubicBezTo>
                    <a:pt x="577693" y="308563"/>
                    <a:pt x="574999" y="309784"/>
                    <a:pt x="572201" y="309784"/>
                  </a:cubicBezTo>
                  <a:cubicBezTo>
                    <a:pt x="571889" y="309784"/>
                    <a:pt x="571567" y="309769"/>
                    <a:pt x="571249" y="309739"/>
                  </a:cubicBezTo>
                  <a:cubicBezTo>
                    <a:pt x="381000" y="292063"/>
                    <a:pt x="209442" y="200407"/>
                    <a:pt x="88176" y="51656"/>
                  </a:cubicBezTo>
                  <a:lnTo>
                    <a:pt x="88176" y="51656"/>
                  </a:lnTo>
                  <a:cubicBezTo>
                    <a:pt x="81992" y="44069"/>
                    <a:pt x="70134" y="44999"/>
                    <a:pt x="65205" y="53454"/>
                  </a:cubicBezTo>
                  <a:lnTo>
                    <a:pt x="65205" y="53454"/>
                  </a:lnTo>
                  <a:cubicBezTo>
                    <a:pt x="41458" y="94194"/>
                    <a:pt x="28908" y="140791"/>
                    <a:pt x="28908" y="188206"/>
                  </a:cubicBezTo>
                  <a:cubicBezTo>
                    <a:pt x="28908" y="260872"/>
                    <a:pt x="58102" y="329351"/>
                    <a:pt x="108813" y="379273"/>
                  </a:cubicBezTo>
                  <a:cubicBezTo>
                    <a:pt x="87488" y="374217"/>
                    <a:pt x="66848" y="366254"/>
                    <a:pt x="47675" y="355605"/>
                  </a:cubicBezTo>
                  <a:lnTo>
                    <a:pt x="47675" y="355605"/>
                  </a:lnTo>
                  <a:cubicBezTo>
                    <a:pt x="38399" y="350452"/>
                    <a:pt x="26986" y="357075"/>
                    <a:pt x="26856" y="367685"/>
                  </a:cubicBezTo>
                  <a:lnTo>
                    <a:pt x="26856" y="367685"/>
                  </a:lnTo>
                  <a:cubicBezTo>
                    <a:pt x="25528" y="475634"/>
                    <a:pt x="88730" y="571690"/>
                    <a:pt x="183409" y="614943"/>
                  </a:cubicBezTo>
                  <a:cubicBezTo>
                    <a:pt x="181503" y="614988"/>
                    <a:pt x="179596" y="615009"/>
                    <a:pt x="177686" y="615009"/>
                  </a:cubicBezTo>
                  <a:cubicBezTo>
                    <a:pt x="162678" y="615009"/>
                    <a:pt x="147483" y="613561"/>
                    <a:pt x="132526" y="610702"/>
                  </a:cubicBezTo>
                  <a:lnTo>
                    <a:pt x="132526" y="610702"/>
                  </a:lnTo>
                  <a:cubicBezTo>
                    <a:pt x="122081" y="608707"/>
                    <a:pt x="113305" y="618617"/>
                    <a:pt x="116548" y="628744"/>
                  </a:cubicBezTo>
                  <a:lnTo>
                    <a:pt x="116548" y="628744"/>
                  </a:lnTo>
                  <a:cubicBezTo>
                    <a:pt x="147280" y="724687"/>
                    <a:pt x="229888" y="795407"/>
                    <a:pt x="328744" y="811463"/>
                  </a:cubicBezTo>
                  <a:cubicBezTo>
                    <a:pt x="246699" y="866539"/>
                    <a:pt x="151157" y="895590"/>
                    <a:pt x="51716" y="895590"/>
                  </a:cubicBezTo>
                  <a:lnTo>
                    <a:pt x="20715" y="895572"/>
                  </a:lnTo>
                  <a:cubicBezTo>
                    <a:pt x="11163" y="895572"/>
                    <a:pt x="3085" y="901799"/>
                    <a:pt x="651" y="911050"/>
                  </a:cubicBezTo>
                  <a:cubicBezTo>
                    <a:pt x="-1747" y="920162"/>
                    <a:pt x="2669" y="929774"/>
                    <a:pt x="10815" y="934512"/>
                  </a:cubicBezTo>
                  <a:cubicBezTo>
                    <a:pt x="122869" y="999724"/>
                    <a:pt x="250682" y="1034189"/>
                    <a:pt x="380494" y="1034189"/>
                  </a:cubicBezTo>
                  <a:cubicBezTo>
                    <a:pt x="494121" y="1034189"/>
                    <a:pt x="600410" y="1011640"/>
                    <a:pt x="696410" y="967171"/>
                  </a:cubicBezTo>
                  <a:cubicBezTo>
                    <a:pt x="784417" y="926403"/>
                    <a:pt x="862188" y="868127"/>
                    <a:pt x="927560" y="793961"/>
                  </a:cubicBezTo>
                  <a:cubicBezTo>
                    <a:pt x="988459" y="724872"/>
                    <a:pt x="1036080" y="645116"/>
                    <a:pt x="1069097" y="556912"/>
                  </a:cubicBezTo>
                  <a:cubicBezTo>
                    <a:pt x="1100570" y="472834"/>
                    <a:pt x="1117206" y="383120"/>
                    <a:pt x="1117206" y="297468"/>
                  </a:cubicBezTo>
                  <a:lnTo>
                    <a:pt x="1117206" y="293388"/>
                  </a:lnTo>
                  <a:cubicBezTo>
                    <a:pt x="1117203" y="279635"/>
                    <a:pt x="1123423" y="266695"/>
                    <a:pt x="1134275" y="257886"/>
                  </a:cubicBezTo>
                  <a:cubicBezTo>
                    <a:pt x="1175455" y="224451"/>
                    <a:pt x="1211315" y="185093"/>
                    <a:pt x="1240855" y="140906"/>
                  </a:cubicBezTo>
                  <a:lnTo>
                    <a:pt x="1240855" y="140906"/>
                  </a:lnTo>
                  <a:cubicBezTo>
                    <a:pt x="1248654" y="129238"/>
                    <a:pt x="1236353" y="114616"/>
                    <a:pt x="1223519" y="120308"/>
                  </a:cubicBezTo>
                  <a:lnTo>
                    <a:pt x="1223519" y="120308"/>
                  </a:lnTo>
                  <a:close/>
                </a:path>
              </a:pathLst>
            </a:custGeom>
            <a:solidFill>
              <a:schemeClr val="tx1"/>
            </a:solidFill>
            <a:ln w="3020" cap="flat">
              <a:noFill/>
              <a:prstDash val="solid"/>
              <a:miter/>
            </a:ln>
          </p:spPr>
          <p:txBody>
            <a:bodyPr rtlCol="0" anchor="ctr"/>
            <a:lstStyle/>
            <a:p>
              <a:endParaRPr lang="en-US" sz="1350"/>
            </a:p>
          </p:txBody>
        </p:sp>
        <p:grpSp>
          <p:nvGrpSpPr>
            <p:cNvPr id="47" name="Group 46">
              <a:extLst>
                <a:ext uri="{FF2B5EF4-FFF2-40B4-BE49-F238E27FC236}">
                  <a16:creationId xmlns:a16="http://schemas.microsoft.com/office/drawing/2014/main" id="{7672CFE8-2CC1-4480-A56D-70F2398E8E62}"/>
                </a:ext>
              </a:extLst>
            </p:cNvPr>
            <p:cNvGrpSpPr/>
            <p:nvPr/>
          </p:nvGrpSpPr>
          <p:grpSpPr>
            <a:xfrm>
              <a:off x="2107454" y="6134598"/>
              <a:ext cx="275328" cy="275328"/>
              <a:chOff x="3471862" y="4837814"/>
              <a:chExt cx="1215323" cy="1215323"/>
            </a:xfrm>
            <a:solidFill>
              <a:schemeClr val="tx1"/>
            </a:solidFill>
          </p:grpSpPr>
          <p:sp>
            <p:nvSpPr>
              <p:cNvPr id="49" name="Freeform: Shape 48">
                <a:extLst>
                  <a:ext uri="{FF2B5EF4-FFF2-40B4-BE49-F238E27FC236}">
                    <a16:creationId xmlns:a16="http://schemas.microsoft.com/office/drawing/2014/main" id="{02D002A3-90FB-47D3-AD01-B219712FFFAE}"/>
                  </a:ext>
                </a:extLst>
              </p:cNvPr>
              <p:cNvSpPr/>
              <p:nvPr/>
            </p:nvSpPr>
            <p:spPr>
              <a:xfrm>
                <a:off x="3471862" y="4837814"/>
                <a:ext cx="1215323" cy="1215323"/>
              </a:xfrm>
              <a:custGeom>
                <a:avLst/>
                <a:gdLst>
                  <a:gd name="connsiteX0" fmla="*/ 853324 w 1215323"/>
                  <a:gd name="connsiteY0" fmla="*/ 0 h 1215323"/>
                  <a:gd name="connsiteX1" fmla="*/ 362074 w 1215323"/>
                  <a:gd name="connsiteY1" fmla="*/ 0 h 1215323"/>
                  <a:gd name="connsiteX2" fmla="*/ 0 w 1215323"/>
                  <a:gd name="connsiteY2" fmla="*/ 362074 h 1215323"/>
                  <a:gd name="connsiteX3" fmla="*/ 0 w 1215323"/>
                  <a:gd name="connsiteY3" fmla="*/ 853324 h 1215323"/>
                  <a:gd name="connsiteX4" fmla="*/ 362074 w 1215323"/>
                  <a:gd name="connsiteY4" fmla="*/ 1215398 h 1215323"/>
                  <a:gd name="connsiteX5" fmla="*/ 853324 w 1215323"/>
                  <a:gd name="connsiteY5" fmla="*/ 1215398 h 1215323"/>
                  <a:gd name="connsiteX6" fmla="*/ 1215398 w 1215323"/>
                  <a:gd name="connsiteY6" fmla="*/ 853324 h 1215323"/>
                  <a:gd name="connsiteX7" fmla="*/ 1215398 w 1215323"/>
                  <a:gd name="connsiteY7" fmla="*/ 362074 h 1215323"/>
                  <a:gd name="connsiteX8" fmla="*/ 853324 w 1215323"/>
                  <a:gd name="connsiteY8" fmla="*/ 0 h 1215323"/>
                  <a:gd name="connsiteX9" fmla="*/ 1093129 w 1215323"/>
                  <a:gd name="connsiteY9" fmla="*/ 853324 h 1215323"/>
                  <a:gd name="connsiteX10" fmla="*/ 853324 w 1215323"/>
                  <a:gd name="connsiteY10" fmla="*/ 1093129 h 1215323"/>
                  <a:gd name="connsiteX11" fmla="*/ 362074 w 1215323"/>
                  <a:gd name="connsiteY11" fmla="*/ 1093129 h 1215323"/>
                  <a:gd name="connsiteX12" fmla="*/ 122269 w 1215323"/>
                  <a:gd name="connsiteY12" fmla="*/ 853324 h 1215323"/>
                  <a:gd name="connsiteX13" fmla="*/ 122269 w 1215323"/>
                  <a:gd name="connsiteY13" fmla="*/ 362074 h 1215323"/>
                  <a:gd name="connsiteX14" fmla="*/ 362074 w 1215323"/>
                  <a:gd name="connsiteY14" fmla="*/ 122269 h 1215323"/>
                  <a:gd name="connsiteX15" fmla="*/ 853324 w 1215323"/>
                  <a:gd name="connsiteY15" fmla="*/ 122269 h 1215323"/>
                  <a:gd name="connsiteX16" fmla="*/ 1093129 w 1215323"/>
                  <a:gd name="connsiteY16" fmla="*/ 362074 h 1215323"/>
                  <a:gd name="connsiteX17" fmla="*/ 1093129 w 1215323"/>
                  <a:gd name="connsiteY17" fmla="*/ 853324 h 1215323"/>
                  <a:gd name="connsiteX18" fmla="*/ 1093129 w 1215323"/>
                  <a:gd name="connsiteY18" fmla="*/ 853324 h 12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23" h="1215323">
                    <a:moveTo>
                      <a:pt x="853324" y="0"/>
                    </a:moveTo>
                    <a:lnTo>
                      <a:pt x="362074" y="0"/>
                    </a:lnTo>
                    <a:cubicBezTo>
                      <a:pt x="162425" y="0"/>
                      <a:pt x="0" y="162425"/>
                      <a:pt x="0" y="362074"/>
                    </a:cubicBezTo>
                    <a:lnTo>
                      <a:pt x="0" y="853324"/>
                    </a:lnTo>
                    <a:cubicBezTo>
                      <a:pt x="0" y="1052973"/>
                      <a:pt x="162425" y="1215398"/>
                      <a:pt x="362074" y="1215398"/>
                    </a:cubicBezTo>
                    <a:lnTo>
                      <a:pt x="853324" y="1215398"/>
                    </a:lnTo>
                    <a:cubicBezTo>
                      <a:pt x="1052973" y="1215398"/>
                      <a:pt x="1215398" y="1052973"/>
                      <a:pt x="1215398" y="853324"/>
                    </a:cubicBezTo>
                    <a:lnTo>
                      <a:pt x="1215398" y="362074"/>
                    </a:lnTo>
                    <a:cubicBezTo>
                      <a:pt x="1215396" y="162425"/>
                      <a:pt x="1052970" y="0"/>
                      <a:pt x="853324" y="0"/>
                    </a:cubicBezTo>
                    <a:close/>
                    <a:moveTo>
                      <a:pt x="1093129" y="853324"/>
                    </a:moveTo>
                    <a:cubicBezTo>
                      <a:pt x="1093129" y="985764"/>
                      <a:pt x="985764" y="1093129"/>
                      <a:pt x="853324" y="1093129"/>
                    </a:cubicBezTo>
                    <a:lnTo>
                      <a:pt x="362074" y="1093129"/>
                    </a:lnTo>
                    <a:cubicBezTo>
                      <a:pt x="229634" y="1093129"/>
                      <a:pt x="122269" y="985764"/>
                      <a:pt x="122269" y="853324"/>
                    </a:cubicBezTo>
                    <a:lnTo>
                      <a:pt x="122269" y="362074"/>
                    </a:lnTo>
                    <a:cubicBezTo>
                      <a:pt x="122269" y="229632"/>
                      <a:pt x="229634" y="122269"/>
                      <a:pt x="362074" y="122269"/>
                    </a:cubicBezTo>
                    <a:lnTo>
                      <a:pt x="853324" y="122269"/>
                    </a:lnTo>
                    <a:cubicBezTo>
                      <a:pt x="985764" y="122269"/>
                      <a:pt x="1093129" y="229632"/>
                      <a:pt x="1093129" y="362074"/>
                    </a:cubicBezTo>
                    <a:lnTo>
                      <a:pt x="1093129" y="853324"/>
                    </a:lnTo>
                    <a:lnTo>
                      <a:pt x="1093129" y="853324"/>
                    </a:lnTo>
                    <a:close/>
                  </a:path>
                </a:pathLst>
              </a:custGeom>
              <a:grpFill/>
              <a:ln w="2195" cap="flat">
                <a:noFill/>
                <a:prstDash val="solid"/>
                <a:miter/>
              </a:ln>
            </p:spPr>
            <p:txBody>
              <a:bodyPr rtlCol="0" anchor="ctr"/>
              <a:lstStyle/>
              <a:p>
                <a:endParaRPr lang="en-US" sz="1350"/>
              </a:p>
            </p:txBody>
          </p:sp>
          <p:sp>
            <p:nvSpPr>
              <p:cNvPr id="50" name="Freeform: Shape 49">
                <a:extLst>
                  <a:ext uri="{FF2B5EF4-FFF2-40B4-BE49-F238E27FC236}">
                    <a16:creationId xmlns:a16="http://schemas.microsoft.com/office/drawing/2014/main" id="{B7FE81AB-4AD6-475C-B955-CB47A97E779F}"/>
                  </a:ext>
                </a:extLst>
              </p:cNvPr>
              <p:cNvSpPr/>
              <p:nvPr/>
            </p:nvSpPr>
            <p:spPr>
              <a:xfrm>
                <a:off x="3765216" y="5131168"/>
                <a:ext cx="628615" cy="628615"/>
              </a:xfrm>
              <a:custGeom>
                <a:avLst/>
                <a:gdLst>
                  <a:gd name="connsiteX0" fmla="*/ 314345 w 628615"/>
                  <a:gd name="connsiteY0" fmla="*/ 0 h 628615"/>
                  <a:gd name="connsiteX1" fmla="*/ 0 w 628615"/>
                  <a:gd name="connsiteY1" fmla="*/ 314343 h 628615"/>
                  <a:gd name="connsiteX2" fmla="*/ 314345 w 628615"/>
                  <a:gd name="connsiteY2" fmla="*/ 628688 h 628615"/>
                  <a:gd name="connsiteX3" fmla="*/ 628690 w 628615"/>
                  <a:gd name="connsiteY3" fmla="*/ 314343 h 628615"/>
                  <a:gd name="connsiteX4" fmla="*/ 314345 w 628615"/>
                  <a:gd name="connsiteY4" fmla="*/ 0 h 628615"/>
                  <a:gd name="connsiteX5" fmla="*/ 314345 w 628615"/>
                  <a:gd name="connsiteY5" fmla="*/ 506421 h 628615"/>
                  <a:gd name="connsiteX6" fmla="*/ 122269 w 628615"/>
                  <a:gd name="connsiteY6" fmla="*/ 314345 h 628615"/>
                  <a:gd name="connsiteX7" fmla="*/ 314345 w 628615"/>
                  <a:gd name="connsiteY7" fmla="*/ 122269 h 628615"/>
                  <a:gd name="connsiteX8" fmla="*/ 506421 w 628615"/>
                  <a:gd name="connsiteY8" fmla="*/ 314345 h 628615"/>
                  <a:gd name="connsiteX9" fmla="*/ 314345 w 628615"/>
                  <a:gd name="connsiteY9" fmla="*/ 506421 h 62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615" h="628615">
                    <a:moveTo>
                      <a:pt x="314345" y="0"/>
                    </a:moveTo>
                    <a:cubicBezTo>
                      <a:pt x="141015" y="0"/>
                      <a:pt x="0" y="141015"/>
                      <a:pt x="0" y="314343"/>
                    </a:cubicBezTo>
                    <a:cubicBezTo>
                      <a:pt x="0" y="487671"/>
                      <a:pt x="141015" y="628688"/>
                      <a:pt x="314345" y="628688"/>
                    </a:cubicBezTo>
                    <a:cubicBezTo>
                      <a:pt x="487675" y="628688"/>
                      <a:pt x="628690" y="487673"/>
                      <a:pt x="628690" y="314343"/>
                    </a:cubicBezTo>
                    <a:cubicBezTo>
                      <a:pt x="628690" y="141013"/>
                      <a:pt x="487675" y="0"/>
                      <a:pt x="314345" y="0"/>
                    </a:cubicBezTo>
                    <a:close/>
                    <a:moveTo>
                      <a:pt x="314345" y="506421"/>
                    </a:moveTo>
                    <a:cubicBezTo>
                      <a:pt x="208264" y="506421"/>
                      <a:pt x="122269" y="420427"/>
                      <a:pt x="122269" y="314345"/>
                    </a:cubicBezTo>
                    <a:cubicBezTo>
                      <a:pt x="122269" y="208264"/>
                      <a:pt x="208266" y="122269"/>
                      <a:pt x="314345" y="122269"/>
                    </a:cubicBezTo>
                    <a:cubicBezTo>
                      <a:pt x="420427" y="122269"/>
                      <a:pt x="506421" y="208264"/>
                      <a:pt x="506421" y="314345"/>
                    </a:cubicBezTo>
                    <a:cubicBezTo>
                      <a:pt x="506421" y="420425"/>
                      <a:pt x="420425" y="506421"/>
                      <a:pt x="314345" y="506421"/>
                    </a:cubicBezTo>
                    <a:close/>
                  </a:path>
                </a:pathLst>
              </a:custGeom>
              <a:grpFill/>
              <a:ln w="2195" cap="flat">
                <a:noFill/>
                <a:prstDash val="solid"/>
                <a:miter/>
              </a:ln>
            </p:spPr>
            <p:txBody>
              <a:bodyPr rtlCol="0" anchor="ctr"/>
              <a:lstStyle/>
              <a:p>
                <a:endParaRPr lang="en-US" sz="1350"/>
              </a:p>
            </p:txBody>
          </p:sp>
          <p:sp>
            <p:nvSpPr>
              <p:cNvPr id="51" name="Freeform: Shape 50">
                <a:extLst>
                  <a:ext uri="{FF2B5EF4-FFF2-40B4-BE49-F238E27FC236}">
                    <a16:creationId xmlns:a16="http://schemas.microsoft.com/office/drawing/2014/main" id="{C2E0E31F-664B-4335-8096-C5D743C48E73}"/>
                  </a:ext>
                </a:extLst>
              </p:cNvPr>
              <p:cNvSpPr/>
              <p:nvPr/>
            </p:nvSpPr>
            <p:spPr>
              <a:xfrm>
                <a:off x="4319191" y="5058204"/>
                <a:ext cx="149985" cy="149985"/>
              </a:xfrm>
              <a:custGeom>
                <a:avLst/>
                <a:gdLst>
                  <a:gd name="connsiteX0" fmla="*/ 150647 w 149985"/>
                  <a:gd name="connsiteY0" fmla="*/ 75324 h 149985"/>
                  <a:gd name="connsiteX1" fmla="*/ 75324 w 149985"/>
                  <a:gd name="connsiteY1" fmla="*/ 150647 h 149985"/>
                  <a:gd name="connsiteX2" fmla="*/ 0 w 149985"/>
                  <a:gd name="connsiteY2" fmla="*/ 75324 h 149985"/>
                  <a:gd name="connsiteX3" fmla="*/ 75324 w 149985"/>
                  <a:gd name="connsiteY3" fmla="*/ 0 h 149985"/>
                  <a:gd name="connsiteX4" fmla="*/ 150647 w 149985"/>
                  <a:gd name="connsiteY4" fmla="*/ 75324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85" h="149985">
                    <a:moveTo>
                      <a:pt x="150647" y="75324"/>
                    </a:moveTo>
                    <a:cubicBezTo>
                      <a:pt x="150647" y="116924"/>
                      <a:pt x="116924" y="150647"/>
                      <a:pt x="75324" y="150647"/>
                    </a:cubicBezTo>
                    <a:cubicBezTo>
                      <a:pt x="33723" y="150647"/>
                      <a:pt x="0" y="116924"/>
                      <a:pt x="0" y="75324"/>
                    </a:cubicBezTo>
                    <a:cubicBezTo>
                      <a:pt x="0" y="33724"/>
                      <a:pt x="33724" y="0"/>
                      <a:pt x="75324" y="0"/>
                    </a:cubicBezTo>
                    <a:cubicBezTo>
                      <a:pt x="116924" y="0"/>
                      <a:pt x="150647" y="33724"/>
                      <a:pt x="150647" y="75324"/>
                    </a:cubicBezTo>
                    <a:close/>
                  </a:path>
                </a:pathLst>
              </a:custGeom>
              <a:grpFill/>
              <a:ln w="2195" cap="flat">
                <a:noFill/>
                <a:prstDash val="solid"/>
                <a:miter/>
              </a:ln>
            </p:spPr>
            <p:txBody>
              <a:bodyPr rtlCol="0" anchor="ctr"/>
              <a:lstStyle/>
              <a:p>
                <a:endParaRPr lang="en-US" sz="1350"/>
              </a:p>
            </p:txBody>
          </p:sp>
        </p:grpSp>
        <p:sp>
          <p:nvSpPr>
            <p:cNvPr id="48" name="Freeform: Shape 47">
              <a:extLst>
                <a:ext uri="{FF2B5EF4-FFF2-40B4-BE49-F238E27FC236}">
                  <a16:creationId xmlns:a16="http://schemas.microsoft.com/office/drawing/2014/main" id="{362E0F1E-C292-4661-A4BA-A18EEA756681}"/>
                </a:ext>
              </a:extLst>
            </p:cNvPr>
            <p:cNvSpPr/>
            <p:nvPr/>
          </p:nvSpPr>
          <p:spPr>
            <a:xfrm>
              <a:off x="2551299" y="6130352"/>
              <a:ext cx="284684" cy="284684"/>
            </a:xfrm>
            <a:custGeom>
              <a:avLst/>
              <a:gdLst>
                <a:gd name="connsiteX0" fmla="*/ 3309414 w 3638550"/>
                <a:gd name="connsiteY0" fmla="*/ 0 h 3638550"/>
                <a:gd name="connsiteX1" fmla="*/ 329136 w 3638550"/>
                <a:gd name="connsiteY1" fmla="*/ 0 h 3638550"/>
                <a:gd name="connsiteX2" fmla="*/ 0 w 3638550"/>
                <a:gd name="connsiteY2" fmla="*/ 329136 h 3638550"/>
                <a:gd name="connsiteX3" fmla="*/ 0 w 3638550"/>
                <a:gd name="connsiteY3" fmla="*/ 3309404 h 3638550"/>
                <a:gd name="connsiteX4" fmla="*/ 329136 w 3638550"/>
                <a:gd name="connsiteY4" fmla="*/ 3638550 h 3638550"/>
                <a:gd name="connsiteX5" fmla="*/ 3309404 w 3638550"/>
                <a:gd name="connsiteY5" fmla="*/ 3638550 h 3638550"/>
                <a:gd name="connsiteX6" fmla="*/ 3638550 w 3638550"/>
                <a:gd name="connsiteY6" fmla="*/ 3309404 h 3638550"/>
                <a:gd name="connsiteX7" fmla="*/ 3638550 w 3638550"/>
                <a:gd name="connsiteY7" fmla="*/ 329136 h 3638550"/>
                <a:gd name="connsiteX8" fmla="*/ 3309414 w 3638550"/>
                <a:gd name="connsiteY8" fmla="*/ 0 h 3638550"/>
                <a:gd name="connsiteX9" fmla="*/ 1125922 w 3638550"/>
                <a:gd name="connsiteY9" fmla="*/ 3141764 h 3638550"/>
                <a:gd name="connsiteX10" fmla="*/ 1030138 w 3638550"/>
                <a:gd name="connsiteY10" fmla="*/ 3237548 h 3638550"/>
                <a:gd name="connsiteX11" fmla="*/ 622411 w 3638550"/>
                <a:gd name="connsiteY11" fmla="*/ 3237548 h 3638550"/>
                <a:gd name="connsiteX12" fmla="*/ 526628 w 3638550"/>
                <a:gd name="connsiteY12" fmla="*/ 3141764 h 3638550"/>
                <a:gd name="connsiteX13" fmla="*/ 526628 w 3638550"/>
                <a:gd name="connsiteY13" fmla="*/ 1432589 h 3638550"/>
                <a:gd name="connsiteX14" fmla="*/ 622411 w 3638550"/>
                <a:gd name="connsiteY14" fmla="*/ 1336805 h 3638550"/>
                <a:gd name="connsiteX15" fmla="*/ 1030138 w 3638550"/>
                <a:gd name="connsiteY15" fmla="*/ 1336805 h 3638550"/>
                <a:gd name="connsiteX16" fmla="*/ 1125922 w 3638550"/>
                <a:gd name="connsiteY16" fmla="*/ 1432589 h 3638550"/>
                <a:gd name="connsiteX17" fmla="*/ 1125922 w 3638550"/>
                <a:gd name="connsiteY17" fmla="*/ 3141764 h 3638550"/>
                <a:gd name="connsiteX18" fmla="*/ 826275 w 3638550"/>
                <a:gd name="connsiteY18" fmla="*/ 1175690 h 3638550"/>
                <a:gd name="connsiteX19" fmla="*/ 438931 w 3638550"/>
                <a:gd name="connsiteY19" fmla="*/ 788346 h 3638550"/>
                <a:gd name="connsiteX20" fmla="*/ 826275 w 3638550"/>
                <a:gd name="connsiteY20" fmla="*/ 401003 h 3638550"/>
                <a:gd name="connsiteX21" fmla="*/ 1213618 w 3638550"/>
                <a:gd name="connsiteY21" fmla="*/ 788346 h 3638550"/>
                <a:gd name="connsiteX22" fmla="*/ 826275 w 3638550"/>
                <a:gd name="connsiteY22" fmla="*/ 1175690 h 3638550"/>
                <a:gd name="connsiteX23" fmla="*/ 3256693 w 3638550"/>
                <a:gd name="connsiteY23" fmla="*/ 3149479 h 3638550"/>
                <a:gd name="connsiteX24" fmla="*/ 3168625 w 3638550"/>
                <a:gd name="connsiteY24" fmla="*/ 3237548 h 3638550"/>
                <a:gd name="connsiteX25" fmla="*/ 2731103 w 3638550"/>
                <a:gd name="connsiteY25" fmla="*/ 3237548 h 3638550"/>
                <a:gd name="connsiteX26" fmla="*/ 2643035 w 3638550"/>
                <a:gd name="connsiteY26" fmla="*/ 3149479 h 3638550"/>
                <a:gd name="connsiteX27" fmla="*/ 2643035 w 3638550"/>
                <a:gd name="connsiteY27" fmla="*/ 2347779 h 3638550"/>
                <a:gd name="connsiteX28" fmla="*/ 2330491 w 3638550"/>
                <a:gd name="connsiteY28" fmla="*/ 1823704 h 3638550"/>
                <a:gd name="connsiteX29" fmla="*/ 1995173 w 3638550"/>
                <a:gd name="connsiteY29" fmla="*/ 2224802 h 3638550"/>
                <a:gd name="connsiteX30" fmla="*/ 1995173 w 3638550"/>
                <a:gd name="connsiteY30" fmla="*/ 3149479 h 3638550"/>
                <a:gd name="connsiteX31" fmla="*/ 1907105 w 3638550"/>
                <a:gd name="connsiteY31" fmla="*/ 3237548 h 3638550"/>
                <a:gd name="connsiteX32" fmla="*/ 1483947 w 3638550"/>
                <a:gd name="connsiteY32" fmla="*/ 3237548 h 3638550"/>
                <a:gd name="connsiteX33" fmla="*/ 1395879 w 3638550"/>
                <a:gd name="connsiteY33" fmla="*/ 3149479 h 3638550"/>
                <a:gd name="connsiteX34" fmla="*/ 1395879 w 3638550"/>
                <a:gd name="connsiteY34" fmla="*/ 1424873 h 3638550"/>
                <a:gd name="connsiteX35" fmla="*/ 1483947 w 3638550"/>
                <a:gd name="connsiteY35" fmla="*/ 1336805 h 3638550"/>
                <a:gd name="connsiteX36" fmla="*/ 1907105 w 3638550"/>
                <a:gd name="connsiteY36" fmla="*/ 1336805 h 3638550"/>
                <a:gd name="connsiteX37" fmla="*/ 1995173 w 3638550"/>
                <a:gd name="connsiteY37" fmla="*/ 1424873 h 3638550"/>
                <a:gd name="connsiteX38" fmla="*/ 1995173 w 3638550"/>
                <a:gd name="connsiteY38" fmla="*/ 1573987 h 3638550"/>
                <a:gd name="connsiteX39" fmla="*/ 2560120 w 3638550"/>
                <a:gd name="connsiteY39" fmla="*/ 1308125 h 3638550"/>
                <a:gd name="connsiteX40" fmla="*/ 3256693 w 3638550"/>
                <a:gd name="connsiteY40" fmla="*/ 2322271 h 3638550"/>
                <a:gd name="connsiteX41" fmla="*/ 3256693 w 3638550"/>
                <a:gd name="connsiteY41" fmla="*/ 3149479 h 3638550"/>
                <a:gd name="connsiteX42" fmla="*/ 3256693 w 3638550"/>
                <a:gd name="connsiteY42" fmla="*/ 3149479 h 363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38550" h="3638550">
                  <a:moveTo>
                    <a:pt x="3309414" y="0"/>
                  </a:moveTo>
                  <a:lnTo>
                    <a:pt x="329136" y="0"/>
                  </a:lnTo>
                  <a:cubicBezTo>
                    <a:pt x="147361" y="0"/>
                    <a:pt x="0" y="147361"/>
                    <a:pt x="0" y="329136"/>
                  </a:cubicBezTo>
                  <a:lnTo>
                    <a:pt x="0" y="3309404"/>
                  </a:lnTo>
                  <a:cubicBezTo>
                    <a:pt x="0" y="3491189"/>
                    <a:pt x="147361" y="3638550"/>
                    <a:pt x="329136" y="3638550"/>
                  </a:cubicBezTo>
                  <a:lnTo>
                    <a:pt x="3309404" y="3638550"/>
                  </a:lnTo>
                  <a:cubicBezTo>
                    <a:pt x="3491189" y="3638550"/>
                    <a:pt x="3638550" y="3491189"/>
                    <a:pt x="3638550" y="3309404"/>
                  </a:cubicBezTo>
                  <a:lnTo>
                    <a:pt x="3638550" y="329136"/>
                  </a:lnTo>
                  <a:cubicBezTo>
                    <a:pt x="3638550" y="147361"/>
                    <a:pt x="3491189" y="0"/>
                    <a:pt x="3309414" y="0"/>
                  </a:cubicBezTo>
                  <a:close/>
                  <a:moveTo>
                    <a:pt x="1125922" y="3141764"/>
                  </a:moveTo>
                  <a:cubicBezTo>
                    <a:pt x="1125922" y="3194666"/>
                    <a:pt x="1083040" y="3237548"/>
                    <a:pt x="1030138" y="3237548"/>
                  </a:cubicBezTo>
                  <a:lnTo>
                    <a:pt x="622411" y="3237548"/>
                  </a:lnTo>
                  <a:cubicBezTo>
                    <a:pt x="569509" y="3237548"/>
                    <a:pt x="526628" y="3194666"/>
                    <a:pt x="526628" y="3141764"/>
                  </a:cubicBezTo>
                  <a:lnTo>
                    <a:pt x="526628" y="1432589"/>
                  </a:lnTo>
                  <a:cubicBezTo>
                    <a:pt x="526628" y="1379687"/>
                    <a:pt x="569509" y="1336805"/>
                    <a:pt x="622411" y="1336805"/>
                  </a:cubicBezTo>
                  <a:lnTo>
                    <a:pt x="1030138" y="1336805"/>
                  </a:lnTo>
                  <a:cubicBezTo>
                    <a:pt x="1083040" y="1336805"/>
                    <a:pt x="1125922" y="1379687"/>
                    <a:pt x="1125922" y="1432589"/>
                  </a:cubicBezTo>
                  <a:lnTo>
                    <a:pt x="1125922" y="3141764"/>
                  </a:lnTo>
                  <a:close/>
                  <a:moveTo>
                    <a:pt x="826275" y="1175690"/>
                  </a:moveTo>
                  <a:cubicBezTo>
                    <a:pt x="612353" y="1175690"/>
                    <a:pt x="438931" y="1002268"/>
                    <a:pt x="438931" y="788346"/>
                  </a:cubicBezTo>
                  <a:cubicBezTo>
                    <a:pt x="438931" y="574424"/>
                    <a:pt x="612353" y="401003"/>
                    <a:pt x="826275" y="401003"/>
                  </a:cubicBezTo>
                  <a:cubicBezTo>
                    <a:pt x="1040197" y="401003"/>
                    <a:pt x="1213618" y="574424"/>
                    <a:pt x="1213618" y="788346"/>
                  </a:cubicBezTo>
                  <a:cubicBezTo>
                    <a:pt x="1213618" y="1002268"/>
                    <a:pt x="1040206" y="1175690"/>
                    <a:pt x="826275" y="1175690"/>
                  </a:cubicBezTo>
                  <a:close/>
                  <a:moveTo>
                    <a:pt x="3256693" y="3149479"/>
                  </a:moveTo>
                  <a:cubicBezTo>
                    <a:pt x="3256693" y="3198114"/>
                    <a:pt x="3217259" y="3237548"/>
                    <a:pt x="3168625" y="3237548"/>
                  </a:cubicBezTo>
                  <a:lnTo>
                    <a:pt x="2731103" y="3237548"/>
                  </a:lnTo>
                  <a:cubicBezTo>
                    <a:pt x="2682469" y="3237548"/>
                    <a:pt x="2643035" y="3198114"/>
                    <a:pt x="2643035" y="3149479"/>
                  </a:cubicBezTo>
                  <a:lnTo>
                    <a:pt x="2643035" y="2347779"/>
                  </a:lnTo>
                  <a:cubicBezTo>
                    <a:pt x="2643035" y="2228183"/>
                    <a:pt x="2678116" y="1823704"/>
                    <a:pt x="2330491" y="1823704"/>
                  </a:cubicBezTo>
                  <a:cubicBezTo>
                    <a:pt x="2060848" y="1823704"/>
                    <a:pt x="2006156" y="2100558"/>
                    <a:pt x="1995173" y="2224802"/>
                  </a:cubicBezTo>
                  <a:lnTo>
                    <a:pt x="1995173" y="3149479"/>
                  </a:lnTo>
                  <a:cubicBezTo>
                    <a:pt x="1995173" y="3198114"/>
                    <a:pt x="1955749" y="3237548"/>
                    <a:pt x="1907105" y="3237548"/>
                  </a:cubicBezTo>
                  <a:lnTo>
                    <a:pt x="1483947" y="3237548"/>
                  </a:lnTo>
                  <a:cubicBezTo>
                    <a:pt x="1435313" y="3237548"/>
                    <a:pt x="1395879" y="3198114"/>
                    <a:pt x="1395879" y="3149479"/>
                  </a:cubicBezTo>
                  <a:lnTo>
                    <a:pt x="1395879" y="1424873"/>
                  </a:lnTo>
                  <a:cubicBezTo>
                    <a:pt x="1395879" y="1376239"/>
                    <a:pt x="1435313" y="1336805"/>
                    <a:pt x="1483947" y="1336805"/>
                  </a:cubicBezTo>
                  <a:lnTo>
                    <a:pt x="1907105" y="1336805"/>
                  </a:lnTo>
                  <a:cubicBezTo>
                    <a:pt x="1955740" y="1336805"/>
                    <a:pt x="1995173" y="1376239"/>
                    <a:pt x="1995173" y="1424873"/>
                  </a:cubicBezTo>
                  <a:lnTo>
                    <a:pt x="1995173" y="1573987"/>
                  </a:lnTo>
                  <a:cubicBezTo>
                    <a:pt x="2095157" y="1423940"/>
                    <a:pt x="2243747" y="1308125"/>
                    <a:pt x="2560120" y="1308125"/>
                  </a:cubicBezTo>
                  <a:cubicBezTo>
                    <a:pt x="3260703" y="1308125"/>
                    <a:pt x="3256693" y="1962645"/>
                    <a:pt x="3256693" y="2322271"/>
                  </a:cubicBezTo>
                  <a:lnTo>
                    <a:pt x="3256693" y="3149479"/>
                  </a:lnTo>
                  <a:lnTo>
                    <a:pt x="3256693" y="3149479"/>
                  </a:lnTo>
                  <a:close/>
                </a:path>
              </a:pathLst>
            </a:custGeom>
            <a:solidFill>
              <a:schemeClr val="tx1"/>
            </a:solidFill>
            <a:ln w="9525" cap="flat">
              <a:noFill/>
              <a:prstDash val="solid"/>
              <a:miter/>
            </a:ln>
          </p:spPr>
          <p:txBody>
            <a:bodyPr rtlCol="0" anchor="ctr"/>
            <a:lstStyle/>
            <a:p>
              <a:endParaRPr lang="en-US" sz="1350"/>
            </a:p>
          </p:txBody>
        </p:sp>
      </p:grpSp>
      <p:graphicFrame>
        <p:nvGraphicFramePr>
          <p:cNvPr id="67" name="Table 67">
            <a:extLst>
              <a:ext uri="{FF2B5EF4-FFF2-40B4-BE49-F238E27FC236}">
                <a16:creationId xmlns:a16="http://schemas.microsoft.com/office/drawing/2014/main" id="{868B848B-61B1-47EC-B66D-9662AE6D7CE7}"/>
              </a:ext>
            </a:extLst>
          </p:cNvPr>
          <p:cNvGraphicFramePr>
            <a:graphicFrameLocks noGrp="1"/>
          </p:cNvGraphicFramePr>
          <p:nvPr>
            <p:extLst>
              <p:ext uri="{D42A27DB-BD31-4B8C-83A1-F6EECF244321}">
                <p14:modId xmlns:p14="http://schemas.microsoft.com/office/powerpoint/2010/main" val="3026775883"/>
              </p:ext>
            </p:extLst>
          </p:nvPr>
        </p:nvGraphicFramePr>
        <p:xfrm>
          <a:off x="373210" y="3498304"/>
          <a:ext cx="4054411" cy="2230120"/>
        </p:xfrm>
        <a:graphic>
          <a:graphicData uri="http://schemas.openxmlformats.org/drawingml/2006/table">
            <a:tbl>
              <a:tblPr firstRow="1" bandRow="1">
                <a:tableStyleId>{5C22544A-7EE6-4342-B048-85BDC9FD1C3A}</a:tableStyleId>
              </a:tblPr>
              <a:tblGrid>
                <a:gridCol w="1472319">
                  <a:extLst>
                    <a:ext uri="{9D8B030D-6E8A-4147-A177-3AD203B41FA5}">
                      <a16:colId xmlns:a16="http://schemas.microsoft.com/office/drawing/2014/main" val="3397006901"/>
                    </a:ext>
                  </a:extLst>
                </a:gridCol>
                <a:gridCol w="518492">
                  <a:extLst>
                    <a:ext uri="{9D8B030D-6E8A-4147-A177-3AD203B41FA5}">
                      <a16:colId xmlns:a16="http://schemas.microsoft.com/office/drawing/2014/main" val="2545334914"/>
                    </a:ext>
                  </a:extLst>
                </a:gridCol>
                <a:gridCol w="1576217">
                  <a:extLst>
                    <a:ext uri="{9D8B030D-6E8A-4147-A177-3AD203B41FA5}">
                      <a16:colId xmlns:a16="http://schemas.microsoft.com/office/drawing/2014/main" val="140848186"/>
                    </a:ext>
                  </a:extLst>
                </a:gridCol>
                <a:gridCol w="487383">
                  <a:extLst>
                    <a:ext uri="{9D8B030D-6E8A-4147-A177-3AD203B41FA5}">
                      <a16:colId xmlns:a16="http://schemas.microsoft.com/office/drawing/2014/main" val="546451722"/>
                    </a:ext>
                  </a:extLst>
                </a:gridCol>
              </a:tblGrid>
              <a:tr h="143266">
                <a:tc gridSpan="4">
                  <a:txBody>
                    <a:bodyPr/>
                    <a:lstStyle/>
                    <a:p>
                      <a:r>
                        <a:rPr lang="en-US" sz="1800" dirty="0"/>
                        <a:t>Department and Option</a:t>
                      </a:r>
                    </a:p>
                  </a:txBody>
                  <a:tcPr marL="121920" marR="12192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67433304"/>
                  </a:ext>
                </a:extLst>
              </a:tr>
              <a:tr h="164177">
                <a:tc>
                  <a:txBody>
                    <a:bodyPr/>
                    <a:lstStyle/>
                    <a:p>
                      <a:r>
                        <a:rPr lang="en-US" sz="1600" dirty="0"/>
                        <a:t>Sales</a:t>
                      </a:r>
                    </a:p>
                  </a:txBody>
                  <a:tcPr marL="121920" marR="121920" anchor="ctr"/>
                </a:tc>
                <a:tc>
                  <a:txBody>
                    <a:bodyPr/>
                    <a:lstStyle/>
                    <a:p>
                      <a:pPr algn="ctr"/>
                      <a:r>
                        <a:rPr lang="en-US" sz="1600" dirty="0"/>
                        <a:t>1</a:t>
                      </a:r>
                    </a:p>
                  </a:txBody>
                  <a:tcPr marL="121920" marR="121920" anchor="ctr"/>
                </a:tc>
                <a:tc>
                  <a:txBody>
                    <a:bodyPr/>
                    <a:lstStyle/>
                    <a:p>
                      <a:r>
                        <a:rPr lang="en-US" sz="1600" dirty="0"/>
                        <a:t>Technical Support</a:t>
                      </a:r>
                    </a:p>
                  </a:txBody>
                  <a:tcPr marL="121920" marR="121920" anchor="ctr"/>
                </a:tc>
                <a:tc>
                  <a:txBody>
                    <a:bodyPr/>
                    <a:lstStyle/>
                    <a:p>
                      <a:pPr algn="ctr"/>
                      <a:r>
                        <a:rPr lang="en-US" sz="1600" dirty="0"/>
                        <a:t>5</a:t>
                      </a:r>
                    </a:p>
                  </a:txBody>
                  <a:tcPr marL="121920" marR="121920" anchor="ctr"/>
                </a:tc>
                <a:extLst>
                  <a:ext uri="{0D108BD9-81ED-4DB2-BD59-A6C34878D82A}">
                    <a16:rowId xmlns:a16="http://schemas.microsoft.com/office/drawing/2014/main" val="350129015"/>
                  </a:ext>
                </a:extLst>
              </a:tr>
              <a:tr h="13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IM-Home</a:t>
                      </a:r>
                    </a:p>
                  </a:txBody>
                  <a:tcPr marL="121920" marR="121920" anchor="ctr"/>
                </a:tc>
                <a:tc>
                  <a:txBody>
                    <a:bodyPr/>
                    <a:lstStyle/>
                    <a:p>
                      <a:pPr algn="ctr"/>
                      <a:r>
                        <a:rPr lang="en-US" sz="1600" dirty="0"/>
                        <a:t>2</a:t>
                      </a:r>
                    </a:p>
                  </a:txBody>
                  <a:tcPr marL="121920" marR="1219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Education</a:t>
                      </a:r>
                    </a:p>
                  </a:txBody>
                  <a:tcPr marL="121920" marR="121920" anchor="ctr"/>
                </a:tc>
                <a:tc>
                  <a:txBody>
                    <a:bodyPr/>
                    <a:lstStyle/>
                    <a:p>
                      <a:pPr algn="ctr"/>
                      <a:r>
                        <a:rPr lang="en-US" sz="1600" dirty="0"/>
                        <a:t>3</a:t>
                      </a:r>
                    </a:p>
                  </a:txBody>
                  <a:tcPr marL="121920" marR="121920" anchor="ctr"/>
                </a:tc>
                <a:extLst>
                  <a:ext uri="{0D108BD9-81ED-4DB2-BD59-A6C34878D82A}">
                    <a16:rowId xmlns:a16="http://schemas.microsoft.com/office/drawing/2014/main" val="1285867014"/>
                  </a:ext>
                </a:extLst>
              </a:tr>
              <a:tr h="131570">
                <a:tc>
                  <a:txBody>
                    <a:bodyPr/>
                    <a:lstStyle/>
                    <a:p>
                      <a:r>
                        <a:rPr lang="en-US" sz="1600" dirty="0"/>
                        <a:t>Authorize Hours</a:t>
                      </a:r>
                    </a:p>
                  </a:txBody>
                  <a:tcPr marL="121920" marR="121920" anchor="ctr"/>
                </a:tc>
                <a:tc>
                  <a:txBody>
                    <a:bodyPr/>
                    <a:lstStyle/>
                    <a:p>
                      <a:pPr algn="ctr"/>
                      <a:r>
                        <a:rPr lang="en-US" sz="1600" dirty="0"/>
                        <a:t>4</a:t>
                      </a:r>
                    </a:p>
                  </a:txBody>
                  <a:tcPr marL="121920" marR="121920" anchor="ctr"/>
                </a:tc>
                <a:tc>
                  <a:txBody>
                    <a:bodyPr/>
                    <a:lstStyle/>
                    <a:p>
                      <a:r>
                        <a:rPr lang="en-US" sz="1600" dirty="0"/>
                        <a:t>Clinical Support</a:t>
                      </a:r>
                    </a:p>
                  </a:txBody>
                  <a:tcPr marL="121920" marR="121920" anchor="ctr"/>
                </a:tc>
                <a:tc>
                  <a:txBody>
                    <a:bodyPr/>
                    <a:lstStyle/>
                    <a:p>
                      <a:pPr algn="ctr"/>
                      <a:r>
                        <a:rPr lang="en-US" sz="1600" dirty="0"/>
                        <a:t>6</a:t>
                      </a:r>
                    </a:p>
                  </a:txBody>
                  <a:tcPr marL="121920" marR="121920" anchor="ctr"/>
                </a:tc>
                <a:extLst>
                  <a:ext uri="{0D108BD9-81ED-4DB2-BD59-A6C34878D82A}">
                    <a16:rowId xmlns:a16="http://schemas.microsoft.com/office/drawing/2014/main" val="1235862083"/>
                  </a:ext>
                </a:extLst>
              </a:tr>
              <a:tr h="370840">
                <a:tc>
                  <a:txBody>
                    <a:bodyPr/>
                    <a:lstStyle/>
                    <a:p>
                      <a:r>
                        <a:rPr lang="en-US" sz="1600" dirty="0"/>
                        <a:t>Marketing</a:t>
                      </a:r>
                    </a:p>
                  </a:txBody>
                  <a:tcPr marL="121920" marR="121920" anchor="ctr"/>
                </a:tc>
                <a:tc>
                  <a:txBody>
                    <a:bodyPr/>
                    <a:lstStyle/>
                    <a:p>
                      <a:pPr algn="ctr"/>
                      <a:r>
                        <a:rPr lang="en-US" sz="1600" dirty="0"/>
                        <a:t>7</a:t>
                      </a:r>
                    </a:p>
                  </a:txBody>
                  <a:tcPr marL="121920" marR="121920" anchor="ctr"/>
                </a:tc>
                <a:tc>
                  <a:txBody>
                    <a:bodyPr/>
                    <a:lstStyle/>
                    <a:p>
                      <a:r>
                        <a:rPr lang="en-US" sz="1600" dirty="0"/>
                        <a:t>Accounting</a:t>
                      </a:r>
                    </a:p>
                  </a:txBody>
                  <a:tcPr marL="121920" marR="121920" anchor="ctr"/>
                </a:tc>
                <a:tc>
                  <a:txBody>
                    <a:bodyPr/>
                    <a:lstStyle/>
                    <a:p>
                      <a:pPr algn="ctr"/>
                      <a:r>
                        <a:rPr lang="en-US" sz="1600" dirty="0"/>
                        <a:t>8</a:t>
                      </a:r>
                    </a:p>
                  </a:txBody>
                  <a:tcPr marL="121920" marR="121920" anchor="ctr"/>
                </a:tc>
                <a:extLst>
                  <a:ext uri="{0D108BD9-81ED-4DB2-BD59-A6C34878D82A}">
                    <a16:rowId xmlns:a16="http://schemas.microsoft.com/office/drawing/2014/main" val="3914616283"/>
                  </a:ext>
                </a:extLst>
              </a:tr>
            </a:tbl>
          </a:graphicData>
        </a:graphic>
      </p:graphicFrame>
      <p:sp>
        <p:nvSpPr>
          <p:cNvPr id="69" name="Title 25">
            <a:extLst>
              <a:ext uri="{FF2B5EF4-FFF2-40B4-BE49-F238E27FC236}">
                <a16:creationId xmlns:a16="http://schemas.microsoft.com/office/drawing/2014/main" id="{345A6B63-C85D-4DA1-A941-2C5625C0CF4E}"/>
              </a:ext>
            </a:extLst>
          </p:cNvPr>
          <p:cNvSpPr>
            <a:spLocks noGrp="1"/>
          </p:cNvSpPr>
          <p:nvPr>
            <p:ph type="title" hasCustomPrompt="1"/>
          </p:nvPr>
        </p:nvSpPr>
        <p:spPr>
          <a:xfrm>
            <a:off x="373209" y="372092"/>
            <a:ext cx="6513824" cy="653096"/>
          </a:xfrm>
          <a:prstGeom prst="roundRect">
            <a:avLst/>
          </a:prstGeom>
          <a:solidFill>
            <a:schemeClr val="accent1">
              <a:alpha val="80000"/>
            </a:schemeClr>
          </a:solidFill>
          <a:effectLst>
            <a:outerShdw blurRad="50800" dist="38100" dir="2700000" algn="tl" rotWithShape="0">
              <a:prstClr val="black">
                <a:alpha val="40000"/>
              </a:prstClr>
            </a:outerShdw>
          </a:effectLst>
        </p:spPr>
        <p:txBody>
          <a:bodyPr>
            <a:noAutofit/>
          </a:bodyPr>
          <a:lstStyle>
            <a:lvl1pPr algn="l">
              <a:defRPr sz="4000" b="1">
                <a:solidFill>
                  <a:schemeClr val="bg1"/>
                </a:solidFill>
              </a:defRPr>
            </a:lvl1pPr>
          </a:lstStyle>
          <a:p>
            <a:r>
              <a:rPr lang="en-US" dirty="0"/>
              <a:t>Contact Us</a:t>
            </a:r>
          </a:p>
        </p:txBody>
      </p:sp>
      <p:pic>
        <p:nvPicPr>
          <p:cNvPr id="16" name="Picture 15" descr="A picture containing drawing&#10;&#10;Description automatically generated">
            <a:extLst>
              <a:ext uri="{FF2B5EF4-FFF2-40B4-BE49-F238E27FC236}">
                <a16:creationId xmlns:a16="http://schemas.microsoft.com/office/drawing/2014/main" id="{DFEFD100-C666-45D0-A52D-77B3A1878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881" y="6152899"/>
            <a:ext cx="2467525" cy="681037"/>
          </a:xfrm>
          <a:prstGeom prst="rect">
            <a:avLst/>
          </a:prstGeom>
        </p:spPr>
      </p:pic>
    </p:spTree>
    <p:extLst>
      <p:ext uri="{BB962C8B-B14F-4D97-AF65-F5344CB8AC3E}">
        <p14:creationId xmlns:p14="http://schemas.microsoft.com/office/powerpoint/2010/main" val="153103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3A2493-74CD-4CFE-875C-E48E4049C0E5}"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79E7A-6888-44C9-9C84-C16898765C3B}" type="slidenum">
              <a:rPr lang="en-US" smtClean="0"/>
              <a:t>‹#›</a:t>
            </a:fld>
            <a:endParaRPr lang="en-US"/>
          </a:p>
        </p:txBody>
      </p:sp>
      <p:sp>
        <p:nvSpPr>
          <p:cNvPr id="8" name="Rectangle 7">
            <a:extLst>
              <a:ext uri="{FF2B5EF4-FFF2-40B4-BE49-F238E27FC236}">
                <a16:creationId xmlns:a16="http://schemas.microsoft.com/office/drawing/2014/main" id="{DA8C76B5-6A2E-46F6-913E-DA8DF9A87292}"/>
              </a:ext>
            </a:extLst>
          </p:cNvPr>
          <p:cNvSpPr/>
          <p:nvPr/>
        </p:nvSpPr>
        <p:spPr>
          <a:xfrm>
            <a:off x="0" y="2664911"/>
            <a:ext cx="12192000" cy="2037465"/>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2"/>
              </a:solidFill>
            </a:endParaRPr>
          </a:p>
        </p:txBody>
      </p:sp>
      <p:sp>
        <p:nvSpPr>
          <p:cNvPr id="9" name="TextBox 8">
            <a:extLst>
              <a:ext uri="{FF2B5EF4-FFF2-40B4-BE49-F238E27FC236}">
                <a16:creationId xmlns:a16="http://schemas.microsoft.com/office/drawing/2014/main" id="{2D5D9CF2-1DD6-4B69-9329-79DEDC0AFE96}"/>
              </a:ext>
            </a:extLst>
          </p:cNvPr>
          <p:cNvSpPr txBox="1"/>
          <p:nvPr/>
        </p:nvSpPr>
        <p:spPr>
          <a:xfrm>
            <a:off x="3418187" y="2900150"/>
            <a:ext cx="5355633" cy="1419619"/>
          </a:xfrm>
          <a:prstGeom prst="rect">
            <a:avLst/>
          </a:prstGeom>
          <a:noFill/>
        </p:spPr>
        <p:txBody>
          <a:bodyPr wrap="none" rtlCol="0">
            <a:spAutoFit/>
          </a:bodyPr>
          <a:lstStyle/>
          <a:p>
            <a:pPr algn="ctr"/>
            <a:r>
              <a:rPr lang="en-US" sz="8625" b="1" dirty="0">
                <a:solidFill>
                  <a:schemeClr val="bg2"/>
                </a:solidFill>
                <a:latin typeface="+mj-lt"/>
              </a:rPr>
              <a:t>THANK YOU</a:t>
            </a:r>
          </a:p>
        </p:txBody>
      </p:sp>
      <p:sp>
        <p:nvSpPr>
          <p:cNvPr id="11" name="TextBox 10">
            <a:extLst>
              <a:ext uri="{FF2B5EF4-FFF2-40B4-BE49-F238E27FC236}">
                <a16:creationId xmlns:a16="http://schemas.microsoft.com/office/drawing/2014/main" id="{5910E2D2-F7C8-40AC-B5E2-51FF41954B38}"/>
              </a:ext>
            </a:extLst>
          </p:cNvPr>
          <p:cNvSpPr txBox="1"/>
          <p:nvPr/>
        </p:nvSpPr>
        <p:spPr>
          <a:xfrm>
            <a:off x="5369199" y="4049407"/>
            <a:ext cx="1453603" cy="323165"/>
          </a:xfrm>
          <a:prstGeom prst="rect">
            <a:avLst/>
          </a:prstGeom>
          <a:noFill/>
        </p:spPr>
        <p:txBody>
          <a:bodyPr wrap="none" rtlCol="0">
            <a:spAutoFit/>
          </a:bodyPr>
          <a:lstStyle/>
          <a:p>
            <a:pPr algn="ctr"/>
            <a:r>
              <a:rPr lang="en-US" sz="1500" dirty="0">
                <a:solidFill>
                  <a:schemeClr val="bg2"/>
                </a:solidFill>
              </a:rPr>
              <a:t>Have A Nice Day</a:t>
            </a:r>
          </a:p>
        </p:txBody>
      </p:sp>
    </p:spTree>
    <p:extLst>
      <p:ext uri="{BB962C8B-B14F-4D97-AF65-F5344CB8AC3E}">
        <p14:creationId xmlns:p14="http://schemas.microsoft.com/office/powerpoint/2010/main" val="178542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D9195B-55E1-473B-9AA1-BD65F7386438}"/>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63631549-C5F6-449B-A053-B4C0333EBA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DD0732-91AF-4B8E-B26F-C6D90AE1DEEA}"/>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Picture Placeholder 2">
            <a:extLst>
              <a:ext uri="{FF2B5EF4-FFF2-40B4-BE49-F238E27FC236}">
                <a16:creationId xmlns:a16="http://schemas.microsoft.com/office/drawing/2014/main" id="{E15D138D-6FC2-4CEA-A280-EEBADD51BCD5}"/>
              </a:ext>
            </a:extLst>
          </p:cNvPr>
          <p:cNvSpPr>
            <a:spLocks noGrp="1"/>
          </p:cNvSpPr>
          <p:nvPr>
            <p:ph type="pic" sz="quarter" idx="13"/>
          </p:nvPr>
        </p:nvSpPr>
        <p:spPr>
          <a:xfrm>
            <a:off x="241003" y="1515980"/>
            <a:ext cx="4739156" cy="5342020"/>
          </a:xfrm>
          <a:solidFill>
            <a:schemeClr val="accent6">
              <a:lumMod val="40000"/>
              <a:lumOff val="60000"/>
            </a:schemeClr>
          </a:solidFill>
        </p:spPr>
      </p:sp>
      <p:sp>
        <p:nvSpPr>
          <p:cNvPr id="26" name="Title 25">
            <a:extLst>
              <a:ext uri="{FF2B5EF4-FFF2-40B4-BE49-F238E27FC236}">
                <a16:creationId xmlns:a16="http://schemas.microsoft.com/office/drawing/2014/main" id="{06E4A63A-B814-4F43-9AA0-6556AF5856FE}"/>
              </a:ext>
            </a:extLst>
          </p:cNvPr>
          <p:cNvSpPr>
            <a:spLocks noGrp="1"/>
          </p:cNvSpPr>
          <p:nvPr>
            <p:ph type="title"/>
          </p:nvPr>
        </p:nvSpPr>
        <p:spPr>
          <a:xfrm>
            <a:off x="241004" y="365127"/>
            <a:ext cx="11597709" cy="934285"/>
          </a:xfrm>
        </p:spPr>
        <p:txBody>
          <a:bodyPr/>
          <a:lstStyle>
            <a:lvl1pPr>
              <a:defRPr>
                <a:solidFill>
                  <a:schemeClr val="accent1"/>
                </a:solidFill>
              </a:defRPr>
            </a:lvl1pPr>
          </a:lstStyle>
          <a:p>
            <a:r>
              <a:rPr lang="en-US"/>
              <a:t>Click to edit Master title style</a:t>
            </a:r>
            <a:endParaRPr lang="en-US" dirty="0"/>
          </a:p>
        </p:txBody>
      </p:sp>
      <p:sp>
        <p:nvSpPr>
          <p:cNvPr id="28" name="Text Placeholder 27">
            <a:extLst>
              <a:ext uri="{FF2B5EF4-FFF2-40B4-BE49-F238E27FC236}">
                <a16:creationId xmlns:a16="http://schemas.microsoft.com/office/drawing/2014/main" id="{41D02D37-E027-4D51-896D-A5A17C53DC5A}"/>
              </a:ext>
            </a:extLst>
          </p:cNvPr>
          <p:cNvSpPr>
            <a:spLocks noGrp="1"/>
          </p:cNvSpPr>
          <p:nvPr>
            <p:ph type="body" sz="quarter" idx="14"/>
          </p:nvPr>
        </p:nvSpPr>
        <p:spPr>
          <a:xfrm>
            <a:off x="5528931" y="1515979"/>
            <a:ext cx="6309783" cy="470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close up of a logo&#10;&#10;Description automatically generated">
            <a:extLst>
              <a:ext uri="{FF2B5EF4-FFF2-40B4-BE49-F238E27FC236}">
                <a16:creationId xmlns:a16="http://schemas.microsoft.com/office/drawing/2014/main" id="{5538AF68-FE1F-46A8-A1DE-8C73FF607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Tree>
    <p:extLst>
      <p:ext uri="{BB962C8B-B14F-4D97-AF65-F5344CB8AC3E}">
        <p14:creationId xmlns:p14="http://schemas.microsoft.com/office/powerpoint/2010/main" val="24298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8B9A-0F98-4339-89C3-AD496022A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B7270-8592-4D77-8746-31B0E2B3E3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D33B9D-CB12-4F79-BDA1-81BBD4ED77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82AF5E-F31E-4E3D-9D9C-200600B945B8}"/>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6" name="Footer Placeholder 5">
            <a:extLst>
              <a:ext uri="{FF2B5EF4-FFF2-40B4-BE49-F238E27FC236}">
                <a16:creationId xmlns:a16="http://schemas.microsoft.com/office/drawing/2014/main" id="{7D555C60-9D06-4E6C-9F0F-E0AEC8D62A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49750-D72A-463E-819B-291FD2366FF3}"/>
              </a:ext>
            </a:extLst>
          </p:cNvPr>
          <p:cNvSpPr>
            <a:spLocks noGrp="1"/>
          </p:cNvSpPr>
          <p:nvPr>
            <p:ph type="sldNum" sz="quarter" idx="12"/>
          </p:nvPr>
        </p:nvSpPr>
        <p:spPr/>
        <p:txBody>
          <a:bodyPr/>
          <a:lstStyle/>
          <a:p>
            <a:fld id="{9FD79E7A-6888-44C9-9C84-C16898765C3B}" type="slidenum">
              <a:rPr lang="en-US" smtClean="0"/>
              <a:t>‹#›</a:t>
            </a:fld>
            <a:endParaRPr lang="en-US"/>
          </a:p>
        </p:txBody>
      </p:sp>
    </p:spTree>
    <p:extLst>
      <p:ext uri="{BB962C8B-B14F-4D97-AF65-F5344CB8AC3E}">
        <p14:creationId xmlns:p14="http://schemas.microsoft.com/office/powerpoint/2010/main" val="1929609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43DB3B1-80AB-48E0-B8E7-86AB06665508}" type="datetime1">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EDDF7-F2C4-41C4-BE1D-38A4E38D3F88}" type="slidenum">
              <a:rPr lang="en-US" smtClean="0"/>
              <a:pPr/>
              <a:t>‹#›</a:t>
            </a:fld>
            <a:endParaRPr lang="en-US" dirty="0"/>
          </a:p>
        </p:txBody>
      </p:sp>
    </p:spTree>
    <p:extLst>
      <p:ext uri="{BB962C8B-B14F-4D97-AF65-F5344CB8AC3E}">
        <p14:creationId xmlns:p14="http://schemas.microsoft.com/office/powerpoint/2010/main" val="306138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D9195B-55E1-473B-9AA1-BD65F7386438}"/>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63631549-C5F6-449B-A053-B4C0333EBA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DD0732-91AF-4B8E-B26F-C6D90AE1DEEA}"/>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Picture Placeholder 2">
            <a:extLst>
              <a:ext uri="{FF2B5EF4-FFF2-40B4-BE49-F238E27FC236}">
                <a16:creationId xmlns:a16="http://schemas.microsoft.com/office/drawing/2014/main" id="{E15D138D-6FC2-4CEA-A280-EEBADD51BCD5}"/>
              </a:ext>
            </a:extLst>
          </p:cNvPr>
          <p:cNvSpPr>
            <a:spLocks noGrp="1"/>
          </p:cNvSpPr>
          <p:nvPr>
            <p:ph type="pic" sz="quarter" idx="13"/>
          </p:nvPr>
        </p:nvSpPr>
        <p:spPr>
          <a:xfrm>
            <a:off x="7193490" y="0"/>
            <a:ext cx="4998511" cy="6858000"/>
          </a:xfrm>
          <a:solidFill>
            <a:schemeClr val="accent6">
              <a:lumMod val="40000"/>
              <a:lumOff val="60000"/>
            </a:schemeClr>
          </a:solidFill>
        </p:spPr>
      </p:sp>
      <p:sp>
        <p:nvSpPr>
          <p:cNvPr id="26" name="Title 25">
            <a:extLst>
              <a:ext uri="{FF2B5EF4-FFF2-40B4-BE49-F238E27FC236}">
                <a16:creationId xmlns:a16="http://schemas.microsoft.com/office/drawing/2014/main" id="{06E4A63A-B814-4F43-9AA0-6556AF5856FE}"/>
              </a:ext>
            </a:extLst>
          </p:cNvPr>
          <p:cNvSpPr>
            <a:spLocks noGrp="1"/>
          </p:cNvSpPr>
          <p:nvPr>
            <p:ph type="title"/>
          </p:nvPr>
        </p:nvSpPr>
        <p:spPr>
          <a:xfrm>
            <a:off x="267285" y="365127"/>
            <a:ext cx="6469006" cy="922253"/>
          </a:xfrm>
        </p:spPr>
        <p:txBody>
          <a:bodyPr/>
          <a:lstStyle>
            <a:lvl1pPr>
              <a:defRPr>
                <a:solidFill>
                  <a:schemeClr val="accent1"/>
                </a:solidFill>
              </a:defRPr>
            </a:lvl1pPr>
          </a:lstStyle>
          <a:p>
            <a:r>
              <a:rPr lang="en-US"/>
              <a:t>Click to edit Master title style</a:t>
            </a:r>
            <a:endParaRPr lang="en-US" dirty="0"/>
          </a:p>
        </p:txBody>
      </p:sp>
      <p:sp>
        <p:nvSpPr>
          <p:cNvPr id="28" name="Text Placeholder 27">
            <a:extLst>
              <a:ext uri="{FF2B5EF4-FFF2-40B4-BE49-F238E27FC236}">
                <a16:creationId xmlns:a16="http://schemas.microsoft.com/office/drawing/2014/main" id="{41D02D37-E027-4D51-896D-A5A17C53DC5A}"/>
              </a:ext>
            </a:extLst>
          </p:cNvPr>
          <p:cNvSpPr>
            <a:spLocks noGrp="1"/>
          </p:cNvSpPr>
          <p:nvPr>
            <p:ph type="body" sz="quarter" idx="14"/>
          </p:nvPr>
        </p:nvSpPr>
        <p:spPr>
          <a:xfrm>
            <a:off x="267287" y="1491917"/>
            <a:ext cx="6469006" cy="47279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picture containing drawing&#10;&#10;Description automatically generated">
            <a:extLst>
              <a:ext uri="{FF2B5EF4-FFF2-40B4-BE49-F238E27FC236}">
                <a16:creationId xmlns:a16="http://schemas.microsoft.com/office/drawing/2014/main" id="{FE4AD348-C976-42EE-9C84-B16952A2B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48542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D9195B-55E1-473B-9AA1-BD65F7386438}"/>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63631549-C5F6-449B-A053-B4C0333EBA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DD0732-91AF-4B8E-B26F-C6D90AE1DEEA}"/>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7" name="Picture Placeholder 2">
            <a:extLst>
              <a:ext uri="{FF2B5EF4-FFF2-40B4-BE49-F238E27FC236}">
                <a16:creationId xmlns:a16="http://schemas.microsoft.com/office/drawing/2014/main" id="{E15D138D-6FC2-4CEA-A280-EEBADD51BCD5}"/>
              </a:ext>
            </a:extLst>
          </p:cNvPr>
          <p:cNvSpPr>
            <a:spLocks noGrp="1"/>
          </p:cNvSpPr>
          <p:nvPr>
            <p:ph type="pic" sz="quarter" idx="13"/>
          </p:nvPr>
        </p:nvSpPr>
        <p:spPr>
          <a:xfrm>
            <a:off x="8077201" y="0"/>
            <a:ext cx="4114800" cy="6858000"/>
          </a:xfrm>
          <a:solidFill>
            <a:schemeClr val="accent6">
              <a:lumMod val="40000"/>
              <a:lumOff val="60000"/>
            </a:schemeClr>
          </a:solidFill>
        </p:spPr>
      </p:sp>
      <p:sp>
        <p:nvSpPr>
          <p:cNvPr id="26" name="Title 25">
            <a:extLst>
              <a:ext uri="{FF2B5EF4-FFF2-40B4-BE49-F238E27FC236}">
                <a16:creationId xmlns:a16="http://schemas.microsoft.com/office/drawing/2014/main" id="{06E4A63A-B814-4F43-9AA0-6556AF5856FE}"/>
              </a:ext>
            </a:extLst>
          </p:cNvPr>
          <p:cNvSpPr>
            <a:spLocks noGrp="1"/>
          </p:cNvSpPr>
          <p:nvPr>
            <p:ph type="title"/>
          </p:nvPr>
        </p:nvSpPr>
        <p:spPr>
          <a:xfrm>
            <a:off x="267285" y="365127"/>
            <a:ext cx="7638366" cy="922253"/>
          </a:xfrm>
        </p:spPr>
        <p:txBody>
          <a:bodyPr/>
          <a:lstStyle>
            <a:lvl1pPr>
              <a:defRPr>
                <a:solidFill>
                  <a:schemeClr val="accent1"/>
                </a:solidFill>
              </a:defRPr>
            </a:lvl1pPr>
          </a:lstStyle>
          <a:p>
            <a:r>
              <a:rPr lang="en-US"/>
              <a:t>Click to edit Master title style</a:t>
            </a:r>
            <a:endParaRPr lang="en-US" dirty="0"/>
          </a:p>
        </p:txBody>
      </p:sp>
      <p:pic>
        <p:nvPicPr>
          <p:cNvPr id="9" name="Picture 8" descr="A picture containing drawing&#10;&#10;Description automatically generated">
            <a:extLst>
              <a:ext uri="{FF2B5EF4-FFF2-40B4-BE49-F238E27FC236}">
                <a16:creationId xmlns:a16="http://schemas.microsoft.com/office/drawing/2014/main" id="{FE4AD348-C976-42EE-9C84-B16952A2B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
        <p:nvSpPr>
          <p:cNvPr id="10" name="Text Placeholder 27">
            <a:extLst>
              <a:ext uri="{FF2B5EF4-FFF2-40B4-BE49-F238E27FC236}">
                <a16:creationId xmlns:a16="http://schemas.microsoft.com/office/drawing/2014/main" id="{11430E89-9F48-49F8-A5A8-F3E330159478}"/>
              </a:ext>
            </a:extLst>
          </p:cNvPr>
          <p:cNvSpPr>
            <a:spLocks noGrp="1"/>
          </p:cNvSpPr>
          <p:nvPr>
            <p:ph type="body" sz="quarter" idx="14"/>
          </p:nvPr>
        </p:nvSpPr>
        <p:spPr>
          <a:xfrm>
            <a:off x="267285" y="1436437"/>
            <a:ext cx="3690033" cy="4770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7">
            <a:extLst>
              <a:ext uri="{FF2B5EF4-FFF2-40B4-BE49-F238E27FC236}">
                <a16:creationId xmlns:a16="http://schemas.microsoft.com/office/drawing/2014/main" id="{6B027D58-8C13-43C2-B239-AC7329D6739D}"/>
              </a:ext>
            </a:extLst>
          </p:cNvPr>
          <p:cNvSpPr>
            <a:spLocks noGrp="1"/>
          </p:cNvSpPr>
          <p:nvPr>
            <p:ph type="body" sz="quarter" idx="15"/>
          </p:nvPr>
        </p:nvSpPr>
        <p:spPr>
          <a:xfrm>
            <a:off x="4215618" y="1436436"/>
            <a:ext cx="3690033" cy="4770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677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890CAFA-D064-4D27-A2CF-81D3FBA2B74E}"/>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04D0B57F-609A-484E-AF21-283093AD4F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DF71AE-9316-4F90-B427-80231ECD6D91}"/>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6" name="Picture Placeholder 2">
            <a:extLst>
              <a:ext uri="{FF2B5EF4-FFF2-40B4-BE49-F238E27FC236}">
                <a16:creationId xmlns:a16="http://schemas.microsoft.com/office/drawing/2014/main" id="{268B696A-61EF-43DD-9305-854ED330C8B7}"/>
              </a:ext>
            </a:extLst>
          </p:cNvPr>
          <p:cNvSpPr>
            <a:spLocks noGrp="1"/>
          </p:cNvSpPr>
          <p:nvPr>
            <p:ph type="pic" sz="quarter" idx="13"/>
          </p:nvPr>
        </p:nvSpPr>
        <p:spPr>
          <a:xfrm>
            <a:off x="-1" y="0"/>
            <a:ext cx="5358809" cy="6858000"/>
          </a:xfrm>
          <a:solidFill>
            <a:schemeClr val="accent6">
              <a:lumMod val="40000"/>
              <a:lumOff val="60000"/>
            </a:schemeClr>
          </a:solidFill>
        </p:spPr>
      </p:sp>
      <p:sp>
        <p:nvSpPr>
          <p:cNvPr id="7" name="Title 25">
            <a:extLst>
              <a:ext uri="{FF2B5EF4-FFF2-40B4-BE49-F238E27FC236}">
                <a16:creationId xmlns:a16="http://schemas.microsoft.com/office/drawing/2014/main" id="{EB93E90D-B49B-4D33-B030-E9CC3B248942}"/>
              </a:ext>
            </a:extLst>
          </p:cNvPr>
          <p:cNvSpPr>
            <a:spLocks noGrp="1"/>
          </p:cNvSpPr>
          <p:nvPr>
            <p:ph type="title"/>
          </p:nvPr>
        </p:nvSpPr>
        <p:spPr>
          <a:xfrm>
            <a:off x="836747" y="2083983"/>
            <a:ext cx="6147957" cy="940981"/>
          </a:xfrm>
          <a:prstGeom prst="roundRect">
            <a:avLst/>
          </a:prstGeom>
          <a:solidFill>
            <a:schemeClr val="accent1"/>
          </a:solidFill>
          <a:effectLst>
            <a:outerShdw blurRad="50800" dist="38100" dir="2700000" algn="tl" rotWithShape="0">
              <a:prstClr val="black">
                <a:alpha val="40000"/>
              </a:prstClr>
            </a:outerShdw>
          </a:effectLst>
        </p:spPr>
        <p:txBody>
          <a:bodyPr>
            <a:noAutofit/>
          </a:bodyPr>
          <a:lstStyle>
            <a:lvl1pPr algn="ctr">
              <a:defRPr sz="3200" b="1">
                <a:solidFill>
                  <a:schemeClr val="bg1"/>
                </a:solidFill>
              </a:defRPr>
            </a:lvl1pPr>
          </a:lstStyle>
          <a:p>
            <a:r>
              <a:rPr lang="en-US"/>
              <a:t>Click to edit Master title style</a:t>
            </a:r>
            <a:endParaRPr lang="en-US" dirty="0"/>
          </a:p>
        </p:txBody>
      </p:sp>
      <p:sp>
        <p:nvSpPr>
          <p:cNvPr id="8" name="Text Placeholder 27">
            <a:extLst>
              <a:ext uri="{FF2B5EF4-FFF2-40B4-BE49-F238E27FC236}">
                <a16:creationId xmlns:a16="http://schemas.microsoft.com/office/drawing/2014/main" id="{0B8D7963-B448-4DA1-885F-4FC16A1E44C8}"/>
              </a:ext>
            </a:extLst>
          </p:cNvPr>
          <p:cNvSpPr>
            <a:spLocks noGrp="1"/>
          </p:cNvSpPr>
          <p:nvPr>
            <p:ph type="body" sz="quarter" idx="14"/>
          </p:nvPr>
        </p:nvSpPr>
        <p:spPr>
          <a:xfrm>
            <a:off x="5528931" y="1084521"/>
            <a:ext cx="6309783" cy="51353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FAA7CC1A-B143-4ABC-B6CA-53F392B36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Tree>
    <p:extLst>
      <p:ext uri="{BB962C8B-B14F-4D97-AF65-F5344CB8AC3E}">
        <p14:creationId xmlns:p14="http://schemas.microsoft.com/office/powerpoint/2010/main" val="179428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890CAFA-D064-4D27-A2CF-81D3FBA2B74E}"/>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04D0B57F-609A-484E-AF21-283093AD4F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DF71AE-9316-4F90-B427-80231ECD6D91}"/>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6" name="Picture Placeholder 2">
            <a:extLst>
              <a:ext uri="{FF2B5EF4-FFF2-40B4-BE49-F238E27FC236}">
                <a16:creationId xmlns:a16="http://schemas.microsoft.com/office/drawing/2014/main" id="{268B696A-61EF-43DD-9305-854ED330C8B7}"/>
              </a:ext>
            </a:extLst>
          </p:cNvPr>
          <p:cNvSpPr>
            <a:spLocks noGrp="1"/>
          </p:cNvSpPr>
          <p:nvPr>
            <p:ph type="pic" sz="quarter" idx="13"/>
          </p:nvPr>
        </p:nvSpPr>
        <p:spPr>
          <a:xfrm>
            <a:off x="0" y="0"/>
            <a:ext cx="3938954" cy="6858000"/>
          </a:xfrm>
          <a:solidFill>
            <a:schemeClr val="accent6">
              <a:lumMod val="40000"/>
              <a:lumOff val="60000"/>
            </a:schemeClr>
          </a:solidFill>
        </p:spPr>
      </p:sp>
      <p:sp>
        <p:nvSpPr>
          <p:cNvPr id="7" name="Title 25">
            <a:extLst>
              <a:ext uri="{FF2B5EF4-FFF2-40B4-BE49-F238E27FC236}">
                <a16:creationId xmlns:a16="http://schemas.microsoft.com/office/drawing/2014/main" id="{EB93E90D-B49B-4D33-B030-E9CC3B248942}"/>
              </a:ext>
            </a:extLst>
          </p:cNvPr>
          <p:cNvSpPr>
            <a:spLocks noGrp="1"/>
          </p:cNvSpPr>
          <p:nvPr>
            <p:ph type="title"/>
          </p:nvPr>
        </p:nvSpPr>
        <p:spPr>
          <a:xfrm>
            <a:off x="838200" y="329419"/>
            <a:ext cx="4860668" cy="940981"/>
          </a:xfrm>
          <a:prstGeom prst="roundRect">
            <a:avLst/>
          </a:prstGeom>
          <a:solidFill>
            <a:schemeClr val="accent1"/>
          </a:solidFill>
          <a:effectLst>
            <a:outerShdw blurRad="50800" dist="38100" dir="2700000" algn="tl" rotWithShape="0">
              <a:prstClr val="black">
                <a:alpha val="40000"/>
              </a:prstClr>
            </a:outerShdw>
          </a:effectLst>
        </p:spPr>
        <p:txBody>
          <a:bodyPr>
            <a:noAutofit/>
          </a:bodyPr>
          <a:lstStyle>
            <a:lvl1pPr algn="ctr">
              <a:defRPr sz="3200" b="1">
                <a:solidFill>
                  <a:schemeClr val="bg1"/>
                </a:solidFill>
              </a:defRPr>
            </a:lvl1pPr>
          </a:lstStyle>
          <a:p>
            <a:r>
              <a:rPr lang="en-US"/>
              <a:t>Click to edit Master title style</a:t>
            </a:r>
            <a:endParaRPr lang="en-US" dirty="0"/>
          </a:p>
        </p:txBody>
      </p:sp>
      <p:sp>
        <p:nvSpPr>
          <p:cNvPr id="8" name="Text Placeholder 27">
            <a:extLst>
              <a:ext uri="{FF2B5EF4-FFF2-40B4-BE49-F238E27FC236}">
                <a16:creationId xmlns:a16="http://schemas.microsoft.com/office/drawing/2014/main" id="{0B8D7963-B448-4DA1-885F-4FC16A1E44C8}"/>
              </a:ext>
            </a:extLst>
          </p:cNvPr>
          <p:cNvSpPr>
            <a:spLocks noGrp="1"/>
          </p:cNvSpPr>
          <p:nvPr>
            <p:ph type="body" sz="quarter" idx="14"/>
          </p:nvPr>
        </p:nvSpPr>
        <p:spPr>
          <a:xfrm>
            <a:off x="4304715" y="1448972"/>
            <a:ext cx="7534000" cy="4770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57AE0127-4D04-4232-8FFE-3182D0FF6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Tree>
    <p:extLst>
      <p:ext uri="{BB962C8B-B14F-4D97-AF65-F5344CB8AC3E}">
        <p14:creationId xmlns:p14="http://schemas.microsoft.com/office/powerpoint/2010/main" val="169680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890CAFA-D064-4D27-A2CF-81D3FBA2B74E}"/>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04D0B57F-609A-484E-AF21-283093AD4F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DF71AE-9316-4F90-B427-80231ECD6D91}"/>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6" name="Picture Placeholder 2">
            <a:extLst>
              <a:ext uri="{FF2B5EF4-FFF2-40B4-BE49-F238E27FC236}">
                <a16:creationId xmlns:a16="http://schemas.microsoft.com/office/drawing/2014/main" id="{268B696A-61EF-43DD-9305-854ED330C8B7}"/>
              </a:ext>
            </a:extLst>
          </p:cNvPr>
          <p:cNvSpPr>
            <a:spLocks noGrp="1"/>
          </p:cNvSpPr>
          <p:nvPr>
            <p:ph type="pic" sz="quarter" idx="13"/>
          </p:nvPr>
        </p:nvSpPr>
        <p:spPr>
          <a:xfrm>
            <a:off x="0" y="0"/>
            <a:ext cx="3938954" cy="6858000"/>
          </a:xfrm>
          <a:solidFill>
            <a:schemeClr val="accent6">
              <a:lumMod val="40000"/>
              <a:lumOff val="60000"/>
            </a:schemeClr>
          </a:solidFill>
        </p:spPr>
      </p:sp>
      <p:sp>
        <p:nvSpPr>
          <p:cNvPr id="7" name="Title 25">
            <a:extLst>
              <a:ext uri="{FF2B5EF4-FFF2-40B4-BE49-F238E27FC236}">
                <a16:creationId xmlns:a16="http://schemas.microsoft.com/office/drawing/2014/main" id="{EB93E90D-B49B-4D33-B030-E9CC3B248942}"/>
              </a:ext>
            </a:extLst>
          </p:cNvPr>
          <p:cNvSpPr>
            <a:spLocks noGrp="1"/>
          </p:cNvSpPr>
          <p:nvPr>
            <p:ph type="title"/>
          </p:nvPr>
        </p:nvSpPr>
        <p:spPr>
          <a:xfrm>
            <a:off x="838200" y="329419"/>
            <a:ext cx="4860668" cy="940981"/>
          </a:xfrm>
          <a:prstGeom prst="roundRect">
            <a:avLst/>
          </a:prstGeom>
          <a:solidFill>
            <a:schemeClr val="accent1"/>
          </a:solidFill>
          <a:effectLst>
            <a:outerShdw blurRad="50800" dist="38100" dir="2700000" algn="tl" rotWithShape="0">
              <a:prstClr val="black">
                <a:alpha val="40000"/>
              </a:prstClr>
            </a:outerShdw>
          </a:effectLst>
        </p:spPr>
        <p:txBody>
          <a:bodyPr>
            <a:noAutofit/>
          </a:bodyPr>
          <a:lstStyle>
            <a:lvl1pPr algn="ctr">
              <a:defRPr sz="3200" b="1">
                <a:solidFill>
                  <a:schemeClr val="bg1"/>
                </a:solidFill>
              </a:defRPr>
            </a:lvl1pPr>
          </a:lstStyle>
          <a:p>
            <a:r>
              <a:rPr lang="en-US"/>
              <a:t>Click to edit Master title style</a:t>
            </a:r>
            <a:endParaRPr lang="en-US" dirty="0"/>
          </a:p>
        </p:txBody>
      </p:sp>
      <p:sp>
        <p:nvSpPr>
          <p:cNvPr id="8" name="Text Placeholder 27">
            <a:extLst>
              <a:ext uri="{FF2B5EF4-FFF2-40B4-BE49-F238E27FC236}">
                <a16:creationId xmlns:a16="http://schemas.microsoft.com/office/drawing/2014/main" id="{0B8D7963-B448-4DA1-885F-4FC16A1E44C8}"/>
              </a:ext>
            </a:extLst>
          </p:cNvPr>
          <p:cNvSpPr>
            <a:spLocks noGrp="1"/>
          </p:cNvSpPr>
          <p:nvPr>
            <p:ph type="body" sz="quarter" idx="14"/>
          </p:nvPr>
        </p:nvSpPr>
        <p:spPr>
          <a:xfrm>
            <a:off x="4250983" y="1427947"/>
            <a:ext cx="3690033" cy="4770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57AE0127-4D04-4232-8FFE-3182D0FF6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63" y="71529"/>
            <a:ext cx="1202806" cy="893135"/>
          </a:xfrm>
          <a:prstGeom prst="rect">
            <a:avLst/>
          </a:prstGeom>
        </p:spPr>
      </p:pic>
      <p:sp>
        <p:nvSpPr>
          <p:cNvPr id="10" name="Text Placeholder 27">
            <a:extLst>
              <a:ext uri="{FF2B5EF4-FFF2-40B4-BE49-F238E27FC236}">
                <a16:creationId xmlns:a16="http://schemas.microsoft.com/office/drawing/2014/main" id="{8FD8F5BD-8422-4B62-856F-E76530667A2F}"/>
              </a:ext>
            </a:extLst>
          </p:cNvPr>
          <p:cNvSpPr>
            <a:spLocks noGrp="1"/>
          </p:cNvSpPr>
          <p:nvPr>
            <p:ph type="body" sz="quarter" idx="15"/>
          </p:nvPr>
        </p:nvSpPr>
        <p:spPr>
          <a:xfrm>
            <a:off x="8199316" y="1427946"/>
            <a:ext cx="3690033" cy="4770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7298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AE1B-D08F-4E57-B111-3EF8130C7D65}"/>
              </a:ext>
            </a:extLst>
          </p:cNvPr>
          <p:cNvSpPr>
            <a:spLocks noGrp="1"/>
          </p:cNvSpPr>
          <p:nvPr>
            <p:ph type="title"/>
          </p:nvPr>
        </p:nvSpPr>
        <p:spPr>
          <a:xfrm>
            <a:off x="226829" y="365127"/>
            <a:ext cx="7060017" cy="1325563"/>
          </a:xfrm>
        </p:spPr>
        <p:txBody>
          <a:bodyPr/>
          <a:lstStyle>
            <a:lvl1pPr>
              <a:defRPr>
                <a:solidFill>
                  <a:schemeClr val="accent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189A8EB-5892-49A2-B93E-7B61B1BFA006}"/>
              </a:ext>
            </a:extLst>
          </p:cNvPr>
          <p:cNvSpPr>
            <a:spLocks noGrp="1"/>
          </p:cNvSpPr>
          <p:nvPr>
            <p:ph type="dt" sz="half" idx="10"/>
          </p:nvPr>
        </p:nvSpPr>
        <p:spPr/>
        <p:txBody>
          <a:bodyPr/>
          <a:lstStyle/>
          <a:p>
            <a:fld id="{8A3A2493-74CD-4CFE-875C-E48E4049C0E5}" type="datetimeFigureOut">
              <a:rPr lang="en-US" smtClean="0"/>
              <a:t>6/3/21</a:t>
            </a:fld>
            <a:endParaRPr lang="en-US"/>
          </a:p>
        </p:txBody>
      </p:sp>
      <p:sp>
        <p:nvSpPr>
          <p:cNvPr id="4" name="Footer Placeholder 3">
            <a:extLst>
              <a:ext uri="{FF2B5EF4-FFF2-40B4-BE49-F238E27FC236}">
                <a16:creationId xmlns:a16="http://schemas.microsoft.com/office/drawing/2014/main" id="{D6CAA34C-2103-4DE4-BD52-446D3F692A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4BA1A0-9F54-4978-9269-994345A4C63E}"/>
              </a:ext>
            </a:extLst>
          </p:cNvPr>
          <p:cNvSpPr>
            <a:spLocks noGrp="1"/>
          </p:cNvSpPr>
          <p:nvPr>
            <p:ph type="sldNum" sz="quarter" idx="12"/>
          </p:nvPr>
        </p:nvSpPr>
        <p:spPr/>
        <p:txBody>
          <a:bodyPr/>
          <a:lstStyle/>
          <a:p>
            <a:fld id="{9FD79E7A-6888-44C9-9C84-C16898765C3B}" type="slidenum">
              <a:rPr lang="en-US" smtClean="0"/>
              <a:t>‹#›</a:t>
            </a:fld>
            <a:endParaRPr lang="en-US"/>
          </a:p>
        </p:txBody>
      </p:sp>
      <p:sp>
        <p:nvSpPr>
          <p:cNvPr id="14" name="Picture Placeholder 3">
            <a:extLst>
              <a:ext uri="{FF2B5EF4-FFF2-40B4-BE49-F238E27FC236}">
                <a16:creationId xmlns:a16="http://schemas.microsoft.com/office/drawing/2014/main" id="{1C7682C5-806E-46B5-95DC-CB5F29D31810}"/>
              </a:ext>
            </a:extLst>
          </p:cNvPr>
          <p:cNvSpPr>
            <a:spLocks noGrp="1"/>
          </p:cNvSpPr>
          <p:nvPr>
            <p:ph type="pic" sz="quarter" idx="13"/>
          </p:nvPr>
        </p:nvSpPr>
        <p:spPr>
          <a:xfrm>
            <a:off x="7469944" y="0"/>
            <a:ext cx="4722055" cy="6858000"/>
          </a:xfrm>
          <a:solidFill>
            <a:schemeClr val="accent6">
              <a:lumMod val="40000"/>
              <a:lumOff val="60000"/>
            </a:schemeClr>
          </a:solidFill>
        </p:spPr>
      </p:sp>
      <p:sp>
        <p:nvSpPr>
          <p:cNvPr id="22" name="Content Placeholder 21">
            <a:extLst>
              <a:ext uri="{FF2B5EF4-FFF2-40B4-BE49-F238E27FC236}">
                <a16:creationId xmlns:a16="http://schemas.microsoft.com/office/drawing/2014/main" id="{C670F7B9-FD90-4379-87AE-020AD1655CE7}"/>
              </a:ext>
            </a:extLst>
          </p:cNvPr>
          <p:cNvSpPr>
            <a:spLocks noGrp="1"/>
          </p:cNvSpPr>
          <p:nvPr>
            <p:ph sz="quarter" idx="14"/>
          </p:nvPr>
        </p:nvSpPr>
        <p:spPr>
          <a:xfrm>
            <a:off x="226829" y="1924494"/>
            <a:ext cx="7060017" cy="3976577"/>
          </a:xfrm>
          <a:prstGeom prst="roundRect">
            <a:avLst>
              <a:gd name="adj" fmla="val 6785"/>
            </a:avLst>
          </a:prstGeom>
          <a:solidFill>
            <a:schemeClr val="accent1"/>
          </a:solidFill>
          <a:effectLst>
            <a:outerShdw blurRad="50800" dist="38100" dir="2700000" algn="tl"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picture containing drawing&#10;&#10;Description automatically generated">
            <a:extLst>
              <a:ext uri="{FF2B5EF4-FFF2-40B4-BE49-F238E27FC236}">
                <a16:creationId xmlns:a16="http://schemas.microsoft.com/office/drawing/2014/main" id="{F236AF62-C9B8-42F4-A024-719432DB4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6963"/>
            <a:ext cx="2467525" cy="681037"/>
          </a:xfrm>
          <a:prstGeom prst="rect">
            <a:avLst/>
          </a:prstGeom>
        </p:spPr>
      </p:pic>
    </p:spTree>
    <p:extLst>
      <p:ext uri="{BB962C8B-B14F-4D97-AF65-F5344CB8AC3E}">
        <p14:creationId xmlns:p14="http://schemas.microsoft.com/office/powerpoint/2010/main" val="41571557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F1B176-9440-4F71-A5D0-BECB235707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DBB4-4020-4A6F-AB59-4FCB9BE9D5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3B618E5-3D6C-4A51-BD2E-638B94FED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A2493-74CD-4CFE-875C-E48E4049C0E5}" type="datetimeFigureOut">
              <a:rPr lang="en-US" smtClean="0"/>
              <a:t>6/3/21</a:t>
            </a:fld>
            <a:endParaRPr lang="en-US"/>
          </a:p>
        </p:txBody>
      </p:sp>
      <p:sp>
        <p:nvSpPr>
          <p:cNvPr id="5" name="Footer Placeholder 4">
            <a:extLst>
              <a:ext uri="{FF2B5EF4-FFF2-40B4-BE49-F238E27FC236}">
                <a16:creationId xmlns:a16="http://schemas.microsoft.com/office/drawing/2014/main" id="{5EB140D2-E19B-43D9-A9E8-9C8DDCD71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456764-39D9-45D0-A987-A628F16326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79E7A-6888-44C9-9C84-C16898765C3B}" type="slidenum">
              <a:rPr lang="en-US" smtClean="0"/>
              <a:t>‹#›</a:t>
            </a:fld>
            <a:endParaRPr lang="en-US"/>
          </a:p>
        </p:txBody>
      </p:sp>
    </p:spTree>
    <p:extLst>
      <p:ext uri="{BB962C8B-B14F-4D97-AF65-F5344CB8AC3E}">
        <p14:creationId xmlns:p14="http://schemas.microsoft.com/office/powerpoint/2010/main" val="24273187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5" r:id="rId30"/>
    <p:sldLayoutId id="2147483696" r:id="rId3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www.interactivemetronome.com/"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AE1AFC-BA94-4401-ABE4-4231FD7CDB5E}"/>
              </a:ext>
            </a:extLst>
          </p:cNvPr>
          <p:cNvSpPr>
            <a:spLocks noGrp="1"/>
          </p:cNvSpPr>
          <p:nvPr>
            <p:ph type="body" sz="quarter" idx="13"/>
          </p:nvPr>
        </p:nvSpPr>
        <p:spPr>
          <a:xfrm>
            <a:off x="2797127" y="2242784"/>
            <a:ext cx="6597747" cy="2119151"/>
          </a:xfrm>
        </p:spPr>
        <p:txBody>
          <a:bodyPr/>
          <a:lstStyle/>
          <a:p>
            <a:r>
              <a:rPr lang="en-US" dirty="0"/>
              <a:t>Interactive Metronome Certification Course</a:t>
            </a:r>
          </a:p>
        </p:txBody>
      </p:sp>
      <p:sp>
        <p:nvSpPr>
          <p:cNvPr id="4" name="Text Placeholder 3">
            <a:extLst>
              <a:ext uri="{FF2B5EF4-FFF2-40B4-BE49-F238E27FC236}">
                <a16:creationId xmlns:a16="http://schemas.microsoft.com/office/drawing/2014/main" id="{89A7AA16-EAF8-4147-88CF-3CCD0C01315B}"/>
              </a:ext>
            </a:extLst>
          </p:cNvPr>
          <p:cNvSpPr>
            <a:spLocks noGrp="1"/>
          </p:cNvSpPr>
          <p:nvPr>
            <p:ph type="body" sz="quarter" idx="14"/>
          </p:nvPr>
        </p:nvSpPr>
        <p:spPr>
          <a:xfrm>
            <a:off x="2797127" y="4361935"/>
            <a:ext cx="6597747" cy="1521204"/>
          </a:xfrm>
        </p:spPr>
        <p:txBody>
          <a:bodyPr>
            <a:normAutofit/>
          </a:bodyPr>
          <a:lstStyle/>
          <a:p>
            <a:r>
              <a:rPr lang="en-US" dirty="0"/>
              <a:t>Pre-Course Research Review</a:t>
            </a:r>
          </a:p>
          <a:p>
            <a:r>
              <a:rPr lang="en-US" dirty="0"/>
              <a:t>Video/Podcast</a:t>
            </a:r>
          </a:p>
          <a:p>
            <a:r>
              <a:rPr lang="en-US" dirty="0"/>
              <a:t>Presented by April D. Christopherson, OTR/L</a:t>
            </a:r>
          </a:p>
        </p:txBody>
      </p:sp>
      <p:sp>
        <p:nvSpPr>
          <p:cNvPr id="5" name="Slide Number Placeholder 8">
            <a:extLst>
              <a:ext uri="{FF2B5EF4-FFF2-40B4-BE49-F238E27FC236}">
                <a16:creationId xmlns:a16="http://schemas.microsoft.com/office/drawing/2014/main" id="{093BD553-40B2-F841-AADA-EA2D1A1B158B}"/>
              </a:ext>
            </a:extLst>
          </p:cNvPr>
          <p:cNvSpPr>
            <a:spLocks noGrp="1"/>
          </p:cNvSpPr>
          <p:nvPr>
            <p:ph type="sldNum" sz="quarter" idx="12"/>
          </p:nvPr>
        </p:nvSpPr>
        <p:spPr>
          <a:xfrm>
            <a:off x="6946392" y="6298523"/>
            <a:ext cx="2743200" cy="365125"/>
          </a:xfrm>
        </p:spPr>
        <p:txBody>
          <a:bodyPr/>
          <a:lstStyle/>
          <a:p>
            <a:r>
              <a:rPr lang="en-US" sz="1600" b="1" dirty="0">
                <a:solidFill>
                  <a:schemeClr val="accent1">
                    <a:lumMod val="20000"/>
                    <a:lumOff val="80000"/>
                  </a:schemeClr>
                </a:solidFill>
              </a:rPr>
              <a:t>Version 1.6.21</a:t>
            </a:r>
          </a:p>
        </p:txBody>
      </p:sp>
    </p:spTree>
    <p:extLst>
      <p:ext uri="{BB962C8B-B14F-4D97-AF65-F5344CB8AC3E}">
        <p14:creationId xmlns:p14="http://schemas.microsoft.com/office/powerpoint/2010/main" val="251688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C3BF90-1B21-42F4-B5A1-3145B3FBF1AA}"/>
              </a:ext>
            </a:extLst>
          </p:cNvPr>
          <p:cNvSpPr>
            <a:spLocks noGrp="1"/>
          </p:cNvSpPr>
          <p:nvPr>
            <p:ph sz="half" idx="1"/>
          </p:nvPr>
        </p:nvSpPr>
        <p:spPr>
          <a:xfrm>
            <a:off x="278296" y="1634834"/>
            <a:ext cx="4861740" cy="4613565"/>
          </a:xfrm>
        </p:spPr>
        <p:txBody>
          <a:bodyPr>
            <a:normAutofit/>
          </a:bodyPr>
          <a:lstStyle/>
          <a:p>
            <a:pPr marL="0" indent="0">
              <a:lnSpc>
                <a:spcPct val="100000"/>
              </a:lnSpc>
              <a:buNone/>
            </a:pPr>
            <a:r>
              <a:rPr lang="en-US" sz="2600" b="1" dirty="0"/>
              <a:t>33 Subjects:</a:t>
            </a:r>
          </a:p>
          <a:p>
            <a:pPr>
              <a:lnSpc>
                <a:spcPct val="100000"/>
              </a:lnSpc>
            </a:pPr>
            <a:r>
              <a:rPr lang="en-US" sz="2200" dirty="0"/>
              <a:t>EXPERIMENTAL:  n=16 children 8-14 years of age with confirmed diagnosis of ADHD who received IM/BB</a:t>
            </a:r>
          </a:p>
          <a:p>
            <a:pPr>
              <a:lnSpc>
                <a:spcPct val="100000"/>
              </a:lnSpc>
            </a:pPr>
            <a:r>
              <a:rPr lang="en-US" sz="2200" dirty="0"/>
              <a:t>CONTROL:  n=8 typically developing age-matched controls</a:t>
            </a:r>
          </a:p>
          <a:p>
            <a:pPr>
              <a:lnSpc>
                <a:spcPct val="100000"/>
              </a:lnSpc>
            </a:pPr>
            <a:r>
              <a:rPr lang="en-US" sz="2200" dirty="0"/>
              <a:t>CONTROL:  n=19 closely matched children with confirmed diagnosis of ADHD who only received morning light therapy for daytime sleepiness (phototherapy produces a stimulant effect)</a:t>
            </a:r>
          </a:p>
        </p:txBody>
      </p:sp>
      <p:sp>
        <p:nvSpPr>
          <p:cNvPr id="5" name="Content Placeholder 4">
            <a:extLst>
              <a:ext uri="{FF2B5EF4-FFF2-40B4-BE49-F238E27FC236}">
                <a16:creationId xmlns:a16="http://schemas.microsoft.com/office/drawing/2014/main" id="{741BA095-145D-4740-BA28-D5D67150B4A2}"/>
              </a:ext>
            </a:extLst>
          </p:cNvPr>
          <p:cNvSpPr>
            <a:spLocks noGrp="1"/>
          </p:cNvSpPr>
          <p:nvPr>
            <p:ph sz="half" idx="2"/>
          </p:nvPr>
        </p:nvSpPr>
        <p:spPr>
          <a:xfrm>
            <a:off x="5306291" y="1634834"/>
            <a:ext cx="6607413" cy="4613565"/>
          </a:xfrm>
        </p:spPr>
        <p:txBody>
          <a:bodyPr>
            <a:normAutofit fontScale="77500" lnSpcReduction="20000"/>
          </a:bodyPr>
          <a:lstStyle/>
          <a:p>
            <a:pPr marL="0" indent="0">
              <a:lnSpc>
                <a:spcPct val="120000"/>
              </a:lnSpc>
              <a:buNone/>
            </a:pPr>
            <a:r>
              <a:rPr lang="en-US" sz="3400" b="1" dirty="0"/>
              <a:t>Outcome Measures:</a:t>
            </a:r>
          </a:p>
          <a:p>
            <a:pPr>
              <a:lnSpc>
                <a:spcPct val="120000"/>
              </a:lnSpc>
            </a:pPr>
            <a:r>
              <a:rPr lang="en-US" dirty="0"/>
              <a:t>Conner’s Parent Rating Scale (CPRS-R) to assess ADHD symptoms</a:t>
            </a:r>
          </a:p>
          <a:p>
            <a:pPr>
              <a:lnSpc>
                <a:spcPct val="120000"/>
              </a:lnSpc>
            </a:pPr>
            <a:r>
              <a:rPr lang="en-US" dirty="0"/>
              <a:t>DSM-IV Rating Scale (ADHD-RS)</a:t>
            </a:r>
          </a:p>
          <a:p>
            <a:pPr>
              <a:lnSpc>
                <a:spcPct val="120000"/>
              </a:lnSpc>
            </a:pPr>
            <a:r>
              <a:rPr lang="en-US" dirty="0"/>
              <a:t>Quotient ADHD System for objective evaluation of hyperactivity, inattention and impulsivity</a:t>
            </a:r>
          </a:p>
          <a:p>
            <a:pPr>
              <a:lnSpc>
                <a:spcPct val="120000"/>
              </a:lnSpc>
            </a:pPr>
            <a:r>
              <a:rPr lang="en-US" dirty="0" err="1"/>
              <a:t>Neuropyschological</a:t>
            </a:r>
            <a:r>
              <a:rPr lang="en-US" dirty="0"/>
              <a:t> tests:</a:t>
            </a:r>
          </a:p>
          <a:p>
            <a:pPr lvl="1">
              <a:lnSpc>
                <a:spcPct val="120000"/>
              </a:lnSpc>
            </a:pPr>
            <a:r>
              <a:rPr lang="en-US" sz="2600" dirty="0"/>
              <a:t>Tower of London</a:t>
            </a:r>
          </a:p>
          <a:p>
            <a:pPr lvl="1">
              <a:lnSpc>
                <a:spcPct val="120000"/>
              </a:lnSpc>
            </a:pPr>
            <a:r>
              <a:rPr lang="en-US" sz="2600" dirty="0" err="1"/>
              <a:t>Macworth</a:t>
            </a:r>
            <a:r>
              <a:rPr lang="en-US" sz="2600" dirty="0"/>
              <a:t> Clock</a:t>
            </a:r>
          </a:p>
          <a:p>
            <a:pPr lvl="1">
              <a:lnSpc>
                <a:spcPct val="120000"/>
              </a:lnSpc>
            </a:pPr>
            <a:r>
              <a:rPr lang="en-US" sz="2600" dirty="0" err="1"/>
              <a:t>Corsi</a:t>
            </a:r>
            <a:r>
              <a:rPr lang="en-US" sz="2600" dirty="0"/>
              <a:t> Block Tapping Test</a:t>
            </a:r>
          </a:p>
          <a:p>
            <a:pPr>
              <a:lnSpc>
                <a:spcPct val="120000"/>
              </a:lnSpc>
            </a:pPr>
            <a:r>
              <a:rPr lang="en-US" dirty="0"/>
              <a:t>fMRI to examine resting-state functional connectivity  </a:t>
            </a:r>
          </a:p>
        </p:txBody>
      </p:sp>
      <p:sp>
        <p:nvSpPr>
          <p:cNvPr id="6" name="Slide Number Placeholder 5">
            <a:extLst>
              <a:ext uri="{FF2B5EF4-FFF2-40B4-BE49-F238E27FC236}">
                <a16:creationId xmlns:a16="http://schemas.microsoft.com/office/drawing/2014/main" id="{D0AA047D-438B-4926-B388-6E0A9FE76BDA}"/>
              </a:ext>
            </a:extLst>
          </p:cNvPr>
          <p:cNvSpPr>
            <a:spLocks noGrp="1"/>
          </p:cNvSpPr>
          <p:nvPr>
            <p:ph type="sldNum" sz="quarter" idx="12"/>
          </p:nvPr>
        </p:nvSpPr>
        <p:spPr/>
        <p:txBody>
          <a:bodyPr/>
          <a:lstStyle/>
          <a:p>
            <a:fld id="{FDDEDDF7-F2C4-41C4-BE1D-38A4E38D3F88}" type="slidenum">
              <a:rPr lang="en-US" smtClean="0"/>
              <a:pPr/>
              <a:t>10</a:t>
            </a:fld>
            <a:endParaRPr lang="en-US"/>
          </a:p>
        </p:txBody>
      </p:sp>
      <p:sp>
        <p:nvSpPr>
          <p:cNvPr id="15" name="Title 4">
            <a:extLst>
              <a:ext uri="{FF2B5EF4-FFF2-40B4-BE49-F238E27FC236}">
                <a16:creationId xmlns:a16="http://schemas.microsoft.com/office/drawing/2014/main" id="{BF00B99B-F687-4A2B-A2D6-0DF67131F820}"/>
              </a:ext>
            </a:extLst>
          </p:cNvPr>
          <p:cNvSpPr>
            <a:spLocks noGrp="1"/>
          </p:cNvSpPr>
          <p:nvPr>
            <p:ph type="title"/>
          </p:nvPr>
        </p:nvSpPr>
        <p:spPr>
          <a:xfrm>
            <a:off x="-340241" y="240432"/>
            <a:ext cx="10660911" cy="1269709"/>
          </a:xfrm>
        </p:spPr>
        <p:txBody>
          <a:bodyPr>
            <a:normAutofit fontScale="90000"/>
          </a:bodyPr>
          <a:lstStyle/>
          <a:p>
            <a:pPr>
              <a:lnSpc>
                <a:spcPct val="100000"/>
              </a:lnSpc>
            </a:pPr>
            <a:r>
              <a:rPr lang="en-US" dirty="0"/>
              <a:t>ADHD</a:t>
            </a:r>
            <a:br>
              <a:rPr lang="en-US" dirty="0"/>
            </a:br>
            <a:r>
              <a:rPr lang="en-US" sz="2000" dirty="0"/>
              <a:t>Effects of Brain Balance Exercises and Interactive Metronome on Children with Attention Deficit Hyperactivity Disorder are Similar to the Effects of Stimulant Medication by Martin H </a:t>
            </a:r>
            <a:r>
              <a:rPr lang="en-US" sz="2000" dirty="0" err="1"/>
              <a:t>Teicher</a:t>
            </a:r>
            <a:r>
              <a:rPr lang="en-US" sz="2000" dirty="0"/>
              <a:t>, PhD, MD 2020</a:t>
            </a:r>
            <a:endParaRPr lang="en-US" dirty="0"/>
          </a:p>
        </p:txBody>
      </p:sp>
    </p:spTree>
    <p:extLst>
      <p:ext uri="{BB962C8B-B14F-4D97-AF65-F5344CB8AC3E}">
        <p14:creationId xmlns:p14="http://schemas.microsoft.com/office/powerpoint/2010/main" val="3653599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E9412-5E85-41B3-A0AF-3F2806DF04CA}"/>
              </a:ext>
            </a:extLst>
          </p:cNvPr>
          <p:cNvSpPr>
            <a:spLocks noGrp="1"/>
          </p:cNvSpPr>
          <p:nvPr>
            <p:ph sz="half" idx="4294967295"/>
          </p:nvPr>
        </p:nvSpPr>
        <p:spPr>
          <a:xfrm>
            <a:off x="438328" y="1239997"/>
            <a:ext cx="4862542" cy="857250"/>
          </a:xfrm>
        </p:spPr>
        <p:txBody>
          <a:bodyPr>
            <a:normAutofit lnSpcReduction="10000"/>
          </a:bodyPr>
          <a:lstStyle/>
          <a:p>
            <a:pPr marL="0" indent="0">
              <a:lnSpc>
                <a:spcPct val="110000"/>
              </a:lnSpc>
              <a:spcBef>
                <a:spcPts val="300"/>
              </a:spcBef>
              <a:buNone/>
            </a:pPr>
            <a:r>
              <a:rPr lang="en-US" sz="2400" b="1" dirty="0"/>
              <a:t>Mondays, Wednesdays, and Fridays two times a day</a:t>
            </a:r>
          </a:p>
        </p:txBody>
      </p:sp>
      <p:sp>
        <p:nvSpPr>
          <p:cNvPr id="4" name="Content Placeholder 3">
            <a:extLst>
              <a:ext uri="{FF2B5EF4-FFF2-40B4-BE49-F238E27FC236}">
                <a16:creationId xmlns:a16="http://schemas.microsoft.com/office/drawing/2014/main" id="{20C12ADC-9AB0-4488-9B75-81CADF215220}"/>
              </a:ext>
            </a:extLst>
          </p:cNvPr>
          <p:cNvSpPr>
            <a:spLocks noGrp="1"/>
          </p:cNvSpPr>
          <p:nvPr>
            <p:ph sz="half" idx="4294967295"/>
          </p:nvPr>
        </p:nvSpPr>
        <p:spPr>
          <a:xfrm>
            <a:off x="6399502" y="1239997"/>
            <a:ext cx="5181600" cy="1668232"/>
          </a:xfrm>
        </p:spPr>
        <p:txBody>
          <a:bodyPr>
            <a:normAutofit/>
          </a:bodyPr>
          <a:lstStyle/>
          <a:p>
            <a:pPr marL="0" indent="0">
              <a:lnSpc>
                <a:spcPct val="100000"/>
              </a:lnSpc>
              <a:buNone/>
            </a:pPr>
            <a:r>
              <a:rPr lang="en-US" sz="2400" b="1" dirty="0"/>
              <a:t>Tuesday and Thursday over 30 sessions</a:t>
            </a:r>
          </a:p>
          <a:p>
            <a:pPr marL="0" indent="0">
              <a:lnSpc>
                <a:spcPct val="100000"/>
              </a:lnSpc>
              <a:buNone/>
            </a:pPr>
            <a:r>
              <a:rPr lang="en-US" sz="2200" dirty="0"/>
              <a:t>Each session has at least 1500 reps and is between  18 - 25 minutes in length</a:t>
            </a:r>
          </a:p>
        </p:txBody>
      </p:sp>
      <p:sp>
        <p:nvSpPr>
          <p:cNvPr id="5" name="Slide Number Placeholder 4">
            <a:extLst>
              <a:ext uri="{FF2B5EF4-FFF2-40B4-BE49-F238E27FC236}">
                <a16:creationId xmlns:a16="http://schemas.microsoft.com/office/drawing/2014/main" id="{DBA0D7C5-B0F2-4ABB-9BAB-F7B2993C16DA}"/>
              </a:ext>
            </a:extLst>
          </p:cNvPr>
          <p:cNvSpPr>
            <a:spLocks noGrp="1"/>
          </p:cNvSpPr>
          <p:nvPr>
            <p:ph type="sldNum" sz="quarter" idx="12"/>
          </p:nvPr>
        </p:nvSpPr>
        <p:spPr/>
        <p:txBody>
          <a:bodyPr/>
          <a:lstStyle/>
          <a:p>
            <a:fld id="{FDDEDDF7-F2C4-41C4-BE1D-38A4E38D3F88}" type="slidenum">
              <a:rPr lang="en-US" smtClean="0"/>
              <a:pPr/>
              <a:t>11</a:t>
            </a:fld>
            <a:endParaRPr lang="en-US"/>
          </a:p>
        </p:txBody>
      </p:sp>
      <p:pic>
        <p:nvPicPr>
          <p:cNvPr id="13" name="Picture 12" descr="A picture containing knife&#10;&#10;Description automatically generated">
            <a:extLst>
              <a:ext uri="{FF2B5EF4-FFF2-40B4-BE49-F238E27FC236}">
                <a16:creationId xmlns:a16="http://schemas.microsoft.com/office/drawing/2014/main" id="{D134F610-D3A5-473F-AC94-025151E2E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53" y="303001"/>
            <a:ext cx="4286250" cy="857250"/>
          </a:xfrm>
          <a:prstGeom prst="rect">
            <a:avLst/>
          </a:prstGeom>
        </p:spPr>
      </p:pic>
      <p:pic>
        <p:nvPicPr>
          <p:cNvPr id="15" name="Picture 14" descr="A close up of a logo&#10;&#10;Description automatically generated">
            <a:extLst>
              <a:ext uri="{FF2B5EF4-FFF2-40B4-BE49-F238E27FC236}">
                <a16:creationId xmlns:a16="http://schemas.microsoft.com/office/drawing/2014/main" id="{5A3DB7CA-2496-4748-A62C-4D87AFCF5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303001"/>
            <a:ext cx="4286250" cy="85725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57ABB8B3-B760-4CE2-B573-2C50BB31D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009" y="2938490"/>
            <a:ext cx="5408902" cy="3349575"/>
          </a:xfrm>
          <a:prstGeom prst="rect">
            <a:avLst/>
          </a:prstGeom>
        </p:spPr>
      </p:pic>
      <p:sp>
        <p:nvSpPr>
          <p:cNvPr id="19" name="Content Placeholder 2">
            <a:extLst>
              <a:ext uri="{FF2B5EF4-FFF2-40B4-BE49-F238E27FC236}">
                <a16:creationId xmlns:a16="http://schemas.microsoft.com/office/drawing/2014/main" id="{D76D185A-B6A9-47EA-A0C1-38744F2E7222}"/>
              </a:ext>
            </a:extLst>
          </p:cNvPr>
          <p:cNvSpPr txBox="1">
            <a:spLocks/>
          </p:cNvSpPr>
          <p:nvPr/>
        </p:nvSpPr>
        <p:spPr>
          <a:xfrm>
            <a:off x="3234537" y="2074114"/>
            <a:ext cx="2861463" cy="3544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en-US" sz="2200" dirty="0" err="1"/>
              <a:t>Optikentic</a:t>
            </a:r>
            <a:endParaRPr lang="en-US" sz="2200" dirty="0"/>
          </a:p>
          <a:p>
            <a:pPr>
              <a:lnSpc>
                <a:spcPct val="100000"/>
              </a:lnSpc>
              <a:spcBef>
                <a:spcPts val="300"/>
              </a:spcBef>
            </a:pPr>
            <a:r>
              <a:rPr lang="en-US" sz="2200" dirty="0"/>
              <a:t>Gaze Stability</a:t>
            </a:r>
          </a:p>
          <a:p>
            <a:pPr>
              <a:lnSpc>
                <a:spcPct val="100000"/>
              </a:lnSpc>
              <a:spcBef>
                <a:spcPts val="300"/>
              </a:spcBef>
            </a:pPr>
            <a:r>
              <a:rPr lang="en-US" sz="2200" dirty="0"/>
              <a:t>Convergence</a:t>
            </a:r>
          </a:p>
          <a:p>
            <a:pPr>
              <a:lnSpc>
                <a:spcPct val="100000"/>
              </a:lnSpc>
              <a:spcBef>
                <a:spcPts val="300"/>
              </a:spcBef>
            </a:pPr>
            <a:r>
              <a:rPr lang="en-US" sz="2200" dirty="0"/>
              <a:t>Slow Tracking Exercises</a:t>
            </a:r>
          </a:p>
          <a:p>
            <a:pPr>
              <a:lnSpc>
                <a:spcPct val="100000"/>
              </a:lnSpc>
              <a:spcBef>
                <a:spcPts val="300"/>
              </a:spcBef>
            </a:pPr>
            <a:r>
              <a:rPr lang="en-US" sz="2200" dirty="0"/>
              <a:t>Saccade Exercises</a:t>
            </a:r>
          </a:p>
          <a:p>
            <a:pPr>
              <a:lnSpc>
                <a:spcPct val="100000"/>
              </a:lnSpc>
              <a:spcBef>
                <a:spcPts val="300"/>
              </a:spcBef>
            </a:pPr>
            <a:r>
              <a:rPr lang="en-US" sz="2200" dirty="0"/>
              <a:t>IM-Home Exercise</a:t>
            </a:r>
          </a:p>
        </p:txBody>
      </p:sp>
      <p:sp>
        <p:nvSpPr>
          <p:cNvPr id="20" name="Content Placeholder 2">
            <a:extLst>
              <a:ext uri="{FF2B5EF4-FFF2-40B4-BE49-F238E27FC236}">
                <a16:creationId xmlns:a16="http://schemas.microsoft.com/office/drawing/2014/main" id="{1C0E1909-A19F-4E99-A097-E8D29FBB3639}"/>
              </a:ext>
            </a:extLst>
          </p:cNvPr>
          <p:cNvSpPr txBox="1">
            <a:spLocks/>
          </p:cNvSpPr>
          <p:nvPr/>
        </p:nvSpPr>
        <p:spPr>
          <a:xfrm>
            <a:off x="438328" y="2074113"/>
            <a:ext cx="2861463" cy="4213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en-US" sz="2200" dirty="0"/>
              <a:t>Primitive Reflex</a:t>
            </a:r>
          </a:p>
          <a:p>
            <a:pPr>
              <a:lnSpc>
                <a:spcPct val="100000"/>
              </a:lnSpc>
              <a:spcBef>
                <a:spcPts val="300"/>
              </a:spcBef>
            </a:pPr>
            <a:r>
              <a:rPr lang="en-US" sz="2200" dirty="0"/>
              <a:t>Symmetrical Tonic: Neck Reflex</a:t>
            </a:r>
          </a:p>
          <a:p>
            <a:pPr>
              <a:lnSpc>
                <a:spcPct val="100000"/>
              </a:lnSpc>
              <a:spcBef>
                <a:spcPts val="300"/>
              </a:spcBef>
            </a:pPr>
            <a:r>
              <a:rPr lang="en-US" sz="2200" dirty="0"/>
              <a:t>Asymmetrical Tonic: Neck Reflex</a:t>
            </a:r>
          </a:p>
          <a:p>
            <a:pPr>
              <a:lnSpc>
                <a:spcPct val="100000"/>
              </a:lnSpc>
              <a:spcBef>
                <a:spcPts val="300"/>
              </a:spcBef>
            </a:pPr>
            <a:r>
              <a:rPr lang="en-US" sz="2200" dirty="0"/>
              <a:t>Spinal Galant Reflex</a:t>
            </a:r>
          </a:p>
          <a:p>
            <a:pPr>
              <a:lnSpc>
                <a:spcPct val="100000"/>
              </a:lnSpc>
              <a:spcBef>
                <a:spcPts val="300"/>
              </a:spcBef>
            </a:pPr>
            <a:r>
              <a:rPr lang="en-US" sz="2200" dirty="0"/>
              <a:t>Core Exercises</a:t>
            </a:r>
          </a:p>
          <a:p>
            <a:pPr>
              <a:lnSpc>
                <a:spcPct val="100000"/>
              </a:lnSpc>
              <a:spcBef>
                <a:spcPts val="300"/>
              </a:spcBef>
            </a:pPr>
            <a:r>
              <a:rPr lang="en-US" sz="2200" dirty="0"/>
              <a:t>Gait-Aerobic Exercises</a:t>
            </a:r>
          </a:p>
          <a:p>
            <a:pPr>
              <a:lnSpc>
                <a:spcPct val="100000"/>
              </a:lnSpc>
              <a:spcBef>
                <a:spcPts val="300"/>
              </a:spcBef>
            </a:pPr>
            <a:r>
              <a:rPr lang="en-US" sz="2200" dirty="0"/>
              <a:t>Spinning Exercises</a:t>
            </a:r>
          </a:p>
        </p:txBody>
      </p:sp>
    </p:spTree>
    <p:extLst>
      <p:ext uri="{BB962C8B-B14F-4D97-AF65-F5344CB8AC3E}">
        <p14:creationId xmlns:p14="http://schemas.microsoft.com/office/powerpoint/2010/main" val="3570309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E9412-5E85-41B3-A0AF-3F2806DF04CA}"/>
              </a:ext>
            </a:extLst>
          </p:cNvPr>
          <p:cNvSpPr>
            <a:spLocks noGrp="1"/>
          </p:cNvSpPr>
          <p:nvPr>
            <p:ph idx="1"/>
          </p:nvPr>
        </p:nvSpPr>
        <p:spPr>
          <a:xfrm>
            <a:off x="266700" y="1802295"/>
            <a:ext cx="11658600" cy="4306957"/>
          </a:xfrm>
        </p:spPr>
        <p:txBody>
          <a:bodyPr>
            <a:normAutofit fontScale="70000" lnSpcReduction="20000"/>
          </a:bodyPr>
          <a:lstStyle/>
          <a:p>
            <a:pPr marL="0" indent="0">
              <a:lnSpc>
                <a:spcPct val="120000"/>
              </a:lnSpc>
              <a:buNone/>
            </a:pPr>
            <a:r>
              <a:rPr lang="en-US" sz="3400" b="1" dirty="0"/>
              <a:t>Compared to controls, the children who received IM/BB demonstrated:</a:t>
            </a:r>
          </a:p>
          <a:p>
            <a:pPr>
              <a:lnSpc>
                <a:spcPct val="120000"/>
              </a:lnSpc>
            </a:pPr>
            <a:r>
              <a:rPr lang="en-US" dirty="0"/>
              <a:t>Decrease in ADHD Symptoms by an average of 7.4 points (p &lt; .0002) on </a:t>
            </a:r>
            <a:r>
              <a:rPr lang="en-US" b="1" i="1" dirty="0"/>
              <a:t>Connors Parent Rating Scale </a:t>
            </a:r>
            <a:r>
              <a:rPr lang="en-US" dirty="0"/>
              <a:t>with large therapeutic effect size on oppositional behavior, inattention and hyperactivity</a:t>
            </a:r>
          </a:p>
          <a:p>
            <a:pPr>
              <a:lnSpc>
                <a:spcPct val="120000"/>
              </a:lnSpc>
            </a:pPr>
            <a:r>
              <a:rPr lang="en-US" dirty="0"/>
              <a:t>7-point reduction in Total </a:t>
            </a:r>
            <a:r>
              <a:rPr lang="en-US" b="1" i="1" dirty="0"/>
              <a:t>ADHD Rating Scale of the DSM-IV</a:t>
            </a:r>
            <a:r>
              <a:rPr lang="en-US" dirty="0"/>
              <a:t> (p&lt; .02) with large therapeutic effect size on reducing hyperactivity &amp; medium effect size on reducing inattention</a:t>
            </a:r>
          </a:p>
          <a:p>
            <a:pPr>
              <a:lnSpc>
                <a:spcPct val="120000"/>
              </a:lnSpc>
            </a:pPr>
            <a:r>
              <a:rPr lang="en-US" dirty="0"/>
              <a:t>Rate-dependent effect on ADHD symptoms on the </a:t>
            </a:r>
            <a:r>
              <a:rPr lang="en-US" b="1" i="1" dirty="0"/>
              <a:t>Quotient ADHD System </a:t>
            </a:r>
            <a:r>
              <a:rPr lang="en-US" dirty="0"/>
              <a:t>similar to that seen with medication (i.e., ADHD medication has a tendency to calm and focus a child who is impulsive, distractible &amp; hyperactive while providing stimulation for a child who is sluggish or drowsy). The children demonstrated increased ability to sit still which is often  seen with low dose methylphenidate.</a:t>
            </a:r>
          </a:p>
          <a:p>
            <a:pPr>
              <a:lnSpc>
                <a:spcPct val="120000"/>
              </a:lnSpc>
            </a:pPr>
            <a:r>
              <a:rPr lang="en-US" dirty="0"/>
              <a:t>Greater planning and less impulsivity on </a:t>
            </a:r>
            <a:r>
              <a:rPr lang="en-US" b="1" i="1" dirty="0"/>
              <a:t>Tower of London</a:t>
            </a:r>
            <a:r>
              <a:rPr lang="en-US" dirty="0"/>
              <a:t>  </a:t>
            </a:r>
          </a:p>
          <a:p>
            <a:pPr>
              <a:lnSpc>
                <a:spcPct val="120000"/>
              </a:lnSpc>
            </a:pPr>
            <a:r>
              <a:rPr lang="en-US" dirty="0"/>
              <a:t>Greater attentiveness and impulse-control on </a:t>
            </a:r>
            <a:r>
              <a:rPr lang="en-US" b="1" i="1" dirty="0" err="1"/>
              <a:t>Macworth</a:t>
            </a:r>
            <a:r>
              <a:rPr lang="en-US" b="1" i="1" dirty="0"/>
              <a:t> Clock</a:t>
            </a:r>
          </a:p>
        </p:txBody>
      </p:sp>
      <p:sp>
        <p:nvSpPr>
          <p:cNvPr id="5" name="Slide Number Placeholder 4">
            <a:extLst>
              <a:ext uri="{FF2B5EF4-FFF2-40B4-BE49-F238E27FC236}">
                <a16:creationId xmlns:a16="http://schemas.microsoft.com/office/drawing/2014/main" id="{DBA0D7C5-B0F2-4ABB-9BAB-F7B2993C16DA}"/>
              </a:ext>
            </a:extLst>
          </p:cNvPr>
          <p:cNvSpPr>
            <a:spLocks noGrp="1"/>
          </p:cNvSpPr>
          <p:nvPr>
            <p:ph type="sldNum" sz="quarter" idx="12"/>
          </p:nvPr>
        </p:nvSpPr>
        <p:spPr/>
        <p:txBody>
          <a:bodyPr/>
          <a:lstStyle/>
          <a:p>
            <a:fld id="{FDDEDDF7-F2C4-41C4-BE1D-38A4E38D3F88}" type="slidenum">
              <a:rPr lang="en-US" smtClean="0"/>
              <a:pPr/>
              <a:t>12</a:t>
            </a:fld>
            <a:endParaRPr lang="en-US"/>
          </a:p>
        </p:txBody>
      </p:sp>
      <p:sp>
        <p:nvSpPr>
          <p:cNvPr id="7" name="Title 4">
            <a:extLst>
              <a:ext uri="{FF2B5EF4-FFF2-40B4-BE49-F238E27FC236}">
                <a16:creationId xmlns:a16="http://schemas.microsoft.com/office/drawing/2014/main" id="{C3FE49D8-A164-484F-AE3B-D07DA723D2B7}"/>
              </a:ext>
            </a:extLst>
          </p:cNvPr>
          <p:cNvSpPr>
            <a:spLocks noGrp="1"/>
          </p:cNvSpPr>
          <p:nvPr>
            <p:ph type="title"/>
          </p:nvPr>
        </p:nvSpPr>
        <p:spPr>
          <a:xfrm>
            <a:off x="-340241" y="240432"/>
            <a:ext cx="10660911" cy="1269709"/>
          </a:xfrm>
        </p:spPr>
        <p:txBody>
          <a:bodyPr>
            <a:normAutofit fontScale="90000"/>
          </a:bodyPr>
          <a:lstStyle/>
          <a:p>
            <a:pPr>
              <a:lnSpc>
                <a:spcPct val="100000"/>
              </a:lnSpc>
            </a:pPr>
            <a:r>
              <a:rPr lang="en-US" dirty="0"/>
              <a:t>ADHD</a:t>
            </a:r>
            <a:br>
              <a:rPr lang="en-US" dirty="0"/>
            </a:br>
            <a:r>
              <a:rPr lang="en-US" sz="2000" dirty="0"/>
              <a:t>Effects of Brain Balance Exercises and Interactive Metronome on Children with Attention Deficit Hyperactivity Disorder are Similar to the Effects of Stimulant Medication by Martin H </a:t>
            </a:r>
            <a:r>
              <a:rPr lang="en-US" sz="2000" dirty="0" err="1"/>
              <a:t>Teicher</a:t>
            </a:r>
            <a:r>
              <a:rPr lang="en-US" sz="2000" dirty="0"/>
              <a:t>, PhD, MD 2020</a:t>
            </a:r>
            <a:endParaRPr lang="en-US" dirty="0"/>
          </a:p>
        </p:txBody>
      </p:sp>
    </p:spTree>
    <p:extLst>
      <p:ext uri="{BB962C8B-B14F-4D97-AF65-F5344CB8AC3E}">
        <p14:creationId xmlns:p14="http://schemas.microsoft.com/office/powerpoint/2010/main" val="1574292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E9412-5E85-41B3-A0AF-3F2806DF04CA}"/>
              </a:ext>
            </a:extLst>
          </p:cNvPr>
          <p:cNvSpPr>
            <a:spLocks noGrp="1"/>
          </p:cNvSpPr>
          <p:nvPr>
            <p:ph idx="1"/>
          </p:nvPr>
        </p:nvSpPr>
        <p:spPr>
          <a:xfrm>
            <a:off x="266700" y="1789043"/>
            <a:ext cx="11658600" cy="3526876"/>
          </a:xfrm>
        </p:spPr>
        <p:txBody>
          <a:bodyPr anchor="ctr">
            <a:normAutofit fontScale="70000" lnSpcReduction="20000"/>
          </a:bodyPr>
          <a:lstStyle/>
          <a:p>
            <a:pPr marL="0" indent="0">
              <a:lnSpc>
                <a:spcPct val="120000"/>
              </a:lnSpc>
              <a:buNone/>
            </a:pPr>
            <a:r>
              <a:rPr lang="en-US" sz="3000" b="1" dirty="0">
                <a:solidFill>
                  <a:srgbClr val="FF0000"/>
                </a:solidFill>
              </a:rPr>
              <a:t>Several pre-treatment fMRI neurobiological differences between ADHD and typically developing children were normalized following IM/BB:</a:t>
            </a:r>
          </a:p>
          <a:p>
            <a:pPr>
              <a:lnSpc>
                <a:spcPct val="120000"/>
              </a:lnSpc>
            </a:pPr>
            <a:r>
              <a:rPr lang="en-US" dirty="0"/>
              <a:t>Connections between critical brain regions involved in purposeful focusing and attention shifting</a:t>
            </a:r>
          </a:p>
          <a:p>
            <a:pPr>
              <a:lnSpc>
                <a:spcPct val="120000"/>
              </a:lnSpc>
            </a:pPr>
            <a:r>
              <a:rPr lang="en-US" dirty="0"/>
              <a:t>Abnormal connectivity within the salience network that contributed to distractibility</a:t>
            </a:r>
          </a:p>
          <a:p>
            <a:pPr>
              <a:lnSpc>
                <a:spcPct val="120000"/>
              </a:lnSpc>
            </a:pPr>
            <a:r>
              <a:rPr lang="en-US" dirty="0"/>
              <a:t>Cortical network associated with language, music processing, time estimation and prediction</a:t>
            </a:r>
          </a:p>
          <a:p>
            <a:pPr>
              <a:lnSpc>
                <a:spcPct val="120000"/>
              </a:lnSpc>
            </a:pPr>
            <a:r>
              <a:rPr lang="en-US" dirty="0"/>
              <a:t>Cerebellar connections responsible for visual memory and comprehension</a:t>
            </a:r>
          </a:p>
          <a:p>
            <a:pPr>
              <a:lnSpc>
                <a:spcPct val="120000"/>
              </a:lnSpc>
            </a:pPr>
            <a:r>
              <a:rPr lang="en-US" dirty="0"/>
              <a:t>Cerebellar volume responsible for emotional regulation and vestibular and visual information and involved in balance, vestibular reflexes, and eye movements impacting level of hyperactivity, postural control and balance</a:t>
            </a:r>
          </a:p>
        </p:txBody>
      </p:sp>
      <p:sp>
        <p:nvSpPr>
          <p:cNvPr id="5" name="Slide Number Placeholder 4">
            <a:extLst>
              <a:ext uri="{FF2B5EF4-FFF2-40B4-BE49-F238E27FC236}">
                <a16:creationId xmlns:a16="http://schemas.microsoft.com/office/drawing/2014/main" id="{DBA0D7C5-B0F2-4ABB-9BAB-F7B2993C16DA}"/>
              </a:ext>
            </a:extLst>
          </p:cNvPr>
          <p:cNvSpPr>
            <a:spLocks noGrp="1"/>
          </p:cNvSpPr>
          <p:nvPr>
            <p:ph type="sldNum" sz="quarter" idx="12"/>
          </p:nvPr>
        </p:nvSpPr>
        <p:spPr/>
        <p:txBody>
          <a:bodyPr/>
          <a:lstStyle/>
          <a:p>
            <a:fld id="{FDDEDDF7-F2C4-41C4-BE1D-38A4E38D3F88}" type="slidenum">
              <a:rPr lang="en-US" smtClean="0"/>
              <a:pPr/>
              <a:t>13</a:t>
            </a:fld>
            <a:endParaRPr lang="en-US"/>
          </a:p>
        </p:txBody>
      </p:sp>
      <p:sp>
        <p:nvSpPr>
          <p:cNvPr id="8" name="Title 4">
            <a:extLst>
              <a:ext uri="{FF2B5EF4-FFF2-40B4-BE49-F238E27FC236}">
                <a16:creationId xmlns:a16="http://schemas.microsoft.com/office/drawing/2014/main" id="{F7642F0F-F043-48B6-85BE-282BE137F721}"/>
              </a:ext>
            </a:extLst>
          </p:cNvPr>
          <p:cNvSpPr>
            <a:spLocks noGrp="1"/>
          </p:cNvSpPr>
          <p:nvPr>
            <p:ph type="title"/>
          </p:nvPr>
        </p:nvSpPr>
        <p:spPr>
          <a:xfrm>
            <a:off x="-340241" y="240432"/>
            <a:ext cx="10660911" cy="1269709"/>
          </a:xfrm>
        </p:spPr>
        <p:txBody>
          <a:bodyPr>
            <a:normAutofit fontScale="90000"/>
          </a:bodyPr>
          <a:lstStyle/>
          <a:p>
            <a:pPr>
              <a:lnSpc>
                <a:spcPct val="100000"/>
              </a:lnSpc>
            </a:pPr>
            <a:r>
              <a:rPr lang="en-US" dirty="0"/>
              <a:t>ADHD</a:t>
            </a:r>
            <a:br>
              <a:rPr lang="en-US" dirty="0"/>
            </a:br>
            <a:r>
              <a:rPr lang="en-US" sz="2000" dirty="0"/>
              <a:t>Effects of Brain Balance Exercises and Interactive Metronome on Children with Attention Deficit Hyperactivity Disorder are Similar to the Effects of Stimulant Medication by Martin H </a:t>
            </a:r>
            <a:r>
              <a:rPr lang="en-US" sz="2000" dirty="0" err="1"/>
              <a:t>Teicher</a:t>
            </a:r>
            <a:r>
              <a:rPr lang="en-US" sz="2000" dirty="0"/>
              <a:t>, PhD, MD 2020</a:t>
            </a:r>
            <a:endParaRPr lang="en-US" dirty="0"/>
          </a:p>
        </p:txBody>
      </p:sp>
      <p:sp>
        <p:nvSpPr>
          <p:cNvPr id="6" name="TextBox 5">
            <a:extLst>
              <a:ext uri="{FF2B5EF4-FFF2-40B4-BE49-F238E27FC236}">
                <a16:creationId xmlns:a16="http://schemas.microsoft.com/office/drawing/2014/main" id="{51E848E5-A5B0-4069-ADF2-FF355430A10E}"/>
              </a:ext>
            </a:extLst>
          </p:cNvPr>
          <p:cNvSpPr txBox="1"/>
          <p:nvPr/>
        </p:nvSpPr>
        <p:spPr>
          <a:xfrm>
            <a:off x="1610209" y="5315919"/>
            <a:ext cx="8971581" cy="830997"/>
          </a:xfrm>
          <a:prstGeom prst="rect">
            <a:avLst/>
          </a:prstGeom>
          <a:noFill/>
        </p:spPr>
        <p:txBody>
          <a:bodyPr wrap="square">
            <a:spAutoFit/>
          </a:bodyPr>
          <a:lstStyle/>
          <a:p>
            <a:pPr marL="0" indent="0" algn="ctr">
              <a:spcBef>
                <a:spcPct val="0"/>
              </a:spcBef>
              <a:buNone/>
            </a:pPr>
            <a:r>
              <a:rPr lang="en-US" altLang="en-US" sz="2400" b="1" i="1" dirty="0">
                <a:solidFill>
                  <a:srgbClr val="FF0000"/>
                </a:solidFill>
              </a:rPr>
              <a:t>“…it appears that IM/BB reduced these (neurobiological) differences to the point that they were </a:t>
            </a:r>
            <a:r>
              <a:rPr lang="en-US" altLang="en-US" sz="2400" b="1" i="1" u="sng" dirty="0">
                <a:solidFill>
                  <a:srgbClr val="FF0000"/>
                </a:solidFill>
              </a:rPr>
              <a:t>no longer statistically significant</a:t>
            </a:r>
            <a:r>
              <a:rPr lang="en-US" altLang="en-US" sz="2400" b="1" i="1" dirty="0">
                <a:solidFill>
                  <a:srgbClr val="FF0000"/>
                </a:solidFill>
              </a:rPr>
              <a:t>.” </a:t>
            </a:r>
          </a:p>
        </p:txBody>
      </p:sp>
    </p:spTree>
    <p:extLst>
      <p:ext uri="{BB962C8B-B14F-4D97-AF65-F5344CB8AC3E}">
        <p14:creationId xmlns:p14="http://schemas.microsoft.com/office/powerpoint/2010/main" val="1112356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E9412-5E85-41B3-A0AF-3F2806DF04CA}"/>
              </a:ext>
            </a:extLst>
          </p:cNvPr>
          <p:cNvSpPr>
            <a:spLocks noGrp="1"/>
          </p:cNvSpPr>
          <p:nvPr>
            <p:ph idx="1"/>
          </p:nvPr>
        </p:nvSpPr>
        <p:spPr>
          <a:xfrm>
            <a:off x="266700" y="1775790"/>
            <a:ext cx="11658600" cy="4479235"/>
          </a:xfrm>
        </p:spPr>
        <p:txBody>
          <a:bodyPr>
            <a:normAutofit fontScale="70000" lnSpcReduction="20000"/>
          </a:bodyPr>
          <a:lstStyle/>
          <a:p>
            <a:pPr marL="0" indent="0">
              <a:lnSpc>
                <a:spcPct val="120000"/>
              </a:lnSpc>
              <a:buNone/>
            </a:pPr>
            <a:r>
              <a:rPr lang="en-US" sz="3400" b="1" dirty="0"/>
              <a:t>Additional neurobiological outcomes of IM/BB included:</a:t>
            </a:r>
          </a:p>
          <a:p>
            <a:pPr>
              <a:lnSpc>
                <a:spcPct val="120000"/>
              </a:lnSpc>
            </a:pPr>
            <a:r>
              <a:rPr lang="en-US" dirty="0"/>
              <a:t>Connectivity of the hippocampus was greatly improved, associated </a:t>
            </a:r>
            <a:r>
              <a:rPr lang="en-US" b="1" i="1" dirty="0"/>
              <a:t>with visual-spatial working memory</a:t>
            </a:r>
            <a:r>
              <a:rPr lang="en-US" dirty="0"/>
              <a:t>, a skill that is often impaired with ADHD</a:t>
            </a:r>
          </a:p>
          <a:p>
            <a:pPr>
              <a:lnSpc>
                <a:spcPct val="120000"/>
              </a:lnSpc>
            </a:pPr>
            <a:r>
              <a:rPr lang="en-US" dirty="0"/>
              <a:t>Greater balancing and connectivity of the salience network, which is associated with </a:t>
            </a:r>
            <a:r>
              <a:rPr lang="en-US" b="1" i="1" dirty="0"/>
              <a:t>sustained and selective attention</a:t>
            </a:r>
          </a:p>
          <a:p>
            <a:pPr>
              <a:lnSpc>
                <a:spcPct val="120000"/>
              </a:lnSpc>
            </a:pPr>
            <a:r>
              <a:rPr lang="en-US" dirty="0"/>
              <a:t>Increased reciprocal connectivity between the default (mind-wandering) mode network and the salience (purposeful focusing) network resulting in </a:t>
            </a:r>
            <a:r>
              <a:rPr lang="en-US" b="1" i="1" dirty="0"/>
              <a:t>improved planning and anticipation, focused attention, and decreased tendency to become distracted</a:t>
            </a:r>
          </a:p>
          <a:p>
            <a:pPr>
              <a:lnSpc>
                <a:spcPct val="120000"/>
              </a:lnSpc>
            </a:pPr>
            <a:r>
              <a:rPr lang="en-US" dirty="0"/>
              <a:t>Increased connectivity between the supplemental motor area (SMA) and the medial prefrontal cortex, important for </a:t>
            </a:r>
            <a:r>
              <a:rPr lang="en-US" b="1" i="1" dirty="0"/>
              <a:t>action monitoring and continuous performance cognitive control</a:t>
            </a:r>
          </a:p>
          <a:p>
            <a:pPr>
              <a:lnSpc>
                <a:spcPct val="120000"/>
              </a:lnSpc>
            </a:pPr>
            <a:r>
              <a:rPr lang="en-US" dirty="0"/>
              <a:t>Normalization of connectivity between regions of the brain known to contribute to </a:t>
            </a:r>
            <a:r>
              <a:rPr lang="en-US" b="1" i="1" dirty="0"/>
              <a:t>hyperactivity, thus decreasing this undesirable behavior</a:t>
            </a:r>
          </a:p>
        </p:txBody>
      </p:sp>
      <p:sp>
        <p:nvSpPr>
          <p:cNvPr id="5" name="Slide Number Placeholder 4">
            <a:extLst>
              <a:ext uri="{FF2B5EF4-FFF2-40B4-BE49-F238E27FC236}">
                <a16:creationId xmlns:a16="http://schemas.microsoft.com/office/drawing/2014/main" id="{DBA0D7C5-B0F2-4ABB-9BAB-F7B2993C16DA}"/>
              </a:ext>
            </a:extLst>
          </p:cNvPr>
          <p:cNvSpPr>
            <a:spLocks noGrp="1"/>
          </p:cNvSpPr>
          <p:nvPr>
            <p:ph type="sldNum" sz="quarter" idx="12"/>
          </p:nvPr>
        </p:nvSpPr>
        <p:spPr/>
        <p:txBody>
          <a:bodyPr/>
          <a:lstStyle/>
          <a:p>
            <a:fld id="{FDDEDDF7-F2C4-41C4-BE1D-38A4E38D3F88}" type="slidenum">
              <a:rPr lang="en-US" smtClean="0"/>
              <a:pPr/>
              <a:t>14</a:t>
            </a:fld>
            <a:endParaRPr lang="en-US"/>
          </a:p>
        </p:txBody>
      </p:sp>
      <p:sp>
        <p:nvSpPr>
          <p:cNvPr id="7" name="Title 4">
            <a:extLst>
              <a:ext uri="{FF2B5EF4-FFF2-40B4-BE49-F238E27FC236}">
                <a16:creationId xmlns:a16="http://schemas.microsoft.com/office/drawing/2014/main" id="{3611E4F2-9A0A-44CB-BC60-B02FFBBCD6FF}"/>
              </a:ext>
            </a:extLst>
          </p:cNvPr>
          <p:cNvSpPr>
            <a:spLocks noGrp="1"/>
          </p:cNvSpPr>
          <p:nvPr>
            <p:ph type="title"/>
          </p:nvPr>
        </p:nvSpPr>
        <p:spPr>
          <a:xfrm>
            <a:off x="-340241" y="240432"/>
            <a:ext cx="10660911" cy="1269709"/>
          </a:xfrm>
        </p:spPr>
        <p:txBody>
          <a:bodyPr>
            <a:normAutofit fontScale="90000"/>
          </a:bodyPr>
          <a:lstStyle/>
          <a:p>
            <a:pPr>
              <a:lnSpc>
                <a:spcPct val="100000"/>
              </a:lnSpc>
            </a:pPr>
            <a:r>
              <a:rPr lang="en-US" dirty="0"/>
              <a:t>ADHD</a:t>
            </a:r>
            <a:br>
              <a:rPr lang="en-US" dirty="0"/>
            </a:br>
            <a:r>
              <a:rPr lang="en-US" sz="2000" dirty="0"/>
              <a:t>Effects of Brain Balance Exercises and Interactive Metronome on Children with Attention Deficit Hyperactivity Disorder are Similar to the Effects of Stimulant Medication by Martin H </a:t>
            </a:r>
            <a:r>
              <a:rPr lang="en-US" sz="2000" dirty="0" err="1"/>
              <a:t>Teicher</a:t>
            </a:r>
            <a:r>
              <a:rPr lang="en-US" sz="2000" dirty="0"/>
              <a:t>, PhD, MD 2020</a:t>
            </a:r>
            <a:endParaRPr lang="en-US" dirty="0"/>
          </a:p>
        </p:txBody>
      </p:sp>
    </p:spTree>
    <p:extLst>
      <p:ext uri="{BB962C8B-B14F-4D97-AF65-F5344CB8AC3E}">
        <p14:creationId xmlns:p14="http://schemas.microsoft.com/office/powerpoint/2010/main" val="1596793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EBE9-B998-441B-B988-5FAC82DC2B41}"/>
              </a:ext>
            </a:extLst>
          </p:cNvPr>
          <p:cNvSpPr>
            <a:spLocks noGrp="1"/>
          </p:cNvSpPr>
          <p:nvPr>
            <p:ph type="title"/>
          </p:nvPr>
        </p:nvSpPr>
        <p:spPr/>
        <p:txBody>
          <a:bodyPr/>
          <a:lstStyle/>
          <a:p>
            <a:r>
              <a:rPr lang="en-US" dirty="0"/>
              <a:t>ACADEMIC RESEARCH</a:t>
            </a:r>
          </a:p>
        </p:txBody>
      </p:sp>
    </p:spTree>
    <p:extLst>
      <p:ext uri="{BB962C8B-B14F-4D97-AF65-F5344CB8AC3E}">
        <p14:creationId xmlns:p14="http://schemas.microsoft.com/office/powerpoint/2010/main" val="3693564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EF8B8-3436-4304-B401-640A6D95B923}"/>
              </a:ext>
            </a:extLst>
          </p:cNvPr>
          <p:cNvSpPr>
            <a:spLocks noGrp="1"/>
          </p:cNvSpPr>
          <p:nvPr>
            <p:ph type="sldNum" sz="quarter" idx="12"/>
          </p:nvPr>
        </p:nvSpPr>
        <p:spPr/>
        <p:txBody>
          <a:bodyPr/>
          <a:lstStyle/>
          <a:p>
            <a:fld id="{FDDEDDF7-F2C4-41C4-BE1D-38A4E38D3F88}" type="slidenum">
              <a:rPr lang="en-US" smtClean="0"/>
              <a:pPr/>
              <a:t>16</a:t>
            </a:fld>
            <a:endParaRPr lang="en-US" dirty="0"/>
          </a:p>
        </p:txBody>
      </p:sp>
      <p:sp>
        <p:nvSpPr>
          <p:cNvPr id="4" name="Title 3">
            <a:extLst>
              <a:ext uri="{FF2B5EF4-FFF2-40B4-BE49-F238E27FC236}">
                <a16:creationId xmlns:a16="http://schemas.microsoft.com/office/drawing/2014/main" id="{96D6CDA1-A3C9-4C3B-BF27-9D7F0212A3A1}"/>
              </a:ext>
            </a:extLst>
          </p:cNvPr>
          <p:cNvSpPr>
            <a:spLocks noGrp="1"/>
          </p:cNvSpPr>
          <p:nvPr>
            <p:ph type="title"/>
          </p:nvPr>
        </p:nvSpPr>
        <p:spPr/>
        <p:txBody>
          <a:bodyPr>
            <a:normAutofit/>
          </a:bodyPr>
          <a:lstStyle/>
          <a:p>
            <a:pPr>
              <a:lnSpc>
                <a:spcPct val="100000"/>
              </a:lnSpc>
            </a:pPr>
            <a:r>
              <a:rPr lang="en-US" altLang="en-US" dirty="0"/>
              <a:t>Academics</a:t>
            </a:r>
            <a:br>
              <a:rPr lang="en-US" altLang="en-US" dirty="0"/>
            </a:br>
            <a:r>
              <a:rPr lang="en-US" altLang="en-US" sz="1800" dirty="0">
                <a:solidFill>
                  <a:schemeClr val="tx1"/>
                </a:solidFill>
              </a:rPr>
              <a:t>Timing in Child Development by Kuhlman &amp; </a:t>
            </a:r>
            <a:r>
              <a:rPr lang="en-US" altLang="en-US" sz="1800" dirty="0" err="1">
                <a:solidFill>
                  <a:schemeClr val="tx1"/>
                </a:solidFill>
              </a:rPr>
              <a:t>Schweinhart</a:t>
            </a:r>
            <a:r>
              <a:rPr lang="en-US" altLang="en-US" sz="1800" dirty="0">
                <a:solidFill>
                  <a:schemeClr val="tx1"/>
                </a:solidFill>
              </a:rPr>
              <a:t> 1999</a:t>
            </a:r>
            <a:endParaRPr lang="en-US" dirty="0">
              <a:solidFill>
                <a:schemeClr val="tx1"/>
              </a:solidFill>
            </a:endParaRPr>
          </a:p>
        </p:txBody>
      </p:sp>
      <p:sp>
        <p:nvSpPr>
          <p:cNvPr id="5" name="Text Placeholder 4">
            <a:extLst>
              <a:ext uri="{FF2B5EF4-FFF2-40B4-BE49-F238E27FC236}">
                <a16:creationId xmlns:a16="http://schemas.microsoft.com/office/drawing/2014/main" id="{8A288F98-B731-4066-A3F5-A4D2D0332AC6}"/>
              </a:ext>
            </a:extLst>
          </p:cNvPr>
          <p:cNvSpPr>
            <a:spLocks noGrp="1"/>
          </p:cNvSpPr>
          <p:nvPr>
            <p:ph type="body" sz="quarter" idx="14"/>
          </p:nvPr>
        </p:nvSpPr>
        <p:spPr/>
        <p:txBody>
          <a:bodyPr>
            <a:normAutofit lnSpcReduction="10000"/>
          </a:bodyPr>
          <a:lstStyle/>
          <a:p>
            <a:pPr lvl="0">
              <a:lnSpc>
                <a:spcPct val="110000"/>
              </a:lnSpc>
            </a:pPr>
            <a:r>
              <a:rPr lang="en-US" altLang="en-US" b="1" dirty="0"/>
              <a:t>n = 585 (ages 4-11)</a:t>
            </a:r>
          </a:p>
          <a:p>
            <a:pPr lvl="0">
              <a:lnSpc>
                <a:spcPct val="110000"/>
              </a:lnSpc>
            </a:pPr>
            <a:r>
              <a:rPr lang="en-US" altLang="en-US" b="1" dirty="0"/>
              <a:t>Significant correlation between IM timing and academic performance</a:t>
            </a:r>
          </a:p>
          <a:p>
            <a:pPr lvl="1">
              <a:lnSpc>
                <a:spcPct val="110000"/>
              </a:lnSpc>
            </a:pPr>
            <a:r>
              <a:rPr lang="en-US" altLang="en-US" dirty="0"/>
              <a:t>Reading</a:t>
            </a:r>
          </a:p>
          <a:p>
            <a:pPr lvl="1">
              <a:lnSpc>
                <a:spcPct val="110000"/>
              </a:lnSpc>
            </a:pPr>
            <a:r>
              <a:rPr lang="en-US" altLang="en-US" dirty="0"/>
              <a:t>Mathematics</a:t>
            </a:r>
          </a:p>
          <a:p>
            <a:pPr lvl="1">
              <a:lnSpc>
                <a:spcPct val="110000"/>
              </a:lnSpc>
            </a:pPr>
            <a:r>
              <a:rPr lang="en-US" altLang="en-US" dirty="0"/>
              <a:t>Oral Language</a:t>
            </a:r>
          </a:p>
          <a:p>
            <a:pPr lvl="1">
              <a:lnSpc>
                <a:spcPct val="110000"/>
              </a:lnSpc>
            </a:pPr>
            <a:r>
              <a:rPr lang="en-US" altLang="en-US" dirty="0"/>
              <a:t>Written Language</a:t>
            </a:r>
          </a:p>
          <a:p>
            <a:pPr lvl="1">
              <a:lnSpc>
                <a:spcPct val="110000"/>
              </a:lnSpc>
            </a:pPr>
            <a:r>
              <a:rPr lang="en-US" altLang="en-US" dirty="0"/>
              <a:t>Attention</a:t>
            </a:r>
          </a:p>
          <a:p>
            <a:pPr lvl="1">
              <a:lnSpc>
                <a:spcPct val="110000"/>
              </a:lnSpc>
            </a:pPr>
            <a:r>
              <a:rPr lang="en-US" altLang="en-US" dirty="0"/>
              <a:t>Motor Coordination and Performance</a:t>
            </a:r>
          </a:p>
        </p:txBody>
      </p:sp>
      <p:pic>
        <p:nvPicPr>
          <p:cNvPr id="8" name="Picture Placeholder 7" descr="A picture containing text&#10;&#10;Description automatically generated">
            <a:extLst>
              <a:ext uri="{FF2B5EF4-FFF2-40B4-BE49-F238E27FC236}">
                <a16:creationId xmlns:a16="http://schemas.microsoft.com/office/drawing/2014/main" id="{0F36BCA9-C33E-403A-8CE2-D2DB286E0CE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809" r="6809"/>
          <a:stretch>
            <a:fillRect/>
          </a:stretch>
        </p:blipFill>
        <p:spPr/>
      </p:pic>
    </p:spTree>
    <p:extLst>
      <p:ext uri="{BB962C8B-B14F-4D97-AF65-F5344CB8AC3E}">
        <p14:creationId xmlns:p14="http://schemas.microsoft.com/office/powerpoint/2010/main" val="1633974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25FA9-F33D-477F-BE5A-6EB3E3155895}"/>
              </a:ext>
            </a:extLst>
          </p:cNvPr>
          <p:cNvSpPr>
            <a:spLocks noGrp="1"/>
          </p:cNvSpPr>
          <p:nvPr>
            <p:ph type="sldNum" sz="quarter" idx="12"/>
          </p:nvPr>
        </p:nvSpPr>
        <p:spPr/>
        <p:txBody>
          <a:bodyPr/>
          <a:lstStyle/>
          <a:p>
            <a:fld id="{FDDEDDF7-F2C4-41C4-BE1D-38A4E38D3F88}" type="slidenum">
              <a:rPr lang="en-US" smtClean="0"/>
              <a:pPr/>
              <a:t>17</a:t>
            </a:fld>
            <a:endParaRPr lang="en-US"/>
          </a:p>
        </p:txBody>
      </p:sp>
      <p:pic>
        <p:nvPicPr>
          <p:cNvPr id="10" name="Picture Placeholder 9" descr="A picture containing person, child, grass, birthday&#10;&#10;Description automatically generated">
            <a:extLst>
              <a:ext uri="{FF2B5EF4-FFF2-40B4-BE49-F238E27FC236}">
                <a16:creationId xmlns:a16="http://schemas.microsoft.com/office/drawing/2014/main" id="{F4CC203B-E672-4BB7-AF04-4CDBC770FE4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792" b="12466"/>
          <a:stretch/>
        </p:blipFill>
        <p:spPr>
          <a:xfrm>
            <a:off x="7193490" y="0"/>
            <a:ext cx="4998511" cy="6858000"/>
          </a:xfrm>
        </p:spPr>
      </p:pic>
      <p:sp>
        <p:nvSpPr>
          <p:cNvPr id="5" name="Title 4">
            <a:extLst>
              <a:ext uri="{FF2B5EF4-FFF2-40B4-BE49-F238E27FC236}">
                <a16:creationId xmlns:a16="http://schemas.microsoft.com/office/drawing/2014/main" id="{8FC0DF73-5286-4F40-AD95-632CDD2DDF3E}"/>
              </a:ext>
            </a:extLst>
          </p:cNvPr>
          <p:cNvSpPr>
            <a:spLocks noGrp="1"/>
          </p:cNvSpPr>
          <p:nvPr>
            <p:ph type="title"/>
          </p:nvPr>
        </p:nvSpPr>
        <p:spPr/>
        <p:txBody>
          <a:bodyPr>
            <a:normAutofit fontScale="90000"/>
          </a:bodyPr>
          <a:lstStyle/>
          <a:p>
            <a:pPr>
              <a:lnSpc>
                <a:spcPct val="100000"/>
              </a:lnSpc>
            </a:pPr>
            <a:r>
              <a:rPr lang="en-US" altLang="en-US" dirty="0"/>
              <a:t>Academics</a:t>
            </a:r>
            <a:br>
              <a:rPr lang="en-US" altLang="en-US" dirty="0"/>
            </a:br>
            <a:r>
              <a:rPr lang="en-US" altLang="en-US" sz="2000" dirty="0">
                <a:solidFill>
                  <a:schemeClr val="tx1"/>
                </a:solidFill>
              </a:rPr>
              <a:t>Timing in Child Development by Kuhlman &amp; </a:t>
            </a:r>
            <a:r>
              <a:rPr lang="en-US" altLang="en-US" sz="2000" dirty="0" err="1">
                <a:solidFill>
                  <a:schemeClr val="tx1"/>
                </a:solidFill>
              </a:rPr>
              <a:t>Schweinhart</a:t>
            </a:r>
            <a:r>
              <a:rPr lang="en-US" altLang="en-US" sz="2000" dirty="0">
                <a:solidFill>
                  <a:schemeClr val="tx1"/>
                </a:solidFill>
              </a:rPr>
              <a:t> 1999</a:t>
            </a:r>
            <a:endParaRPr lang="en-US" dirty="0">
              <a:solidFill>
                <a:schemeClr val="tx1"/>
              </a:solidFill>
            </a:endParaRPr>
          </a:p>
        </p:txBody>
      </p:sp>
      <p:sp>
        <p:nvSpPr>
          <p:cNvPr id="4" name="Text Placeholder 3">
            <a:extLst>
              <a:ext uri="{FF2B5EF4-FFF2-40B4-BE49-F238E27FC236}">
                <a16:creationId xmlns:a16="http://schemas.microsoft.com/office/drawing/2014/main" id="{6ACC6671-5013-420A-AE5F-3D485DBA2679}"/>
              </a:ext>
            </a:extLst>
          </p:cNvPr>
          <p:cNvSpPr>
            <a:spLocks noGrp="1"/>
          </p:cNvSpPr>
          <p:nvPr>
            <p:ph type="body" sz="quarter" idx="14"/>
          </p:nvPr>
        </p:nvSpPr>
        <p:spPr/>
        <p:txBody>
          <a:bodyPr>
            <a:normAutofit fontScale="92500" lnSpcReduction="10000"/>
          </a:bodyPr>
          <a:lstStyle/>
          <a:p>
            <a:pPr marL="0" indent="0">
              <a:lnSpc>
                <a:spcPct val="110000"/>
              </a:lnSpc>
              <a:buNone/>
            </a:pPr>
            <a:r>
              <a:rPr lang="en-US" sz="3200" b="1" dirty="0"/>
              <a:t>Timing was better:</a:t>
            </a:r>
          </a:p>
          <a:p>
            <a:pPr>
              <a:lnSpc>
                <a:spcPct val="110000"/>
              </a:lnSpc>
            </a:pPr>
            <a:r>
              <a:rPr lang="en-US" dirty="0"/>
              <a:t>As children age</a:t>
            </a:r>
          </a:p>
          <a:p>
            <a:pPr>
              <a:lnSpc>
                <a:spcPct val="110000"/>
              </a:lnSpc>
            </a:pPr>
            <a:r>
              <a:rPr lang="en-US" dirty="0"/>
              <a:t>If achieving academically </a:t>
            </a:r>
            <a:br>
              <a:rPr lang="en-US" dirty="0"/>
            </a:br>
            <a:r>
              <a:rPr lang="en-US" u="sng" dirty="0"/>
              <a:t>(California Achievement Test)</a:t>
            </a:r>
          </a:p>
          <a:p>
            <a:pPr>
              <a:lnSpc>
                <a:spcPct val="110000"/>
              </a:lnSpc>
            </a:pPr>
            <a:r>
              <a:rPr lang="en-US" dirty="0"/>
              <a:t>If taking dance &amp; musical instrument training</a:t>
            </a:r>
          </a:p>
          <a:p>
            <a:pPr>
              <a:lnSpc>
                <a:spcPct val="110000"/>
              </a:lnSpc>
            </a:pPr>
            <a:r>
              <a:rPr lang="en-US" dirty="0"/>
              <a:t>If attentive in class</a:t>
            </a:r>
          </a:p>
          <a:p>
            <a:pPr marL="0" indent="0">
              <a:lnSpc>
                <a:spcPct val="110000"/>
              </a:lnSpc>
              <a:buNone/>
            </a:pPr>
            <a:r>
              <a:rPr lang="en-US" sz="3200" b="1" dirty="0"/>
              <a:t>Timing was deficient:</a:t>
            </a:r>
          </a:p>
          <a:p>
            <a:pPr>
              <a:lnSpc>
                <a:spcPct val="110000"/>
              </a:lnSpc>
            </a:pPr>
            <a:r>
              <a:rPr lang="en-US" dirty="0"/>
              <a:t>If required special education</a:t>
            </a:r>
          </a:p>
          <a:p>
            <a:pPr>
              <a:lnSpc>
                <a:spcPct val="110000"/>
              </a:lnSpc>
            </a:pPr>
            <a:r>
              <a:rPr lang="en-US" dirty="0"/>
              <a:t>If not attentive in class</a:t>
            </a:r>
          </a:p>
        </p:txBody>
      </p:sp>
    </p:spTree>
    <p:extLst>
      <p:ext uri="{BB962C8B-B14F-4D97-AF65-F5344CB8AC3E}">
        <p14:creationId xmlns:p14="http://schemas.microsoft.com/office/powerpoint/2010/main" val="1465655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188F2E3-7E70-43E8-8101-1085E6869185}"/>
              </a:ext>
            </a:extLst>
          </p:cNvPr>
          <p:cNvSpPr>
            <a:spLocks noGrp="1"/>
          </p:cNvSpPr>
          <p:nvPr>
            <p:ph type="title"/>
          </p:nvPr>
        </p:nvSpPr>
        <p:spPr/>
        <p:txBody>
          <a:bodyPr>
            <a:normAutofit fontScale="90000"/>
          </a:bodyPr>
          <a:lstStyle/>
          <a:p>
            <a:pPr>
              <a:lnSpc>
                <a:spcPct val="100000"/>
              </a:lnSpc>
            </a:pPr>
            <a:r>
              <a:rPr lang="en-US" dirty="0"/>
              <a:t>Reading Achievement</a:t>
            </a:r>
            <a:br>
              <a:rPr lang="en-US" dirty="0"/>
            </a:br>
            <a:r>
              <a:rPr lang="en-US" sz="2000" dirty="0">
                <a:solidFill>
                  <a:schemeClr val="tx1"/>
                </a:solidFill>
              </a:rPr>
              <a:t>Improvements in interval time tracking and effects on reading achievement by Taub et al. 2007</a:t>
            </a:r>
            <a:endParaRPr lang="en-US" dirty="0">
              <a:solidFill>
                <a:schemeClr val="tx1"/>
              </a:solidFill>
            </a:endParaRPr>
          </a:p>
        </p:txBody>
      </p:sp>
      <p:sp>
        <p:nvSpPr>
          <p:cNvPr id="2" name="Slide Number Placeholder 1">
            <a:extLst>
              <a:ext uri="{FF2B5EF4-FFF2-40B4-BE49-F238E27FC236}">
                <a16:creationId xmlns:a16="http://schemas.microsoft.com/office/drawing/2014/main" id="{A0C4884C-3ED6-4175-8B17-DD89C3189396}"/>
              </a:ext>
            </a:extLst>
          </p:cNvPr>
          <p:cNvSpPr>
            <a:spLocks noGrp="1"/>
          </p:cNvSpPr>
          <p:nvPr>
            <p:ph type="sldNum" sz="quarter" idx="12"/>
          </p:nvPr>
        </p:nvSpPr>
        <p:spPr/>
        <p:txBody>
          <a:bodyPr/>
          <a:lstStyle/>
          <a:p>
            <a:fld id="{FDDEDDF7-F2C4-41C4-BE1D-38A4E38D3F88}" type="slidenum">
              <a:rPr lang="en-US" smtClean="0"/>
              <a:pPr/>
              <a:t>18</a:t>
            </a:fld>
            <a:endParaRPr lang="en-US"/>
          </a:p>
        </p:txBody>
      </p:sp>
      <p:pic>
        <p:nvPicPr>
          <p:cNvPr id="41" name="Picture Placeholder 40" descr="A picture containing water, book, sitting, box&#10;&#10;Description automatically generated">
            <a:extLst>
              <a:ext uri="{FF2B5EF4-FFF2-40B4-BE49-F238E27FC236}">
                <a16:creationId xmlns:a16="http://schemas.microsoft.com/office/drawing/2014/main" id="{0A06D44A-A141-44BA-A19A-77C10E986CC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2335" b="12335"/>
          <a:stretch/>
        </p:blipFill>
        <p:spPr/>
      </p:pic>
      <p:sp>
        <p:nvSpPr>
          <p:cNvPr id="25" name="Text Placeholder 24">
            <a:extLst>
              <a:ext uri="{FF2B5EF4-FFF2-40B4-BE49-F238E27FC236}">
                <a16:creationId xmlns:a16="http://schemas.microsoft.com/office/drawing/2014/main" id="{F4AD1DFF-A153-46AF-86F2-B148D2448AF9}"/>
              </a:ext>
            </a:extLst>
          </p:cNvPr>
          <p:cNvSpPr>
            <a:spLocks noGrp="1"/>
          </p:cNvSpPr>
          <p:nvPr>
            <p:ph type="body" sz="quarter" idx="14"/>
          </p:nvPr>
        </p:nvSpPr>
        <p:spPr>
          <a:xfrm>
            <a:off x="6471138" y="2533649"/>
            <a:ext cx="5397304" cy="3419475"/>
          </a:xfrm>
        </p:spPr>
        <p:txBody>
          <a:bodyPr>
            <a:normAutofit/>
          </a:bodyPr>
          <a:lstStyle/>
          <a:p>
            <a:pPr>
              <a:lnSpc>
                <a:spcPct val="110000"/>
              </a:lnSpc>
            </a:pPr>
            <a:r>
              <a:rPr lang="en-US" sz="2400" b="1" dirty="0"/>
              <a:t>IM is addressing …</a:t>
            </a:r>
          </a:p>
          <a:p>
            <a:pPr marL="342900" indent="-342900">
              <a:lnSpc>
                <a:spcPct val="110000"/>
              </a:lnSpc>
              <a:buFont typeface="Arial" panose="020B0604020202020204" pitchFamily="34" charset="0"/>
              <a:buChar char="•"/>
            </a:pPr>
            <a:r>
              <a:rPr lang="en-US" dirty="0"/>
              <a:t>Efficiency of working memory</a:t>
            </a:r>
          </a:p>
          <a:p>
            <a:pPr marL="342900" indent="-342900">
              <a:lnSpc>
                <a:spcPct val="110000"/>
              </a:lnSpc>
              <a:buFont typeface="Arial" panose="020B0604020202020204" pitchFamily="34" charset="0"/>
              <a:buChar char="•"/>
            </a:pPr>
            <a:r>
              <a:rPr lang="en-US" dirty="0"/>
              <a:t>Cognitive processing speed &amp; efficiency</a:t>
            </a:r>
          </a:p>
          <a:p>
            <a:pPr marL="342900" indent="-342900">
              <a:lnSpc>
                <a:spcPct val="110000"/>
              </a:lnSpc>
              <a:buFont typeface="Arial" panose="020B0604020202020204" pitchFamily="34" charset="0"/>
              <a:buChar char="•"/>
            </a:pPr>
            <a:r>
              <a:rPr lang="en-US" dirty="0"/>
              <a:t>Executive functions, especially executive-controlled attention (FOCUS) &amp; ability to tune-out distractions</a:t>
            </a:r>
          </a:p>
          <a:p>
            <a:pPr marL="342900" indent="-342900">
              <a:lnSpc>
                <a:spcPct val="110000"/>
              </a:lnSpc>
              <a:buFont typeface="Arial" panose="020B0604020202020204" pitchFamily="34" charset="0"/>
              <a:buChar char="•"/>
            </a:pPr>
            <a:r>
              <a:rPr lang="en-US" dirty="0"/>
              <a:t>Self-monitoring &amp; self-regulation (META-COGNITION)</a:t>
            </a:r>
          </a:p>
        </p:txBody>
      </p:sp>
      <p:sp>
        <p:nvSpPr>
          <p:cNvPr id="29" name="Text Placeholder 28">
            <a:extLst>
              <a:ext uri="{FF2B5EF4-FFF2-40B4-BE49-F238E27FC236}">
                <a16:creationId xmlns:a16="http://schemas.microsoft.com/office/drawing/2014/main" id="{340FCCE9-A1BB-4135-81FF-52CE37E833EB}"/>
              </a:ext>
            </a:extLst>
          </p:cNvPr>
          <p:cNvSpPr>
            <a:spLocks noGrp="1"/>
          </p:cNvSpPr>
          <p:nvPr>
            <p:ph type="body" sz="quarter" idx="20"/>
          </p:nvPr>
        </p:nvSpPr>
        <p:spPr/>
        <p:txBody>
          <a:bodyPr>
            <a:normAutofit fontScale="70000" lnSpcReduction="20000"/>
          </a:bodyPr>
          <a:lstStyle/>
          <a:p>
            <a:pPr marL="228600" indent="-228600" algn="l">
              <a:lnSpc>
                <a:spcPct val="120000"/>
              </a:lnSpc>
              <a:buFont typeface="Arial" panose="020B0604020202020204" pitchFamily="34" charset="0"/>
              <a:buChar char="•"/>
            </a:pPr>
            <a:r>
              <a:rPr lang="en-US" b="1" dirty="0"/>
              <a:t>n=86 elementary students age 7-10</a:t>
            </a:r>
          </a:p>
          <a:p>
            <a:pPr marL="228600" indent="-228600" algn="l">
              <a:lnSpc>
                <a:spcPct val="120000"/>
              </a:lnSpc>
              <a:buFont typeface="Arial" panose="020B0604020202020204" pitchFamily="34" charset="0"/>
              <a:buChar char="•"/>
            </a:pPr>
            <a:r>
              <a:rPr lang="en-US" b="1" dirty="0"/>
              <a:t>18 IM training sessions over 4 weeks</a:t>
            </a:r>
          </a:p>
          <a:p>
            <a:pPr marL="228600" indent="-228600" algn="l">
              <a:lnSpc>
                <a:spcPct val="120000"/>
              </a:lnSpc>
              <a:buFont typeface="Arial" panose="020B0604020202020204" pitchFamily="34" charset="0"/>
              <a:buChar char="•"/>
            </a:pPr>
            <a:r>
              <a:rPr lang="en-US" b="1" dirty="0"/>
              <a:t>Results:</a:t>
            </a:r>
          </a:p>
          <a:p>
            <a:pPr marL="514350" lvl="1" indent="-228600" algn="l">
              <a:lnSpc>
                <a:spcPct val="120000"/>
              </a:lnSpc>
              <a:buFont typeface="Arial" panose="020B0604020202020204" pitchFamily="34" charset="0"/>
              <a:buChar char="•"/>
            </a:pPr>
            <a:r>
              <a:rPr lang="en-US" dirty="0"/>
              <a:t>~ 2SD ↑ in timing</a:t>
            </a:r>
          </a:p>
          <a:p>
            <a:pPr marL="514350" lvl="1" indent="-228600" algn="l">
              <a:lnSpc>
                <a:spcPct val="120000"/>
              </a:lnSpc>
              <a:buFont typeface="Arial" panose="020B0604020202020204" pitchFamily="34" charset="0"/>
              <a:buChar char="•"/>
            </a:pPr>
            <a:r>
              <a:rPr lang="en-US" dirty="0"/>
              <a:t>Most gains seen in those who had very poor timing to begin with</a:t>
            </a:r>
          </a:p>
          <a:p>
            <a:pPr marL="514350" lvl="1" indent="-228600" algn="l">
              <a:lnSpc>
                <a:spcPct val="120000"/>
              </a:lnSpc>
              <a:buFont typeface="Arial" panose="020B0604020202020204" pitchFamily="34" charset="0"/>
              <a:buChar char="•"/>
            </a:pPr>
            <a:r>
              <a:rPr lang="en-US" dirty="0"/>
              <a:t>18-20% growth in critical pre-reading skills (phonics, phonological awareness, &amp; fluency)</a:t>
            </a:r>
          </a:p>
        </p:txBody>
      </p:sp>
      <p:pic>
        <p:nvPicPr>
          <p:cNvPr id="42" name="Picture 2">
            <a:extLst>
              <a:ext uri="{FF2B5EF4-FFF2-40B4-BE49-F238E27FC236}">
                <a16:creationId xmlns:a16="http://schemas.microsoft.com/office/drawing/2014/main" id="{2C729EEC-86B1-4117-902C-0A514F86BA6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45587" y="1319380"/>
            <a:ext cx="2096714" cy="10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48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EF8B8-3436-4304-B401-640A6D95B923}"/>
              </a:ext>
            </a:extLst>
          </p:cNvPr>
          <p:cNvSpPr>
            <a:spLocks noGrp="1"/>
          </p:cNvSpPr>
          <p:nvPr>
            <p:ph type="sldNum" sz="quarter" idx="12"/>
          </p:nvPr>
        </p:nvSpPr>
        <p:spPr/>
        <p:txBody>
          <a:bodyPr/>
          <a:lstStyle/>
          <a:p>
            <a:r>
              <a:rPr lang="en-US"/>
              <a:t>Slide # </a:t>
            </a:r>
            <a:fld id="{FDDEDDF7-F2C4-41C4-BE1D-38A4E38D3F88}" type="slidenum">
              <a:rPr lang="en-US" smtClean="0"/>
              <a:pPr/>
              <a:t>19</a:t>
            </a:fld>
            <a:endParaRPr lang="en-US" dirty="0"/>
          </a:p>
        </p:txBody>
      </p:sp>
      <p:pic>
        <p:nvPicPr>
          <p:cNvPr id="13" name="Picture Placeholder 12" descr="A picture containing toy, refrigerator, room, skiing&#10;&#10;Description automatically generated">
            <a:extLst>
              <a:ext uri="{FF2B5EF4-FFF2-40B4-BE49-F238E27FC236}">
                <a16:creationId xmlns:a16="http://schemas.microsoft.com/office/drawing/2014/main" id="{E0ED57D2-9F5D-41B2-8367-702A1D3C2D9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129" b="7129"/>
          <a:stretch>
            <a:fillRect/>
          </a:stretch>
        </p:blipFill>
        <p:spPr/>
      </p:pic>
      <p:sp>
        <p:nvSpPr>
          <p:cNvPr id="4" name="Title 3">
            <a:extLst>
              <a:ext uri="{FF2B5EF4-FFF2-40B4-BE49-F238E27FC236}">
                <a16:creationId xmlns:a16="http://schemas.microsoft.com/office/drawing/2014/main" id="{96D6CDA1-A3C9-4C3B-BF27-9D7F0212A3A1}"/>
              </a:ext>
            </a:extLst>
          </p:cNvPr>
          <p:cNvSpPr>
            <a:spLocks noGrp="1"/>
          </p:cNvSpPr>
          <p:nvPr>
            <p:ph type="title"/>
          </p:nvPr>
        </p:nvSpPr>
        <p:spPr>
          <a:xfrm>
            <a:off x="267284" y="365127"/>
            <a:ext cx="7356551" cy="922253"/>
          </a:xfrm>
        </p:spPr>
        <p:txBody>
          <a:bodyPr>
            <a:normAutofit fontScale="90000"/>
          </a:bodyPr>
          <a:lstStyle/>
          <a:p>
            <a:pPr>
              <a:lnSpc>
                <a:spcPct val="100000"/>
              </a:lnSpc>
            </a:pPr>
            <a:r>
              <a:rPr lang="en-US" dirty="0"/>
              <a:t>Reading Disorders</a:t>
            </a:r>
            <a:br>
              <a:rPr lang="en-US" dirty="0"/>
            </a:br>
            <a:r>
              <a:rPr lang="en-US" sz="2000" dirty="0">
                <a:solidFill>
                  <a:schemeClr val="tx1"/>
                </a:solidFill>
              </a:rPr>
              <a:t>Reading Intervention Using Interactive Metronome in Children With Language and Reading Impairment: A Preliminary Investigation by Ritter at al. 2012</a:t>
            </a:r>
            <a:endParaRPr lang="en-US" dirty="0">
              <a:solidFill>
                <a:schemeClr val="tx1"/>
              </a:solidFill>
            </a:endParaRPr>
          </a:p>
        </p:txBody>
      </p:sp>
      <p:sp>
        <p:nvSpPr>
          <p:cNvPr id="5" name="Text Placeholder 4">
            <a:extLst>
              <a:ext uri="{FF2B5EF4-FFF2-40B4-BE49-F238E27FC236}">
                <a16:creationId xmlns:a16="http://schemas.microsoft.com/office/drawing/2014/main" id="{8A288F98-B731-4066-A3F5-A4D2D0332AC6}"/>
              </a:ext>
            </a:extLst>
          </p:cNvPr>
          <p:cNvSpPr>
            <a:spLocks noGrp="1"/>
          </p:cNvSpPr>
          <p:nvPr>
            <p:ph type="body" sz="quarter" idx="14"/>
          </p:nvPr>
        </p:nvSpPr>
        <p:spPr>
          <a:xfrm>
            <a:off x="267287" y="1652507"/>
            <a:ext cx="6646132" cy="4567321"/>
          </a:xfrm>
        </p:spPr>
        <p:txBody>
          <a:bodyPr>
            <a:normAutofit fontScale="77500" lnSpcReduction="20000"/>
          </a:bodyPr>
          <a:lstStyle/>
          <a:p>
            <a:pPr>
              <a:lnSpc>
                <a:spcPct val="120000"/>
              </a:lnSpc>
            </a:pPr>
            <a:r>
              <a:rPr lang="en-US" b="1" dirty="0"/>
              <a:t>n = 49  age 7 – 11 </a:t>
            </a:r>
            <a:r>
              <a:rPr lang="en-US" b="1" dirty="0" err="1"/>
              <a:t>yrs</a:t>
            </a:r>
            <a:endParaRPr lang="en-US" b="1" dirty="0"/>
          </a:p>
          <a:p>
            <a:pPr>
              <a:lnSpc>
                <a:spcPct val="120000"/>
              </a:lnSpc>
            </a:pPr>
            <a:r>
              <a:rPr lang="en-US" dirty="0"/>
              <a:t>Concurrent oral &amp; written language impairments</a:t>
            </a:r>
          </a:p>
          <a:p>
            <a:pPr>
              <a:lnSpc>
                <a:spcPct val="120000"/>
              </a:lnSpc>
            </a:pPr>
            <a:r>
              <a:rPr lang="en-US" dirty="0"/>
              <a:t>Reading disability &amp; lower to middle class SES</a:t>
            </a:r>
          </a:p>
          <a:p>
            <a:pPr>
              <a:lnSpc>
                <a:spcPct val="120000"/>
              </a:lnSpc>
            </a:pPr>
            <a:r>
              <a:rPr lang="en-US" b="1" dirty="0"/>
              <a:t>Control </a:t>
            </a:r>
          </a:p>
          <a:p>
            <a:pPr lvl="1">
              <a:lnSpc>
                <a:spcPct val="120000"/>
              </a:lnSpc>
            </a:pPr>
            <a:r>
              <a:rPr lang="en-US" dirty="0"/>
              <a:t>Reading intervention 4 hours per day, 4 times per week for 4 weeks</a:t>
            </a:r>
          </a:p>
          <a:p>
            <a:pPr>
              <a:lnSpc>
                <a:spcPct val="120000"/>
              </a:lnSpc>
            </a:pPr>
            <a:r>
              <a:rPr lang="en-US" b="1" dirty="0"/>
              <a:t>Experimental</a:t>
            </a:r>
          </a:p>
          <a:p>
            <a:pPr lvl="1">
              <a:lnSpc>
                <a:spcPct val="120000"/>
              </a:lnSpc>
            </a:pPr>
            <a:r>
              <a:rPr lang="en-US" dirty="0"/>
              <a:t>15 min of IM training per session prior to same reading intervention</a:t>
            </a:r>
          </a:p>
          <a:p>
            <a:pPr>
              <a:lnSpc>
                <a:spcPct val="120000"/>
              </a:lnSpc>
            </a:pPr>
            <a:r>
              <a:rPr lang="en-US" b="1" dirty="0"/>
              <a:t>IM group demonstrated significantly greater gains in reading rate, fluency &amp; comprehension</a:t>
            </a:r>
          </a:p>
        </p:txBody>
      </p:sp>
      <p:graphicFrame>
        <p:nvGraphicFramePr>
          <p:cNvPr id="11" name="Table 10">
            <a:extLst>
              <a:ext uri="{FF2B5EF4-FFF2-40B4-BE49-F238E27FC236}">
                <a16:creationId xmlns:a16="http://schemas.microsoft.com/office/drawing/2014/main" id="{ADB14BDD-09EA-4AB9-AD88-4CDECB291FF9}"/>
              </a:ext>
            </a:extLst>
          </p:cNvPr>
          <p:cNvGraphicFramePr>
            <a:graphicFrameLocks noGrp="1"/>
          </p:cNvGraphicFramePr>
          <p:nvPr>
            <p:extLst>
              <p:ext uri="{D42A27DB-BD31-4B8C-83A1-F6EECF244321}">
                <p14:modId xmlns:p14="http://schemas.microsoft.com/office/powerpoint/2010/main" val="790075260"/>
              </p:ext>
            </p:extLst>
          </p:nvPr>
        </p:nvGraphicFramePr>
        <p:xfrm>
          <a:off x="7623835" y="4267833"/>
          <a:ext cx="4137819" cy="2225040"/>
        </p:xfrm>
        <a:graphic>
          <a:graphicData uri="http://schemas.openxmlformats.org/drawingml/2006/table">
            <a:tbl>
              <a:tblPr firstRow="1" bandRow="1">
                <a:tableStyleId>{5C22544A-7EE6-4342-B048-85BDC9FD1C3A}</a:tableStyleId>
              </a:tblPr>
              <a:tblGrid>
                <a:gridCol w="2424799">
                  <a:extLst>
                    <a:ext uri="{9D8B030D-6E8A-4147-A177-3AD203B41FA5}">
                      <a16:colId xmlns:a16="http://schemas.microsoft.com/office/drawing/2014/main" val="872600389"/>
                    </a:ext>
                  </a:extLst>
                </a:gridCol>
                <a:gridCol w="1713020">
                  <a:extLst>
                    <a:ext uri="{9D8B030D-6E8A-4147-A177-3AD203B41FA5}">
                      <a16:colId xmlns:a16="http://schemas.microsoft.com/office/drawing/2014/main" val="1391222160"/>
                    </a:ext>
                  </a:extLst>
                </a:gridCol>
              </a:tblGrid>
              <a:tr h="481220">
                <a:tc>
                  <a:txBody>
                    <a:bodyPr/>
                    <a:lstStyle/>
                    <a:p>
                      <a:pPr algn="ctr"/>
                      <a:r>
                        <a:rPr lang="en-US" sz="1500" b="1" dirty="0"/>
                        <a:t>Measure</a:t>
                      </a:r>
                    </a:p>
                  </a:txBody>
                  <a:tcPr anchor="ctr"/>
                </a:tc>
                <a:tc>
                  <a:txBody>
                    <a:bodyPr/>
                    <a:lstStyle/>
                    <a:p>
                      <a:pPr algn="ctr"/>
                      <a:r>
                        <a:rPr lang="en-US" sz="1500" b="1" dirty="0"/>
                        <a:t>Improvement</a:t>
                      </a:r>
                      <a:r>
                        <a:rPr lang="en-US" sz="1500" b="1" baseline="0" dirty="0"/>
                        <a:t> over Control Group</a:t>
                      </a:r>
                      <a:endParaRPr lang="en-US" sz="1500" b="1" dirty="0"/>
                    </a:p>
                  </a:txBody>
                  <a:tcPr anchor="ctr"/>
                </a:tc>
                <a:extLst>
                  <a:ext uri="{0D108BD9-81ED-4DB2-BD59-A6C34878D82A}">
                    <a16:rowId xmlns:a16="http://schemas.microsoft.com/office/drawing/2014/main" val="4121395088"/>
                  </a:ext>
                </a:extLst>
              </a:tr>
              <a:tr h="325269">
                <a:tc>
                  <a:txBody>
                    <a:bodyPr/>
                    <a:lstStyle/>
                    <a:p>
                      <a:pPr algn="ctr"/>
                      <a:r>
                        <a:rPr lang="en-US" sz="1600" b="1" dirty="0"/>
                        <a:t>Reading Naturally</a:t>
                      </a:r>
                    </a:p>
                  </a:txBody>
                  <a:tcPr anchor="ctr"/>
                </a:tc>
                <a:tc>
                  <a:txBody>
                    <a:bodyPr/>
                    <a:lstStyle/>
                    <a:p>
                      <a:pPr algn="ctr"/>
                      <a:r>
                        <a:rPr lang="en-US" sz="1600" b="1" dirty="0"/>
                        <a:t>3.67 times</a:t>
                      </a:r>
                    </a:p>
                  </a:txBody>
                  <a:tcPr anchor="ctr"/>
                </a:tc>
                <a:extLst>
                  <a:ext uri="{0D108BD9-81ED-4DB2-BD59-A6C34878D82A}">
                    <a16:rowId xmlns:a16="http://schemas.microsoft.com/office/drawing/2014/main" val="3450442727"/>
                  </a:ext>
                </a:extLst>
              </a:tr>
              <a:tr h="325269">
                <a:tc>
                  <a:txBody>
                    <a:bodyPr/>
                    <a:lstStyle/>
                    <a:p>
                      <a:pPr algn="ctr"/>
                      <a:r>
                        <a:rPr lang="en-US" sz="1600" b="1" dirty="0"/>
                        <a:t>DIBELS-6 (literacy skills)</a:t>
                      </a:r>
                    </a:p>
                  </a:txBody>
                  <a:tcPr anchor="ctr"/>
                </a:tc>
                <a:tc>
                  <a:txBody>
                    <a:bodyPr/>
                    <a:lstStyle/>
                    <a:p>
                      <a:pPr algn="ctr"/>
                      <a:r>
                        <a:rPr lang="en-US" sz="1600" b="1" dirty="0"/>
                        <a:t>3.29</a:t>
                      </a:r>
                      <a:r>
                        <a:rPr lang="en-US" sz="1600" b="1" baseline="0" dirty="0"/>
                        <a:t> times</a:t>
                      </a:r>
                      <a:endParaRPr lang="en-US" sz="1600" b="1" dirty="0"/>
                    </a:p>
                  </a:txBody>
                  <a:tcPr anchor="ctr"/>
                </a:tc>
                <a:extLst>
                  <a:ext uri="{0D108BD9-81ED-4DB2-BD59-A6C34878D82A}">
                    <a16:rowId xmlns:a16="http://schemas.microsoft.com/office/drawing/2014/main" val="2107303634"/>
                  </a:ext>
                </a:extLst>
              </a:tr>
              <a:tr h="325269">
                <a:tc>
                  <a:txBody>
                    <a:bodyPr/>
                    <a:lstStyle/>
                    <a:p>
                      <a:pPr algn="ctr"/>
                      <a:r>
                        <a:rPr lang="en-US" sz="1600" b="1" dirty="0"/>
                        <a:t>GORT</a:t>
                      </a:r>
                      <a:r>
                        <a:rPr lang="en-US" sz="1600" b="1" baseline="0" dirty="0"/>
                        <a:t> 4 – rate</a:t>
                      </a:r>
                      <a:endParaRPr lang="en-US" sz="1600" b="1" dirty="0"/>
                    </a:p>
                  </a:txBody>
                  <a:tcPr anchor="ctr"/>
                </a:tc>
                <a:tc>
                  <a:txBody>
                    <a:bodyPr/>
                    <a:lstStyle/>
                    <a:p>
                      <a:pPr algn="ctr"/>
                      <a:r>
                        <a:rPr lang="en-US" sz="1600" b="1" dirty="0"/>
                        <a:t>4.31 times</a:t>
                      </a:r>
                    </a:p>
                  </a:txBody>
                  <a:tcPr anchor="ctr"/>
                </a:tc>
                <a:extLst>
                  <a:ext uri="{0D108BD9-81ED-4DB2-BD59-A6C34878D82A}">
                    <a16:rowId xmlns:a16="http://schemas.microsoft.com/office/drawing/2014/main" val="2263658486"/>
                  </a:ext>
                </a:extLst>
              </a:tr>
              <a:tr h="325269">
                <a:tc>
                  <a:txBody>
                    <a:bodyPr/>
                    <a:lstStyle/>
                    <a:p>
                      <a:pPr algn="ctr"/>
                      <a:r>
                        <a:rPr lang="en-US" sz="1600" b="1" dirty="0"/>
                        <a:t>GORT</a:t>
                      </a:r>
                      <a:r>
                        <a:rPr lang="en-US" sz="1600" b="1" baseline="0" dirty="0"/>
                        <a:t> 4 – fluency</a:t>
                      </a:r>
                      <a:endParaRPr lang="en-US" sz="1600" b="1" dirty="0"/>
                    </a:p>
                  </a:txBody>
                  <a:tcPr anchor="ctr"/>
                </a:tc>
                <a:tc>
                  <a:txBody>
                    <a:bodyPr/>
                    <a:lstStyle/>
                    <a:p>
                      <a:pPr algn="ctr"/>
                      <a:r>
                        <a:rPr lang="en-US" sz="1600" b="1" dirty="0"/>
                        <a:t>1.8 times</a:t>
                      </a:r>
                    </a:p>
                  </a:txBody>
                  <a:tcPr anchor="ctr"/>
                </a:tc>
                <a:extLst>
                  <a:ext uri="{0D108BD9-81ED-4DB2-BD59-A6C34878D82A}">
                    <a16:rowId xmlns:a16="http://schemas.microsoft.com/office/drawing/2014/main" val="669123190"/>
                  </a:ext>
                </a:extLst>
              </a:tr>
              <a:tr h="325269">
                <a:tc>
                  <a:txBody>
                    <a:bodyPr/>
                    <a:lstStyle/>
                    <a:p>
                      <a:pPr algn="ctr"/>
                      <a:r>
                        <a:rPr lang="en-US" sz="1600" b="1" dirty="0"/>
                        <a:t>GORT</a:t>
                      </a:r>
                      <a:r>
                        <a:rPr lang="en-US" sz="1600" b="1" baseline="0" dirty="0"/>
                        <a:t> 4 – comprehension</a:t>
                      </a:r>
                      <a:endParaRPr lang="en-US" sz="1600" b="1" dirty="0"/>
                    </a:p>
                  </a:txBody>
                  <a:tcPr anchor="ctr"/>
                </a:tc>
                <a:tc>
                  <a:txBody>
                    <a:bodyPr/>
                    <a:lstStyle/>
                    <a:p>
                      <a:pPr algn="ctr"/>
                      <a:r>
                        <a:rPr lang="en-US" sz="1600" b="1" dirty="0"/>
                        <a:t>2.6 times</a:t>
                      </a:r>
                    </a:p>
                  </a:txBody>
                  <a:tcPr anchor="ctr"/>
                </a:tc>
                <a:extLst>
                  <a:ext uri="{0D108BD9-81ED-4DB2-BD59-A6C34878D82A}">
                    <a16:rowId xmlns:a16="http://schemas.microsoft.com/office/drawing/2014/main" val="4035908477"/>
                  </a:ext>
                </a:extLst>
              </a:tr>
            </a:tbl>
          </a:graphicData>
        </a:graphic>
      </p:graphicFrame>
    </p:spTree>
    <p:extLst>
      <p:ext uri="{BB962C8B-B14F-4D97-AF65-F5344CB8AC3E}">
        <p14:creationId xmlns:p14="http://schemas.microsoft.com/office/powerpoint/2010/main" val="293126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7C35E9CF-0A40-4D00-B4BD-4AF0B979DACD}"/>
              </a:ext>
            </a:extLst>
          </p:cNvPr>
          <p:cNvSpPr>
            <a:spLocks noGrp="1" noChangeArrowheads="1"/>
          </p:cNvSpPr>
          <p:nvPr>
            <p:ph type="title"/>
          </p:nvPr>
        </p:nvSpPr>
        <p:spPr>
          <a:xfrm>
            <a:off x="-340241" y="365127"/>
            <a:ext cx="10660911" cy="857618"/>
          </a:xfrm>
        </p:spPr>
        <p:txBody>
          <a:bodyPr/>
          <a:lstStyle/>
          <a:p>
            <a:r>
              <a:rPr lang="en-US" altLang="en-US" dirty="0"/>
              <a:t>Pre-Course Agenda</a:t>
            </a:r>
          </a:p>
        </p:txBody>
      </p:sp>
      <p:sp>
        <p:nvSpPr>
          <p:cNvPr id="6" name="Content Placeholder 5">
            <a:extLst>
              <a:ext uri="{FF2B5EF4-FFF2-40B4-BE49-F238E27FC236}">
                <a16:creationId xmlns:a16="http://schemas.microsoft.com/office/drawing/2014/main" id="{0638895C-7C55-482B-B778-1B0684CC83A9}"/>
              </a:ext>
            </a:extLst>
          </p:cNvPr>
          <p:cNvSpPr>
            <a:spLocks noGrp="1"/>
          </p:cNvSpPr>
          <p:nvPr>
            <p:ph idx="1"/>
          </p:nvPr>
        </p:nvSpPr>
        <p:spPr>
          <a:xfrm>
            <a:off x="862148" y="1419225"/>
            <a:ext cx="11063151" cy="4572000"/>
          </a:xfrm>
        </p:spPr>
        <p:txBody>
          <a:bodyPr anchor="ctr">
            <a:normAutofit/>
          </a:bodyPr>
          <a:lstStyle/>
          <a:p>
            <a:pPr marL="395288" indent="-395288">
              <a:buFont typeface="Wingdings" panose="05000000000000000000" pitchFamily="2" charset="2"/>
              <a:buChar char="ü"/>
            </a:pPr>
            <a:r>
              <a:rPr lang="en-US" sz="3600" dirty="0"/>
              <a:t>Log on to </a:t>
            </a:r>
            <a:r>
              <a:rPr lang="en-US" sz="3600" dirty="0">
                <a:hlinkClick r:id="rId2"/>
              </a:rPr>
              <a:t>www.interactivemetronome.com</a:t>
            </a:r>
            <a:endParaRPr lang="en-US" sz="3600" dirty="0"/>
          </a:p>
          <a:p>
            <a:pPr marL="395288" indent="-395288">
              <a:buFont typeface="Wingdings" panose="05000000000000000000" pitchFamily="2" charset="2"/>
              <a:buChar char="ü"/>
            </a:pPr>
            <a:r>
              <a:rPr lang="en-US" sz="3600" dirty="0"/>
              <a:t>Log in with your assigned username and password</a:t>
            </a:r>
          </a:p>
          <a:p>
            <a:pPr marL="395288" indent="-395288">
              <a:buFont typeface="Wingdings" panose="05000000000000000000" pitchFamily="2" charset="2"/>
              <a:buChar char="ü"/>
            </a:pPr>
            <a:r>
              <a:rPr lang="en-US" sz="3600" dirty="0"/>
              <a:t>Open your IMC Pre-Course PDF</a:t>
            </a:r>
          </a:p>
          <a:p>
            <a:pPr marL="395288" indent="-395288">
              <a:buFont typeface="Wingdings" panose="05000000000000000000" pitchFamily="2" charset="2"/>
              <a:buChar char="ü"/>
            </a:pPr>
            <a:r>
              <a:rPr lang="en-US" sz="3600" dirty="0"/>
              <a:t>Open and follow along with the pre-course video</a:t>
            </a:r>
            <a:br>
              <a:rPr lang="en-US" sz="3600" dirty="0"/>
            </a:br>
            <a:r>
              <a:rPr lang="en-US" sz="3600" i="1" dirty="0"/>
              <a:t>(should take 90 minutes or less) </a:t>
            </a:r>
          </a:p>
        </p:txBody>
      </p:sp>
      <p:sp>
        <p:nvSpPr>
          <p:cNvPr id="9" name="Slide Number Placeholder 8">
            <a:extLst>
              <a:ext uri="{FF2B5EF4-FFF2-40B4-BE49-F238E27FC236}">
                <a16:creationId xmlns:a16="http://schemas.microsoft.com/office/drawing/2014/main" id="{5906145E-A9C2-46C1-B417-DD6134D1D396}"/>
              </a:ext>
            </a:extLst>
          </p:cNvPr>
          <p:cNvSpPr>
            <a:spLocks noGrp="1"/>
          </p:cNvSpPr>
          <p:nvPr>
            <p:ph type="sldNum" sz="quarter" idx="12"/>
          </p:nvPr>
        </p:nvSpPr>
        <p:spPr/>
        <p:txBody>
          <a:bodyPr/>
          <a:lstStyle/>
          <a:p>
            <a:fld id="{9FD79E7A-6888-44C9-9C84-C16898765C3B}"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6CDA1-A3C9-4C3B-BF27-9D7F0212A3A1}"/>
              </a:ext>
            </a:extLst>
          </p:cNvPr>
          <p:cNvSpPr>
            <a:spLocks noGrp="1"/>
          </p:cNvSpPr>
          <p:nvPr>
            <p:ph type="title"/>
          </p:nvPr>
        </p:nvSpPr>
        <p:spPr/>
        <p:txBody>
          <a:bodyPr>
            <a:normAutofit fontScale="90000"/>
          </a:bodyPr>
          <a:lstStyle/>
          <a:p>
            <a:pPr>
              <a:lnSpc>
                <a:spcPct val="100000"/>
              </a:lnSpc>
            </a:pPr>
            <a:r>
              <a:rPr lang="en-US" dirty="0"/>
              <a:t>Mathematics</a:t>
            </a:r>
            <a:br>
              <a:rPr lang="en-US" dirty="0"/>
            </a:br>
            <a:r>
              <a:rPr lang="en-US" sz="2000" dirty="0">
                <a:solidFill>
                  <a:schemeClr val="tx1"/>
                </a:solidFill>
              </a:rPr>
              <a:t>Effects of Improvements in Interval Timing on the Mathematics Achievement of Elementary School Students by Taub at el. 2015</a:t>
            </a:r>
            <a:endParaRPr lang="en-US" dirty="0">
              <a:solidFill>
                <a:schemeClr val="tx1"/>
              </a:solidFill>
            </a:endParaRPr>
          </a:p>
        </p:txBody>
      </p:sp>
      <p:sp>
        <p:nvSpPr>
          <p:cNvPr id="2" name="Slide Number Placeholder 1">
            <a:extLst>
              <a:ext uri="{FF2B5EF4-FFF2-40B4-BE49-F238E27FC236}">
                <a16:creationId xmlns:a16="http://schemas.microsoft.com/office/drawing/2014/main" id="{23BEF8B8-3436-4304-B401-640A6D95B923}"/>
              </a:ext>
            </a:extLst>
          </p:cNvPr>
          <p:cNvSpPr>
            <a:spLocks noGrp="1"/>
          </p:cNvSpPr>
          <p:nvPr>
            <p:ph type="sldNum" sz="quarter" idx="12"/>
          </p:nvPr>
        </p:nvSpPr>
        <p:spPr/>
        <p:txBody>
          <a:bodyPr/>
          <a:lstStyle/>
          <a:p>
            <a:fld id="{FDDEDDF7-F2C4-41C4-BE1D-38A4E38D3F88}" type="slidenum">
              <a:rPr lang="en-US" smtClean="0"/>
              <a:pPr/>
              <a:t>20</a:t>
            </a:fld>
            <a:endParaRPr lang="en-US" dirty="0"/>
          </a:p>
        </p:txBody>
      </p:sp>
      <p:pic>
        <p:nvPicPr>
          <p:cNvPr id="25" name="Picture Placeholder 24" descr="A picture containing text, blackboard, person, front&#10;&#10;Description automatically generated">
            <a:extLst>
              <a:ext uri="{FF2B5EF4-FFF2-40B4-BE49-F238E27FC236}">
                <a16:creationId xmlns:a16="http://schemas.microsoft.com/office/drawing/2014/main" id="{2FCDB98D-4F88-4038-B3A4-436A5CF1AE9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2335" b="12335"/>
          <a:stretch/>
        </p:blipFill>
        <p:spPr/>
      </p:pic>
      <p:sp>
        <p:nvSpPr>
          <p:cNvPr id="5" name="Text Placeholder 4">
            <a:extLst>
              <a:ext uri="{FF2B5EF4-FFF2-40B4-BE49-F238E27FC236}">
                <a16:creationId xmlns:a16="http://schemas.microsoft.com/office/drawing/2014/main" id="{8A288F98-B731-4066-A3F5-A4D2D0332AC6}"/>
              </a:ext>
            </a:extLst>
          </p:cNvPr>
          <p:cNvSpPr>
            <a:spLocks noGrp="1"/>
          </p:cNvSpPr>
          <p:nvPr>
            <p:ph type="body" sz="quarter" idx="14"/>
          </p:nvPr>
        </p:nvSpPr>
        <p:spPr>
          <a:xfrm>
            <a:off x="6220691" y="1595375"/>
            <a:ext cx="5417128" cy="4357750"/>
          </a:xfrm>
        </p:spPr>
        <p:txBody>
          <a:bodyPr>
            <a:normAutofit fontScale="92500"/>
          </a:bodyPr>
          <a:lstStyle/>
          <a:p>
            <a:pPr marL="342900" indent="-342900">
              <a:lnSpc>
                <a:spcPct val="110000"/>
              </a:lnSpc>
              <a:buFont typeface="Arial" panose="020B0604020202020204" pitchFamily="34" charset="0"/>
              <a:buChar char="•"/>
            </a:pPr>
            <a:r>
              <a:rPr lang="en-US" sz="2800" b="1" dirty="0"/>
              <a:t>n=86 children ages 7-9 </a:t>
            </a:r>
          </a:p>
          <a:p>
            <a:pPr lvl="1">
              <a:lnSpc>
                <a:spcPct val="110000"/>
              </a:lnSpc>
            </a:pPr>
            <a:r>
              <a:rPr lang="en-US" sz="2400" dirty="0"/>
              <a:t>n=49 experimental group: received 18 sessions of IM training (50 min each over 4 weeks)</a:t>
            </a:r>
          </a:p>
          <a:p>
            <a:pPr lvl="1">
              <a:lnSpc>
                <a:spcPct val="110000"/>
              </a:lnSpc>
            </a:pPr>
            <a:r>
              <a:rPr lang="en-US" sz="2400" dirty="0"/>
              <a:t>n=37 control group: participated in recess</a:t>
            </a:r>
          </a:p>
          <a:p>
            <a:pPr marL="342900" indent="-342900">
              <a:lnSpc>
                <a:spcPct val="110000"/>
              </a:lnSpc>
              <a:buFont typeface="Arial" panose="020B0604020202020204" pitchFamily="34" charset="0"/>
              <a:buChar char="•"/>
            </a:pPr>
            <a:r>
              <a:rPr lang="en-US" sz="2800" b="1" dirty="0"/>
              <a:t>IM group demonstrated greater accuracy on math problem solving and completed math problems faster than the control group</a:t>
            </a:r>
          </a:p>
        </p:txBody>
      </p:sp>
      <p:sp>
        <p:nvSpPr>
          <p:cNvPr id="23" name="Text Placeholder 22">
            <a:extLst>
              <a:ext uri="{FF2B5EF4-FFF2-40B4-BE49-F238E27FC236}">
                <a16:creationId xmlns:a16="http://schemas.microsoft.com/office/drawing/2014/main" id="{821DA193-173B-4BEC-8B1E-971505DC7023}"/>
              </a:ext>
            </a:extLst>
          </p:cNvPr>
          <p:cNvSpPr>
            <a:spLocks noGrp="1"/>
          </p:cNvSpPr>
          <p:nvPr>
            <p:ph type="body" sz="quarter" idx="20"/>
          </p:nvPr>
        </p:nvSpPr>
        <p:spPr/>
        <p:txBody>
          <a:bodyPr>
            <a:normAutofit/>
          </a:bodyPr>
          <a:lstStyle/>
          <a:p>
            <a:pPr>
              <a:lnSpc>
                <a:spcPct val="100000"/>
              </a:lnSpc>
            </a:pPr>
            <a:r>
              <a:rPr lang="en-US" sz="2400" dirty="0"/>
              <a:t>Growth in math achievement in the experimental (IM training) group was above and beyond the expected growth for that age group for that period of time</a:t>
            </a:r>
          </a:p>
        </p:txBody>
      </p:sp>
    </p:spTree>
    <p:extLst>
      <p:ext uri="{BB962C8B-B14F-4D97-AF65-F5344CB8AC3E}">
        <p14:creationId xmlns:p14="http://schemas.microsoft.com/office/powerpoint/2010/main" val="81135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EBE9-B998-441B-B988-5FAC82DC2B41}"/>
              </a:ext>
            </a:extLst>
          </p:cNvPr>
          <p:cNvSpPr>
            <a:spLocks noGrp="1"/>
          </p:cNvSpPr>
          <p:nvPr>
            <p:ph type="title"/>
          </p:nvPr>
        </p:nvSpPr>
        <p:spPr/>
        <p:txBody>
          <a:bodyPr/>
          <a:lstStyle/>
          <a:p>
            <a:r>
              <a:rPr lang="en-US" dirty="0"/>
              <a:t>AUTISM MARKERS RESEARCH</a:t>
            </a:r>
          </a:p>
        </p:txBody>
      </p:sp>
    </p:spTree>
    <p:extLst>
      <p:ext uri="{BB962C8B-B14F-4D97-AF65-F5344CB8AC3E}">
        <p14:creationId xmlns:p14="http://schemas.microsoft.com/office/powerpoint/2010/main" val="4079139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188F2E3-7E70-43E8-8101-1085E6869185}"/>
              </a:ext>
            </a:extLst>
          </p:cNvPr>
          <p:cNvSpPr>
            <a:spLocks noGrp="1"/>
          </p:cNvSpPr>
          <p:nvPr>
            <p:ph type="title"/>
          </p:nvPr>
        </p:nvSpPr>
        <p:spPr/>
        <p:txBody>
          <a:bodyPr>
            <a:normAutofit fontScale="90000"/>
          </a:bodyPr>
          <a:lstStyle/>
          <a:p>
            <a:pPr>
              <a:lnSpc>
                <a:spcPct val="100000"/>
              </a:lnSpc>
            </a:pPr>
            <a:r>
              <a:rPr lang="en-US" dirty="0"/>
              <a:t>Autism Spectrum</a:t>
            </a:r>
            <a:br>
              <a:rPr lang="en-US" dirty="0"/>
            </a:br>
            <a:r>
              <a:rPr lang="en-US" sz="2000" dirty="0">
                <a:solidFill>
                  <a:schemeClr val="tx1"/>
                </a:solidFill>
              </a:rPr>
              <a:t>Disrupted neural synchronization in toddlers with autism by  </a:t>
            </a:r>
            <a:r>
              <a:rPr lang="en-US" sz="2000" dirty="0" err="1">
                <a:solidFill>
                  <a:schemeClr val="tx1"/>
                </a:solidFill>
              </a:rPr>
              <a:t>Dinstein</a:t>
            </a:r>
            <a:r>
              <a:rPr lang="en-US" sz="2000" dirty="0">
                <a:solidFill>
                  <a:schemeClr val="tx1"/>
                </a:solidFill>
              </a:rPr>
              <a:t> et al. 2011 </a:t>
            </a:r>
            <a:endParaRPr lang="en-US" dirty="0">
              <a:solidFill>
                <a:schemeClr val="tx1"/>
              </a:solidFill>
            </a:endParaRPr>
          </a:p>
        </p:txBody>
      </p:sp>
      <p:sp>
        <p:nvSpPr>
          <p:cNvPr id="2" name="Slide Number Placeholder 1">
            <a:extLst>
              <a:ext uri="{FF2B5EF4-FFF2-40B4-BE49-F238E27FC236}">
                <a16:creationId xmlns:a16="http://schemas.microsoft.com/office/drawing/2014/main" id="{A0C4884C-3ED6-4175-8B17-DD89C3189396}"/>
              </a:ext>
            </a:extLst>
          </p:cNvPr>
          <p:cNvSpPr>
            <a:spLocks noGrp="1"/>
          </p:cNvSpPr>
          <p:nvPr>
            <p:ph type="sldNum" sz="quarter" idx="12"/>
          </p:nvPr>
        </p:nvSpPr>
        <p:spPr/>
        <p:txBody>
          <a:bodyPr/>
          <a:lstStyle/>
          <a:p>
            <a:fld id="{FDDEDDF7-F2C4-41C4-BE1D-38A4E38D3F88}" type="slidenum">
              <a:rPr lang="en-US" smtClean="0"/>
              <a:pPr/>
              <a:t>22</a:t>
            </a:fld>
            <a:endParaRPr lang="en-US"/>
          </a:p>
        </p:txBody>
      </p:sp>
      <p:pic>
        <p:nvPicPr>
          <p:cNvPr id="44" name="Picture Placeholder 43" descr="A picture containing flower&#10;&#10;Description automatically generated">
            <a:extLst>
              <a:ext uri="{FF2B5EF4-FFF2-40B4-BE49-F238E27FC236}">
                <a16:creationId xmlns:a16="http://schemas.microsoft.com/office/drawing/2014/main" id="{A5501610-D4DF-405D-8909-77F32FA7769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84" t="25863" r="-284" b="32245"/>
          <a:stretch/>
        </p:blipFill>
        <p:spPr>
          <a:xfrm>
            <a:off x="323558" y="1595374"/>
            <a:ext cx="5772442" cy="4347839"/>
          </a:xfrm>
        </p:spPr>
      </p:pic>
      <p:sp>
        <p:nvSpPr>
          <p:cNvPr id="7" name="Text Placeholder 6">
            <a:extLst>
              <a:ext uri="{FF2B5EF4-FFF2-40B4-BE49-F238E27FC236}">
                <a16:creationId xmlns:a16="http://schemas.microsoft.com/office/drawing/2014/main" id="{82A7D054-3AC1-4842-829D-3B2611F061C2}"/>
              </a:ext>
            </a:extLst>
          </p:cNvPr>
          <p:cNvSpPr>
            <a:spLocks noGrp="1"/>
          </p:cNvSpPr>
          <p:nvPr>
            <p:ph type="body" sz="quarter" idx="14"/>
          </p:nvPr>
        </p:nvSpPr>
        <p:spPr>
          <a:xfrm>
            <a:off x="6586056" y="1742961"/>
            <a:ext cx="5170470" cy="2177875"/>
          </a:xfrm>
        </p:spPr>
        <p:txBody>
          <a:bodyPr>
            <a:normAutofit/>
          </a:bodyPr>
          <a:lstStyle/>
          <a:p>
            <a:pPr>
              <a:lnSpc>
                <a:spcPct val="110000"/>
              </a:lnSpc>
            </a:pPr>
            <a:r>
              <a:rPr lang="en-US" sz="2400" dirty="0"/>
              <a:t>Toddlers with autism exhibited significantly weaker interhemispheric synchronization (i.e., weak ‘‘functional connectivity’’ across the two hemispheres)</a:t>
            </a:r>
          </a:p>
        </p:txBody>
      </p:sp>
      <p:sp>
        <p:nvSpPr>
          <p:cNvPr id="14" name="Text Placeholder 13">
            <a:extLst>
              <a:ext uri="{FF2B5EF4-FFF2-40B4-BE49-F238E27FC236}">
                <a16:creationId xmlns:a16="http://schemas.microsoft.com/office/drawing/2014/main" id="{BEA713B5-7CC3-4CA3-9ACD-A16720361C33}"/>
              </a:ext>
            </a:extLst>
          </p:cNvPr>
          <p:cNvSpPr>
            <a:spLocks noGrp="1"/>
          </p:cNvSpPr>
          <p:nvPr>
            <p:ph type="body" sz="quarter" idx="16"/>
          </p:nvPr>
        </p:nvSpPr>
        <p:spPr>
          <a:xfrm>
            <a:off x="6586056" y="4100454"/>
            <a:ext cx="5170470" cy="1972533"/>
          </a:xfrm>
        </p:spPr>
        <p:txBody>
          <a:bodyPr/>
          <a:lstStyle/>
          <a:p>
            <a:pPr>
              <a:lnSpc>
                <a:spcPct val="100000"/>
              </a:lnSpc>
            </a:pPr>
            <a:r>
              <a:rPr lang="en-US" sz="2400" u="sng" dirty="0"/>
              <a:t>Disrupted cortical synchronization</a:t>
            </a:r>
            <a:r>
              <a:rPr lang="en-US" sz="2400" dirty="0"/>
              <a:t> appears to be a notable characteristic of autism neurophysiology that is evident at very early stages of autism development.</a:t>
            </a:r>
          </a:p>
        </p:txBody>
      </p:sp>
      <p:sp>
        <p:nvSpPr>
          <p:cNvPr id="25" name="Text Placeholder 24">
            <a:extLst>
              <a:ext uri="{FF2B5EF4-FFF2-40B4-BE49-F238E27FC236}">
                <a16:creationId xmlns:a16="http://schemas.microsoft.com/office/drawing/2014/main" id="{F4AD1DFF-A153-46AF-86F2-B148D2448AF9}"/>
              </a:ext>
            </a:extLst>
          </p:cNvPr>
          <p:cNvSpPr>
            <a:spLocks noGrp="1"/>
          </p:cNvSpPr>
          <p:nvPr>
            <p:ph type="body" sz="quarter" idx="20"/>
          </p:nvPr>
        </p:nvSpPr>
        <p:spPr/>
        <p:txBody>
          <a:bodyPr>
            <a:normAutofit/>
          </a:bodyPr>
          <a:lstStyle/>
          <a:p>
            <a:pPr>
              <a:lnSpc>
                <a:spcPct val="100000"/>
              </a:lnSpc>
            </a:pPr>
            <a:r>
              <a:rPr lang="en-US" sz="2400" dirty="0"/>
              <a:t>Autism has been hypothesized to arise from the development of abnormal neural networks that exhibit irregular synaptic connectivity and </a:t>
            </a:r>
            <a:r>
              <a:rPr lang="en-US" sz="2400" u="sng" dirty="0"/>
              <a:t>abnormal neural synchronization. </a:t>
            </a:r>
          </a:p>
        </p:txBody>
      </p:sp>
      <p:grpSp>
        <p:nvGrpSpPr>
          <p:cNvPr id="37" name="Group 36">
            <a:extLst>
              <a:ext uri="{FF2B5EF4-FFF2-40B4-BE49-F238E27FC236}">
                <a16:creationId xmlns:a16="http://schemas.microsoft.com/office/drawing/2014/main" id="{E11DEDEC-74BB-42B9-9BD5-C8919CC220D3}"/>
              </a:ext>
            </a:extLst>
          </p:cNvPr>
          <p:cNvGrpSpPr/>
          <p:nvPr/>
        </p:nvGrpSpPr>
        <p:grpSpPr>
          <a:xfrm>
            <a:off x="5715788" y="1742961"/>
            <a:ext cx="674687" cy="674687"/>
            <a:chOff x="3315400" y="2334416"/>
            <a:chExt cx="674687" cy="674687"/>
          </a:xfrm>
        </p:grpSpPr>
        <p:grpSp>
          <p:nvGrpSpPr>
            <p:cNvPr id="36" name="Group 35">
              <a:extLst>
                <a:ext uri="{FF2B5EF4-FFF2-40B4-BE49-F238E27FC236}">
                  <a16:creationId xmlns:a16="http://schemas.microsoft.com/office/drawing/2014/main" id="{E121EE9D-B737-49CC-8C09-FD82F1D71380}"/>
                </a:ext>
              </a:extLst>
            </p:cNvPr>
            <p:cNvGrpSpPr/>
            <p:nvPr/>
          </p:nvGrpSpPr>
          <p:grpSpPr>
            <a:xfrm>
              <a:off x="3315400" y="2334416"/>
              <a:ext cx="674687" cy="674687"/>
              <a:chOff x="3293593" y="2026505"/>
              <a:chExt cx="674687" cy="674687"/>
            </a:xfrm>
          </p:grpSpPr>
          <p:sp>
            <p:nvSpPr>
              <p:cNvPr id="35" name="Oval 34">
                <a:extLst>
                  <a:ext uri="{FF2B5EF4-FFF2-40B4-BE49-F238E27FC236}">
                    <a16:creationId xmlns:a16="http://schemas.microsoft.com/office/drawing/2014/main" id="{9A9EBDF4-A3C4-42D4-948D-AC7B241BBF92}"/>
                  </a:ext>
                </a:extLst>
              </p:cNvPr>
              <p:cNvSpPr/>
              <p:nvPr/>
            </p:nvSpPr>
            <p:spPr>
              <a:xfrm>
                <a:off x="3293593" y="2026505"/>
                <a:ext cx="674687" cy="67468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6D157FD-006E-43E2-A403-834205624FE8}"/>
                  </a:ext>
                </a:extLst>
              </p:cNvPr>
              <p:cNvSpPr/>
              <p:nvPr/>
            </p:nvSpPr>
            <p:spPr>
              <a:xfrm>
                <a:off x="3489174" y="2159542"/>
                <a:ext cx="283524" cy="408613"/>
              </a:xfrm>
              <a:custGeom>
                <a:avLst/>
                <a:gdLst>
                  <a:gd name="connsiteX0" fmla="*/ 381029 w 414692"/>
                  <a:gd name="connsiteY0" fmla="*/ 448064 h 572831"/>
                  <a:gd name="connsiteX1" fmla="*/ 339922 w 414692"/>
                  <a:gd name="connsiteY1" fmla="*/ 424569 h 572831"/>
                  <a:gd name="connsiteX2" fmla="*/ 347751 w 414692"/>
                  <a:gd name="connsiteY2" fmla="*/ 332053 h 572831"/>
                  <a:gd name="connsiteX3" fmla="*/ 374514 w 414692"/>
                  <a:gd name="connsiteY3" fmla="*/ 323043 h 572831"/>
                  <a:gd name="connsiteX4" fmla="*/ 404505 w 414692"/>
                  <a:gd name="connsiteY4" fmla="*/ 254799 h 572831"/>
                  <a:gd name="connsiteX5" fmla="*/ 336261 w 414692"/>
                  <a:gd name="connsiteY5" fmla="*/ 224808 h 572831"/>
                  <a:gd name="connsiteX6" fmla="*/ 335354 w 414692"/>
                  <a:gd name="connsiteY6" fmla="*/ 225171 h 572831"/>
                  <a:gd name="connsiteX7" fmla="*/ 290375 w 414692"/>
                  <a:gd name="connsiteY7" fmla="*/ 238208 h 572831"/>
                  <a:gd name="connsiteX8" fmla="*/ 344413 w 414692"/>
                  <a:gd name="connsiteY8" fmla="*/ 140575 h 572831"/>
                  <a:gd name="connsiteX9" fmla="*/ 343998 w 414692"/>
                  <a:gd name="connsiteY9" fmla="*/ 133196 h 572831"/>
                  <a:gd name="connsiteX10" fmla="*/ 375727 w 414692"/>
                  <a:gd name="connsiteY10" fmla="*/ 39069 h 572831"/>
                  <a:gd name="connsiteX11" fmla="*/ 281600 w 414692"/>
                  <a:gd name="connsiteY11" fmla="*/ 7340 h 572831"/>
                  <a:gd name="connsiteX12" fmla="*/ 257969 w 414692"/>
                  <a:gd name="connsiteY12" fmla="*/ 26370 h 572831"/>
                  <a:gd name="connsiteX13" fmla="*/ 156766 w 414692"/>
                  <a:gd name="connsiteY13" fmla="*/ 26370 h 572831"/>
                  <a:gd name="connsiteX14" fmla="*/ 58033 w 414692"/>
                  <a:gd name="connsiteY14" fmla="*/ 15392 h 572831"/>
                  <a:gd name="connsiteX15" fmla="*/ 47055 w 414692"/>
                  <a:gd name="connsiteY15" fmla="*/ 114125 h 572831"/>
                  <a:gd name="connsiteX16" fmla="*/ 70736 w 414692"/>
                  <a:gd name="connsiteY16" fmla="*/ 133196 h 572831"/>
                  <a:gd name="connsiteX17" fmla="*/ 70321 w 414692"/>
                  <a:gd name="connsiteY17" fmla="*/ 140575 h 572831"/>
                  <a:gd name="connsiteX18" fmla="*/ 124374 w 414692"/>
                  <a:gd name="connsiteY18" fmla="*/ 238222 h 572831"/>
                  <a:gd name="connsiteX19" fmla="*/ 79359 w 414692"/>
                  <a:gd name="connsiteY19" fmla="*/ 225171 h 572831"/>
                  <a:gd name="connsiteX20" fmla="*/ 10833 w 414692"/>
                  <a:gd name="connsiteY20" fmla="*/ 254516 h 572831"/>
                  <a:gd name="connsiteX21" fmla="*/ 40178 w 414692"/>
                  <a:gd name="connsiteY21" fmla="*/ 323043 h 572831"/>
                  <a:gd name="connsiteX22" fmla="*/ 66941 w 414692"/>
                  <a:gd name="connsiteY22" fmla="*/ 332053 h 572831"/>
                  <a:gd name="connsiteX23" fmla="*/ 74770 w 414692"/>
                  <a:gd name="connsiteY23" fmla="*/ 424569 h 572831"/>
                  <a:gd name="connsiteX24" fmla="*/ 33663 w 414692"/>
                  <a:gd name="connsiteY24" fmla="*/ 448064 h 572831"/>
                  <a:gd name="connsiteX25" fmla="*/ 8805 w 414692"/>
                  <a:gd name="connsiteY25" fmla="*/ 539168 h 572831"/>
                  <a:gd name="connsiteX26" fmla="*/ 99909 w 414692"/>
                  <a:gd name="connsiteY26" fmla="*/ 564026 h 572831"/>
                  <a:gd name="connsiteX27" fmla="*/ 186115 w 414692"/>
                  <a:gd name="connsiteY27" fmla="*/ 514766 h 572831"/>
                  <a:gd name="connsiteX28" fmla="*/ 228578 w 414692"/>
                  <a:gd name="connsiteY28" fmla="*/ 514766 h 572831"/>
                  <a:gd name="connsiteX29" fmla="*/ 314783 w 414692"/>
                  <a:gd name="connsiteY29" fmla="*/ 564026 h 572831"/>
                  <a:gd name="connsiteX30" fmla="*/ 405887 w 414692"/>
                  <a:gd name="connsiteY30" fmla="*/ 539168 h 572831"/>
                  <a:gd name="connsiteX31" fmla="*/ 381029 w 414692"/>
                  <a:gd name="connsiteY31" fmla="*/ 448064 h 572831"/>
                  <a:gd name="connsiteX32" fmla="*/ 312766 w 414692"/>
                  <a:gd name="connsiteY32" fmla="*/ 42183 h 572831"/>
                  <a:gd name="connsiteX33" fmla="*/ 340873 w 414692"/>
                  <a:gd name="connsiteY33" fmla="*/ 70216 h 572831"/>
                  <a:gd name="connsiteX34" fmla="*/ 332346 w 414692"/>
                  <a:gd name="connsiteY34" fmla="*/ 90402 h 572831"/>
                  <a:gd name="connsiteX35" fmla="*/ 296560 w 414692"/>
                  <a:gd name="connsiteY35" fmla="*/ 47405 h 572831"/>
                  <a:gd name="connsiteX36" fmla="*/ 312766 w 414692"/>
                  <a:gd name="connsiteY36" fmla="*/ 42183 h 572831"/>
                  <a:gd name="connsiteX37" fmla="*/ 82346 w 414692"/>
                  <a:gd name="connsiteY37" fmla="*/ 90402 h 572831"/>
                  <a:gd name="connsiteX38" fmla="*/ 81685 w 414692"/>
                  <a:gd name="connsiteY38" fmla="*/ 50741 h 572831"/>
                  <a:gd name="connsiteX39" fmla="*/ 118133 w 414692"/>
                  <a:gd name="connsiteY39" fmla="*/ 47405 h 572831"/>
                  <a:gd name="connsiteX40" fmla="*/ 82346 w 414692"/>
                  <a:gd name="connsiteY40" fmla="*/ 90402 h 572831"/>
                  <a:gd name="connsiteX41" fmla="*/ 137066 w 414692"/>
                  <a:gd name="connsiteY41" fmla="*/ 133547 h 572831"/>
                  <a:gd name="connsiteX42" fmla="*/ 151122 w 414692"/>
                  <a:gd name="connsiteY42" fmla="*/ 119491 h 572831"/>
                  <a:gd name="connsiteX43" fmla="*/ 165178 w 414692"/>
                  <a:gd name="connsiteY43" fmla="*/ 133547 h 572831"/>
                  <a:gd name="connsiteX44" fmla="*/ 151122 w 414692"/>
                  <a:gd name="connsiteY44" fmla="*/ 147603 h 572831"/>
                  <a:gd name="connsiteX45" fmla="*/ 137066 w 414692"/>
                  <a:gd name="connsiteY45" fmla="*/ 133547 h 572831"/>
                  <a:gd name="connsiteX46" fmla="*/ 207346 w 414692"/>
                  <a:gd name="connsiteY46" fmla="*/ 231939 h 572831"/>
                  <a:gd name="connsiteX47" fmla="*/ 160217 w 414692"/>
                  <a:gd name="connsiteY47" fmla="*/ 189771 h 572831"/>
                  <a:gd name="connsiteX48" fmla="*/ 207346 w 414692"/>
                  <a:gd name="connsiteY48" fmla="*/ 147603 h 572831"/>
                  <a:gd name="connsiteX49" fmla="*/ 254476 w 414692"/>
                  <a:gd name="connsiteY49" fmla="*/ 189771 h 572831"/>
                  <a:gd name="connsiteX50" fmla="*/ 207346 w 414692"/>
                  <a:gd name="connsiteY50" fmla="*/ 231939 h 572831"/>
                  <a:gd name="connsiteX51" fmla="*/ 263570 w 414692"/>
                  <a:gd name="connsiteY51" fmla="*/ 147603 h 572831"/>
                  <a:gd name="connsiteX52" fmla="*/ 249514 w 414692"/>
                  <a:gd name="connsiteY52" fmla="*/ 133547 h 572831"/>
                  <a:gd name="connsiteX53" fmla="*/ 263570 w 414692"/>
                  <a:gd name="connsiteY53" fmla="*/ 119491 h 572831"/>
                  <a:gd name="connsiteX54" fmla="*/ 277626 w 414692"/>
                  <a:gd name="connsiteY54" fmla="*/ 133547 h 572831"/>
                  <a:gd name="connsiteX55" fmla="*/ 263570 w 414692"/>
                  <a:gd name="connsiteY55" fmla="*/ 147603 h 57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14692" h="572831">
                    <a:moveTo>
                      <a:pt x="381029" y="448064"/>
                    </a:moveTo>
                    <a:lnTo>
                      <a:pt x="339922" y="424569"/>
                    </a:lnTo>
                    <a:cubicBezTo>
                      <a:pt x="351840" y="395235"/>
                      <a:pt x="354571" y="362973"/>
                      <a:pt x="347751" y="332053"/>
                    </a:cubicBezTo>
                    <a:cubicBezTo>
                      <a:pt x="357591" y="329171"/>
                      <a:pt x="366727" y="326142"/>
                      <a:pt x="374514" y="323043"/>
                    </a:cubicBezTo>
                    <a:cubicBezTo>
                      <a:pt x="401641" y="312480"/>
                      <a:pt x="415068" y="281926"/>
                      <a:pt x="404505" y="254799"/>
                    </a:cubicBezTo>
                    <a:cubicBezTo>
                      <a:pt x="393942" y="227672"/>
                      <a:pt x="363388" y="214245"/>
                      <a:pt x="336261" y="224808"/>
                    </a:cubicBezTo>
                    <a:cubicBezTo>
                      <a:pt x="335958" y="224927"/>
                      <a:pt x="335656" y="225047"/>
                      <a:pt x="335354" y="225171"/>
                    </a:cubicBezTo>
                    <a:cubicBezTo>
                      <a:pt x="320648" y="230451"/>
                      <a:pt x="305625" y="234805"/>
                      <a:pt x="290375" y="238208"/>
                    </a:cubicBezTo>
                    <a:cubicBezTo>
                      <a:pt x="323481" y="216655"/>
                      <a:pt x="343728" y="180073"/>
                      <a:pt x="344413" y="140575"/>
                    </a:cubicBezTo>
                    <a:cubicBezTo>
                      <a:pt x="344413" y="138087"/>
                      <a:pt x="344160" y="135656"/>
                      <a:pt x="343998" y="133196"/>
                    </a:cubicBezTo>
                    <a:cubicBezTo>
                      <a:pt x="378753" y="115965"/>
                      <a:pt x="392958" y="73823"/>
                      <a:pt x="375727" y="39069"/>
                    </a:cubicBezTo>
                    <a:cubicBezTo>
                      <a:pt x="358496" y="4314"/>
                      <a:pt x="316354" y="-9891"/>
                      <a:pt x="281600" y="7340"/>
                    </a:cubicBezTo>
                    <a:cubicBezTo>
                      <a:pt x="272430" y="11886"/>
                      <a:pt x="264365" y="18381"/>
                      <a:pt x="257969" y="26370"/>
                    </a:cubicBezTo>
                    <a:cubicBezTo>
                      <a:pt x="225253" y="14648"/>
                      <a:pt x="189482" y="14648"/>
                      <a:pt x="156766" y="26370"/>
                    </a:cubicBezTo>
                    <a:cubicBezTo>
                      <a:pt x="132533" y="-3926"/>
                      <a:pt x="88329" y="-8841"/>
                      <a:pt x="58033" y="15392"/>
                    </a:cubicBezTo>
                    <a:cubicBezTo>
                      <a:pt x="27737" y="39624"/>
                      <a:pt x="22822" y="83828"/>
                      <a:pt x="47055" y="114125"/>
                    </a:cubicBezTo>
                    <a:cubicBezTo>
                      <a:pt x="53461" y="122134"/>
                      <a:pt x="61545" y="128644"/>
                      <a:pt x="70736" y="133196"/>
                    </a:cubicBezTo>
                    <a:cubicBezTo>
                      <a:pt x="70574" y="135649"/>
                      <a:pt x="70321" y="138115"/>
                      <a:pt x="70321" y="140575"/>
                    </a:cubicBezTo>
                    <a:cubicBezTo>
                      <a:pt x="71009" y="180079"/>
                      <a:pt x="91261" y="216667"/>
                      <a:pt x="124374" y="238222"/>
                    </a:cubicBezTo>
                    <a:cubicBezTo>
                      <a:pt x="109112" y="234813"/>
                      <a:pt x="94077" y="230455"/>
                      <a:pt x="79359" y="225171"/>
                    </a:cubicBezTo>
                    <a:cubicBezTo>
                      <a:pt x="52333" y="214351"/>
                      <a:pt x="21653" y="227490"/>
                      <a:pt x="10833" y="254516"/>
                    </a:cubicBezTo>
                    <a:cubicBezTo>
                      <a:pt x="13" y="281543"/>
                      <a:pt x="13152" y="312223"/>
                      <a:pt x="40178" y="323043"/>
                    </a:cubicBezTo>
                    <a:cubicBezTo>
                      <a:pt x="47909" y="326142"/>
                      <a:pt x="57137" y="329171"/>
                      <a:pt x="66941" y="332053"/>
                    </a:cubicBezTo>
                    <a:cubicBezTo>
                      <a:pt x="60122" y="362973"/>
                      <a:pt x="62852" y="395235"/>
                      <a:pt x="74770" y="424569"/>
                    </a:cubicBezTo>
                    <a:lnTo>
                      <a:pt x="33663" y="448064"/>
                    </a:lnTo>
                    <a:cubicBezTo>
                      <a:pt x="1642" y="466357"/>
                      <a:pt x="-9488" y="507146"/>
                      <a:pt x="8805" y="539168"/>
                    </a:cubicBezTo>
                    <a:cubicBezTo>
                      <a:pt x="27099" y="571189"/>
                      <a:pt x="67887" y="582319"/>
                      <a:pt x="99909" y="564026"/>
                    </a:cubicBezTo>
                    <a:lnTo>
                      <a:pt x="186115" y="514766"/>
                    </a:lnTo>
                    <a:cubicBezTo>
                      <a:pt x="200164" y="517203"/>
                      <a:pt x="214528" y="517203"/>
                      <a:pt x="228578" y="514766"/>
                    </a:cubicBezTo>
                    <a:lnTo>
                      <a:pt x="314783" y="564026"/>
                    </a:lnTo>
                    <a:cubicBezTo>
                      <a:pt x="346805" y="582319"/>
                      <a:pt x="387594" y="571189"/>
                      <a:pt x="405887" y="539168"/>
                    </a:cubicBezTo>
                    <a:cubicBezTo>
                      <a:pt x="424180" y="507145"/>
                      <a:pt x="413051" y="466357"/>
                      <a:pt x="381029" y="448064"/>
                    </a:cubicBezTo>
                    <a:close/>
                    <a:moveTo>
                      <a:pt x="312766" y="42183"/>
                    </a:moveTo>
                    <a:cubicBezTo>
                      <a:pt x="328268" y="42163"/>
                      <a:pt x="340853" y="54714"/>
                      <a:pt x="340873" y="70216"/>
                    </a:cubicBezTo>
                    <a:cubicBezTo>
                      <a:pt x="340883" y="77822"/>
                      <a:pt x="337806" y="85107"/>
                      <a:pt x="332346" y="90402"/>
                    </a:cubicBezTo>
                    <a:cubicBezTo>
                      <a:pt x="323802" y="73561"/>
                      <a:pt x="311570" y="58864"/>
                      <a:pt x="296560" y="47405"/>
                    </a:cubicBezTo>
                    <a:cubicBezTo>
                      <a:pt x="301286" y="44018"/>
                      <a:pt x="306952" y="42192"/>
                      <a:pt x="312766" y="42183"/>
                    </a:cubicBezTo>
                    <a:close/>
                    <a:moveTo>
                      <a:pt x="82346" y="90402"/>
                    </a:moveTo>
                    <a:cubicBezTo>
                      <a:pt x="71212" y="79633"/>
                      <a:pt x="70915" y="61876"/>
                      <a:pt x="81685" y="50741"/>
                    </a:cubicBezTo>
                    <a:cubicBezTo>
                      <a:pt x="91335" y="40764"/>
                      <a:pt x="106832" y="39345"/>
                      <a:pt x="118133" y="47405"/>
                    </a:cubicBezTo>
                    <a:cubicBezTo>
                      <a:pt x="103124" y="58866"/>
                      <a:pt x="90892" y="73563"/>
                      <a:pt x="82346" y="90402"/>
                    </a:cubicBezTo>
                    <a:close/>
                    <a:moveTo>
                      <a:pt x="137066" y="133547"/>
                    </a:moveTo>
                    <a:cubicBezTo>
                      <a:pt x="137066" y="125784"/>
                      <a:pt x="143359" y="119491"/>
                      <a:pt x="151122" y="119491"/>
                    </a:cubicBezTo>
                    <a:cubicBezTo>
                      <a:pt x="158885" y="119491"/>
                      <a:pt x="165178" y="125784"/>
                      <a:pt x="165178" y="133547"/>
                    </a:cubicBezTo>
                    <a:cubicBezTo>
                      <a:pt x="165178" y="141310"/>
                      <a:pt x="158885" y="147603"/>
                      <a:pt x="151122" y="147603"/>
                    </a:cubicBezTo>
                    <a:cubicBezTo>
                      <a:pt x="143359" y="147603"/>
                      <a:pt x="137066" y="141310"/>
                      <a:pt x="137066" y="133547"/>
                    </a:cubicBezTo>
                    <a:close/>
                    <a:moveTo>
                      <a:pt x="207346" y="231939"/>
                    </a:moveTo>
                    <a:cubicBezTo>
                      <a:pt x="181343" y="231939"/>
                      <a:pt x="160217" y="213062"/>
                      <a:pt x="160217" y="189771"/>
                    </a:cubicBezTo>
                    <a:cubicBezTo>
                      <a:pt x="160217" y="166480"/>
                      <a:pt x="181300" y="147603"/>
                      <a:pt x="207346" y="147603"/>
                    </a:cubicBezTo>
                    <a:cubicBezTo>
                      <a:pt x="233392" y="147603"/>
                      <a:pt x="254476" y="166480"/>
                      <a:pt x="254476" y="189771"/>
                    </a:cubicBezTo>
                    <a:cubicBezTo>
                      <a:pt x="254476" y="213062"/>
                      <a:pt x="233371" y="231939"/>
                      <a:pt x="207346" y="231939"/>
                    </a:cubicBezTo>
                    <a:close/>
                    <a:moveTo>
                      <a:pt x="263570" y="147603"/>
                    </a:moveTo>
                    <a:cubicBezTo>
                      <a:pt x="255807" y="147603"/>
                      <a:pt x="249514" y="141310"/>
                      <a:pt x="249514" y="133547"/>
                    </a:cubicBezTo>
                    <a:cubicBezTo>
                      <a:pt x="249514" y="125784"/>
                      <a:pt x="255807" y="119491"/>
                      <a:pt x="263570" y="119491"/>
                    </a:cubicBezTo>
                    <a:cubicBezTo>
                      <a:pt x="271333" y="119491"/>
                      <a:pt x="277626" y="125784"/>
                      <a:pt x="277626" y="133547"/>
                    </a:cubicBezTo>
                    <a:cubicBezTo>
                      <a:pt x="277626" y="141310"/>
                      <a:pt x="271333" y="147603"/>
                      <a:pt x="263570" y="147603"/>
                    </a:cubicBezTo>
                    <a:close/>
                  </a:path>
                </a:pathLst>
              </a:custGeom>
              <a:solidFill>
                <a:schemeClr val="bg1"/>
              </a:solidFill>
              <a:ln w="6945"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16A50CFD-BF84-4FE7-AB96-A91FEE99FCA7}"/>
                </a:ext>
              </a:extLst>
            </p:cNvPr>
            <p:cNvSpPr/>
            <p:nvPr/>
          </p:nvSpPr>
          <p:spPr>
            <a:xfrm>
              <a:off x="3639482" y="2582924"/>
              <a:ext cx="26283" cy="25065"/>
            </a:xfrm>
            <a:custGeom>
              <a:avLst/>
              <a:gdLst>
                <a:gd name="connsiteX0" fmla="*/ 38443 w 38443"/>
                <a:gd name="connsiteY0" fmla="*/ 17570 h 35139"/>
                <a:gd name="connsiteX1" fmla="*/ 19222 w 38443"/>
                <a:gd name="connsiteY1" fmla="*/ 35140 h 35139"/>
                <a:gd name="connsiteX2" fmla="*/ 0 w 38443"/>
                <a:gd name="connsiteY2" fmla="*/ 17570 h 35139"/>
                <a:gd name="connsiteX3" fmla="*/ 19222 w 38443"/>
                <a:gd name="connsiteY3" fmla="*/ 0 h 35139"/>
                <a:gd name="connsiteX4" fmla="*/ 38443 w 38443"/>
                <a:gd name="connsiteY4" fmla="*/ 17570 h 3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43" h="35139">
                  <a:moveTo>
                    <a:pt x="38443" y="17570"/>
                  </a:moveTo>
                  <a:cubicBezTo>
                    <a:pt x="38443" y="27274"/>
                    <a:pt x="29837" y="35140"/>
                    <a:pt x="19222" y="35140"/>
                  </a:cubicBezTo>
                  <a:cubicBezTo>
                    <a:pt x="8606" y="35140"/>
                    <a:pt x="0" y="27274"/>
                    <a:pt x="0" y="17570"/>
                  </a:cubicBezTo>
                  <a:cubicBezTo>
                    <a:pt x="0" y="7866"/>
                    <a:pt x="8606" y="0"/>
                    <a:pt x="19222" y="0"/>
                  </a:cubicBezTo>
                  <a:cubicBezTo>
                    <a:pt x="29837" y="0"/>
                    <a:pt x="38443" y="7866"/>
                    <a:pt x="38443" y="17570"/>
                  </a:cubicBezTo>
                  <a:close/>
                </a:path>
              </a:pathLst>
            </a:custGeom>
            <a:solidFill>
              <a:schemeClr val="bg1"/>
            </a:solidFill>
            <a:ln w="6945" cap="flat">
              <a:noFill/>
              <a:prstDash val="solid"/>
              <a:miter/>
            </a:ln>
          </p:spPr>
          <p:txBody>
            <a:bodyPr rtlCol="0" anchor="ctr"/>
            <a:lstStyle/>
            <a:p>
              <a:endParaRPr lang="en-US" dirty="0"/>
            </a:p>
          </p:txBody>
        </p:sp>
      </p:grpSp>
      <p:grpSp>
        <p:nvGrpSpPr>
          <p:cNvPr id="42" name="Group 41">
            <a:extLst>
              <a:ext uri="{FF2B5EF4-FFF2-40B4-BE49-F238E27FC236}">
                <a16:creationId xmlns:a16="http://schemas.microsoft.com/office/drawing/2014/main" id="{9595C288-216B-48B3-88BC-BBD04BB59645}"/>
              </a:ext>
            </a:extLst>
          </p:cNvPr>
          <p:cNvGrpSpPr/>
          <p:nvPr/>
        </p:nvGrpSpPr>
        <p:grpSpPr>
          <a:xfrm>
            <a:off x="5728809" y="4100454"/>
            <a:ext cx="674687" cy="674687"/>
            <a:chOff x="4869299" y="4450710"/>
            <a:chExt cx="674687" cy="674687"/>
          </a:xfrm>
        </p:grpSpPr>
        <p:sp>
          <p:nvSpPr>
            <p:cNvPr id="41" name="Oval 40">
              <a:extLst>
                <a:ext uri="{FF2B5EF4-FFF2-40B4-BE49-F238E27FC236}">
                  <a16:creationId xmlns:a16="http://schemas.microsoft.com/office/drawing/2014/main" id="{8AF9F126-73B1-4210-A526-16AC0BE150EB}"/>
                </a:ext>
              </a:extLst>
            </p:cNvPr>
            <p:cNvSpPr/>
            <p:nvPr/>
          </p:nvSpPr>
          <p:spPr>
            <a:xfrm>
              <a:off x="4869299" y="4450710"/>
              <a:ext cx="674687" cy="674687"/>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 name="Content Placeholder 38" descr="Brain in head">
              <a:extLst>
                <a:ext uri="{FF2B5EF4-FFF2-40B4-BE49-F238E27FC236}">
                  <a16:creationId xmlns:a16="http://schemas.microsoft.com/office/drawing/2014/main" id="{E9973343-379C-4B11-9165-8AD5382D9004}"/>
                </a:ext>
              </a:extLst>
            </p:cNvPr>
            <p:cNvSpPr/>
            <p:nvPr/>
          </p:nvSpPr>
          <p:spPr>
            <a:xfrm>
              <a:off x="4997357" y="4541944"/>
              <a:ext cx="418571" cy="492219"/>
            </a:xfrm>
            <a:custGeom>
              <a:avLst/>
              <a:gdLst>
                <a:gd name="connsiteX0" fmla="*/ 321320 w 478114"/>
                <a:gd name="connsiteY0" fmla="*/ 230518 h 562239"/>
                <a:gd name="connsiteX1" fmla="*/ 258771 w 478114"/>
                <a:gd name="connsiteY1" fmla="*/ 230518 h 562239"/>
                <a:gd name="connsiteX2" fmla="*/ 210278 w 478114"/>
                <a:gd name="connsiteY2" fmla="*/ 278308 h 562239"/>
                <a:gd name="connsiteX3" fmla="*/ 210278 w 478114"/>
                <a:gd name="connsiteY3" fmla="*/ 330316 h 562239"/>
                <a:gd name="connsiteX4" fmla="*/ 178652 w 478114"/>
                <a:gd name="connsiteY4" fmla="*/ 330316 h 562239"/>
                <a:gd name="connsiteX5" fmla="*/ 178652 w 478114"/>
                <a:gd name="connsiteY5" fmla="*/ 288850 h 562239"/>
                <a:gd name="connsiteX6" fmla="*/ 168813 w 478114"/>
                <a:gd name="connsiteY6" fmla="*/ 243168 h 562239"/>
                <a:gd name="connsiteX7" fmla="*/ 147729 w 478114"/>
                <a:gd name="connsiteY7" fmla="*/ 224896 h 562239"/>
                <a:gd name="connsiteX8" fmla="*/ 132267 w 478114"/>
                <a:gd name="connsiteY8" fmla="*/ 211542 h 562239"/>
                <a:gd name="connsiteX9" fmla="*/ 127348 w 478114"/>
                <a:gd name="connsiteY9" fmla="*/ 201703 h 562239"/>
                <a:gd name="connsiteX10" fmla="*/ 153351 w 478114"/>
                <a:gd name="connsiteY10" fmla="*/ 198189 h 562239"/>
                <a:gd name="connsiteX11" fmla="*/ 161082 w 478114"/>
                <a:gd name="connsiteY11" fmla="*/ 191161 h 562239"/>
                <a:gd name="connsiteX12" fmla="*/ 155460 w 478114"/>
                <a:gd name="connsiteY12" fmla="*/ 182025 h 562239"/>
                <a:gd name="connsiteX13" fmla="*/ 123131 w 478114"/>
                <a:gd name="connsiteY13" fmla="*/ 185539 h 562239"/>
                <a:gd name="connsiteX14" fmla="*/ 122428 w 478114"/>
                <a:gd name="connsiteY14" fmla="*/ 182025 h 562239"/>
                <a:gd name="connsiteX15" fmla="*/ 124537 w 478114"/>
                <a:gd name="connsiteY15" fmla="*/ 163049 h 562239"/>
                <a:gd name="connsiteX16" fmla="*/ 157568 w 478114"/>
                <a:gd name="connsiteY16" fmla="*/ 137046 h 562239"/>
                <a:gd name="connsiteX17" fmla="*/ 166002 w 478114"/>
                <a:gd name="connsiteY17" fmla="*/ 134937 h 562239"/>
                <a:gd name="connsiteX18" fmla="*/ 168110 w 478114"/>
                <a:gd name="connsiteY18" fmla="*/ 134235 h 562239"/>
                <a:gd name="connsiteX19" fmla="*/ 168813 w 478114"/>
                <a:gd name="connsiteY19" fmla="*/ 134235 h 562239"/>
                <a:gd name="connsiteX20" fmla="*/ 177949 w 478114"/>
                <a:gd name="connsiteY20" fmla="*/ 136343 h 562239"/>
                <a:gd name="connsiteX21" fmla="*/ 181463 w 478114"/>
                <a:gd name="connsiteY21" fmla="*/ 137046 h 562239"/>
                <a:gd name="connsiteX22" fmla="*/ 185680 w 478114"/>
                <a:gd name="connsiteY22" fmla="*/ 137749 h 562239"/>
                <a:gd name="connsiteX23" fmla="*/ 195519 w 478114"/>
                <a:gd name="connsiteY23" fmla="*/ 167266 h 562239"/>
                <a:gd name="connsiteX24" fmla="*/ 181463 w 478114"/>
                <a:gd name="connsiteY24" fmla="*/ 194675 h 562239"/>
                <a:gd name="connsiteX25" fmla="*/ 180760 w 478114"/>
                <a:gd name="connsiteY25" fmla="*/ 205920 h 562239"/>
                <a:gd name="connsiteX26" fmla="*/ 191302 w 478114"/>
                <a:gd name="connsiteY26" fmla="*/ 206623 h 562239"/>
                <a:gd name="connsiteX27" fmla="*/ 203250 w 478114"/>
                <a:gd name="connsiteY27" fmla="*/ 191864 h 562239"/>
                <a:gd name="connsiteX28" fmla="*/ 203953 w 478114"/>
                <a:gd name="connsiteY28" fmla="*/ 191864 h 562239"/>
                <a:gd name="connsiteX29" fmla="*/ 238390 w 478114"/>
                <a:gd name="connsiteY29" fmla="*/ 181322 h 562239"/>
                <a:gd name="connsiteX30" fmla="*/ 241904 w 478114"/>
                <a:gd name="connsiteY30" fmla="*/ 176403 h 562239"/>
                <a:gd name="connsiteX31" fmla="*/ 240498 w 478114"/>
                <a:gd name="connsiteY31" fmla="*/ 170780 h 562239"/>
                <a:gd name="connsiteX32" fmla="*/ 229956 w 478114"/>
                <a:gd name="connsiteY32" fmla="*/ 168672 h 562239"/>
                <a:gd name="connsiteX33" fmla="*/ 209575 w 478114"/>
                <a:gd name="connsiteY33" fmla="*/ 175700 h 562239"/>
                <a:gd name="connsiteX34" fmla="*/ 210981 w 478114"/>
                <a:gd name="connsiteY34" fmla="*/ 168672 h 562239"/>
                <a:gd name="connsiteX35" fmla="*/ 206764 w 478114"/>
                <a:gd name="connsiteY35" fmla="*/ 142668 h 562239"/>
                <a:gd name="connsiteX36" fmla="*/ 223631 w 478114"/>
                <a:gd name="connsiteY36" fmla="*/ 144074 h 562239"/>
                <a:gd name="connsiteX37" fmla="*/ 238390 w 478114"/>
                <a:gd name="connsiteY37" fmla="*/ 142668 h 562239"/>
                <a:gd name="connsiteX38" fmla="*/ 273530 w 478114"/>
                <a:gd name="connsiteY38" fmla="*/ 165158 h 562239"/>
                <a:gd name="connsiteX39" fmla="*/ 308670 w 478114"/>
                <a:gd name="connsiteY39" fmla="*/ 205920 h 562239"/>
                <a:gd name="connsiteX40" fmla="*/ 312184 w 478114"/>
                <a:gd name="connsiteY40" fmla="*/ 213651 h 562239"/>
                <a:gd name="connsiteX41" fmla="*/ 320617 w 478114"/>
                <a:gd name="connsiteY41" fmla="*/ 213651 h 562239"/>
                <a:gd name="connsiteX42" fmla="*/ 324131 w 478114"/>
                <a:gd name="connsiteY42" fmla="*/ 205920 h 562239"/>
                <a:gd name="connsiteX43" fmla="*/ 305156 w 478114"/>
                <a:gd name="connsiteY43" fmla="*/ 167266 h 562239"/>
                <a:gd name="connsiteX44" fmla="*/ 329754 w 478114"/>
                <a:gd name="connsiteY44" fmla="*/ 154616 h 562239"/>
                <a:gd name="connsiteX45" fmla="*/ 329051 w 478114"/>
                <a:gd name="connsiteY45" fmla="*/ 143371 h 562239"/>
                <a:gd name="connsiteX46" fmla="*/ 317806 w 478114"/>
                <a:gd name="connsiteY46" fmla="*/ 144074 h 562239"/>
                <a:gd name="connsiteX47" fmla="*/ 291803 w 478114"/>
                <a:gd name="connsiteY47" fmla="*/ 151102 h 562239"/>
                <a:gd name="connsiteX48" fmla="*/ 255257 w 478114"/>
                <a:gd name="connsiteY48" fmla="*/ 137749 h 562239"/>
                <a:gd name="connsiteX49" fmla="*/ 282666 w 478114"/>
                <a:gd name="connsiteY49" fmla="*/ 113853 h 562239"/>
                <a:gd name="connsiteX50" fmla="*/ 279855 w 478114"/>
                <a:gd name="connsiteY50" fmla="*/ 102609 h 562239"/>
                <a:gd name="connsiteX51" fmla="*/ 269313 w 478114"/>
                <a:gd name="connsiteY51" fmla="*/ 105420 h 562239"/>
                <a:gd name="connsiteX52" fmla="*/ 192005 w 478114"/>
                <a:gd name="connsiteY52" fmla="*/ 123693 h 562239"/>
                <a:gd name="connsiteX53" fmla="*/ 203953 w 478114"/>
                <a:gd name="connsiteY53" fmla="*/ 92067 h 562239"/>
                <a:gd name="connsiteX54" fmla="*/ 199736 w 478114"/>
                <a:gd name="connsiteY54" fmla="*/ 85039 h 562239"/>
                <a:gd name="connsiteX55" fmla="*/ 191302 w 478114"/>
                <a:gd name="connsiteY55" fmla="*/ 85741 h 562239"/>
                <a:gd name="connsiteX56" fmla="*/ 187788 w 478114"/>
                <a:gd name="connsiteY56" fmla="*/ 93472 h 562239"/>
                <a:gd name="connsiteX57" fmla="*/ 162488 w 478114"/>
                <a:gd name="connsiteY57" fmla="*/ 120179 h 562239"/>
                <a:gd name="connsiteX58" fmla="*/ 155460 w 478114"/>
                <a:gd name="connsiteY58" fmla="*/ 122287 h 562239"/>
                <a:gd name="connsiteX59" fmla="*/ 131565 w 478114"/>
                <a:gd name="connsiteY59" fmla="*/ 101906 h 562239"/>
                <a:gd name="connsiteX60" fmla="*/ 123834 w 478114"/>
                <a:gd name="connsiteY60" fmla="*/ 104014 h 562239"/>
                <a:gd name="connsiteX61" fmla="*/ 121725 w 478114"/>
                <a:gd name="connsiteY61" fmla="*/ 112448 h 562239"/>
                <a:gd name="connsiteX62" fmla="*/ 128051 w 478114"/>
                <a:gd name="connsiteY62" fmla="*/ 118070 h 562239"/>
                <a:gd name="connsiteX63" fmla="*/ 140701 w 478114"/>
                <a:gd name="connsiteY63" fmla="*/ 128612 h 562239"/>
                <a:gd name="connsiteX64" fmla="*/ 140701 w 478114"/>
                <a:gd name="connsiteY64" fmla="*/ 129315 h 562239"/>
                <a:gd name="connsiteX65" fmla="*/ 111886 w 478114"/>
                <a:gd name="connsiteY65" fmla="*/ 158833 h 562239"/>
                <a:gd name="connsiteX66" fmla="*/ 109778 w 478114"/>
                <a:gd name="connsiteY66" fmla="*/ 168672 h 562239"/>
                <a:gd name="connsiteX67" fmla="*/ 106264 w 478114"/>
                <a:gd name="connsiteY67" fmla="*/ 163752 h 562239"/>
                <a:gd name="connsiteX68" fmla="*/ 100641 w 478114"/>
                <a:gd name="connsiteY68" fmla="*/ 144777 h 562239"/>
                <a:gd name="connsiteX69" fmla="*/ 95722 w 478114"/>
                <a:gd name="connsiteY69" fmla="*/ 138451 h 562239"/>
                <a:gd name="connsiteX70" fmla="*/ 87991 w 478114"/>
                <a:gd name="connsiteY70" fmla="*/ 139857 h 562239"/>
                <a:gd name="connsiteX71" fmla="*/ 85883 w 478114"/>
                <a:gd name="connsiteY71" fmla="*/ 147588 h 562239"/>
                <a:gd name="connsiteX72" fmla="*/ 93613 w 478114"/>
                <a:gd name="connsiteY72" fmla="*/ 170780 h 562239"/>
                <a:gd name="connsiteX73" fmla="*/ 111183 w 478114"/>
                <a:gd name="connsiteY73" fmla="*/ 186945 h 562239"/>
                <a:gd name="connsiteX74" fmla="*/ 120320 w 478114"/>
                <a:gd name="connsiteY74" fmla="*/ 215759 h 562239"/>
                <a:gd name="connsiteX75" fmla="*/ 102047 w 478114"/>
                <a:gd name="connsiteY75" fmla="*/ 231221 h 562239"/>
                <a:gd name="connsiteX76" fmla="*/ 97830 w 478114"/>
                <a:gd name="connsiteY76" fmla="*/ 238249 h 562239"/>
                <a:gd name="connsiteX77" fmla="*/ 102047 w 478114"/>
                <a:gd name="connsiteY77" fmla="*/ 245277 h 562239"/>
                <a:gd name="connsiteX78" fmla="*/ 109778 w 478114"/>
                <a:gd name="connsiteY78" fmla="*/ 244574 h 562239"/>
                <a:gd name="connsiteX79" fmla="*/ 128753 w 478114"/>
                <a:gd name="connsiteY79" fmla="*/ 228410 h 562239"/>
                <a:gd name="connsiteX80" fmla="*/ 141404 w 478114"/>
                <a:gd name="connsiteY80" fmla="*/ 237546 h 562239"/>
                <a:gd name="connsiteX81" fmla="*/ 159676 w 478114"/>
                <a:gd name="connsiteY81" fmla="*/ 253008 h 562239"/>
                <a:gd name="connsiteX82" fmla="*/ 166002 w 478114"/>
                <a:gd name="connsiteY82" fmla="*/ 288148 h 562239"/>
                <a:gd name="connsiteX83" fmla="*/ 166002 w 478114"/>
                <a:gd name="connsiteY83" fmla="*/ 330316 h 562239"/>
                <a:gd name="connsiteX84" fmla="*/ 133673 w 478114"/>
                <a:gd name="connsiteY84" fmla="*/ 330316 h 562239"/>
                <a:gd name="connsiteX85" fmla="*/ 105561 w 478114"/>
                <a:gd name="connsiteY85" fmla="*/ 274092 h 562239"/>
                <a:gd name="connsiteX86" fmla="*/ 61285 w 478114"/>
                <a:gd name="connsiteY86" fmla="*/ 227004 h 562239"/>
                <a:gd name="connsiteX87" fmla="*/ 60582 w 478114"/>
                <a:gd name="connsiteY87" fmla="*/ 222084 h 562239"/>
                <a:gd name="connsiteX88" fmla="*/ 62690 w 478114"/>
                <a:gd name="connsiteY88" fmla="*/ 165861 h 562239"/>
                <a:gd name="connsiteX89" fmla="*/ 60582 w 478114"/>
                <a:gd name="connsiteY89" fmla="*/ 151102 h 562239"/>
                <a:gd name="connsiteX90" fmla="*/ 99236 w 478114"/>
                <a:gd name="connsiteY90" fmla="*/ 104717 h 562239"/>
                <a:gd name="connsiteX91" fmla="*/ 144918 w 478114"/>
                <a:gd name="connsiteY91" fmla="*/ 72388 h 562239"/>
                <a:gd name="connsiteX92" fmla="*/ 156162 w 478114"/>
                <a:gd name="connsiteY92" fmla="*/ 73794 h 562239"/>
                <a:gd name="connsiteX93" fmla="*/ 189897 w 478114"/>
                <a:gd name="connsiteY93" fmla="*/ 56927 h 562239"/>
                <a:gd name="connsiteX94" fmla="*/ 225740 w 478114"/>
                <a:gd name="connsiteY94" fmla="*/ 69577 h 562239"/>
                <a:gd name="connsiteX95" fmla="*/ 267908 w 478114"/>
                <a:gd name="connsiteY95" fmla="*/ 63252 h 562239"/>
                <a:gd name="connsiteX96" fmla="*/ 298831 w 478114"/>
                <a:gd name="connsiteY96" fmla="*/ 92769 h 562239"/>
                <a:gd name="connsiteX97" fmla="*/ 301642 w 478114"/>
                <a:gd name="connsiteY97" fmla="*/ 92769 h 562239"/>
                <a:gd name="connsiteX98" fmla="*/ 350135 w 478114"/>
                <a:gd name="connsiteY98" fmla="*/ 140560 h 562239"/>
                <a:gd name="connsiteX99" fmla="*/ 350135 w 478114"/>
                <a:gd name="connsiteY99" fmla="*/ 142668 h 562239"/>
                <a:gd name="connsiteX100" fmla="*/ 374030 w 478114"/>
                <a:gd name="connsiteY100" fmla="*/ 187647 h 562239"/>
                <a:gd name="connsiteX101" fmla="*/ 321320 w 478114"/>
                <a:gd name="connsiteY101" fmla="*/ 230518 h 562239"/>
                <a:gd name="connsiteX102" fmla="*/ 471016 w 478114"/>
                <a:gd name="connsiteY102" fmla="*/ 304312 h 562239"/>
                <a:gd name="connsiteX103" fmla="*/ 422523 w 478114"/>
                <a:gd name="connsiteY103" fmla="*/ 220679 h 562239"/>
                <a:gd name="connsiteX104" fmla="*/ 422523 w 478114"/>
                <a:gd name="connsiteY104" fmla="*/ 217868 h 562239"/>
                <a:gd name="connsiteX105" fmla="*/ 319212 w 478114"/>
                <a:gd name="connsiteY105" fmla="*/ 29518 h 562239"/>
                <a:gd name="connsiteX106" fmla="*/ 103453 w 478114"/>
                <a:gd name="connsiteY106" fmla="*/ 29518 h 562239"/>
                <a:gd name="connsiteX107" fmla="*/ 141 w 478114"/>
                <a:gd name="connsiteY107" fmla="*/ 217868 h 562239"/>
                <a:gd name="connsiteX108" fmla="*/ 83071 w 478114"/>
                <a:gd name="connsiteY108" fmla="*/ 386539 h 562239"/>
                <a:gd name="connsiteX109" fmla="*/ 83071 w 478114"/>
                <a:gd name="connsiteY109" fmla="*/ 562239 h 562239"/>
                <a:gd name="connsiteX110" fmla="*/ 305156 w 478114"/>
                <a:gd name="connsiteY110" fmla="*/ 562239 h 562239"/>
                <a:gd name="connsiteX111" fmla="*/ 305156 w 478114"/>
                <a:gd name="connsiteY111" fmla="*/ 478606 h 562239"/>
                <a:gd name="connsiteX112" fmla="*/ 339593 w 478114"/>
                <a:gd name="connsiteY112" fmla="*/ 478606 h 562239"/>
                <a:gd name="connsiteX113" fmla="*/ 398628 w 478114"/>
                <a:gd name="connsiteY113" fmla="*/ 454008 h 562239"/>
                <a:gd name="connsiteX114" fmla="*/ 422523 w 478114"/>
                <a:gd name="connsiteY114" fmla="*/ 394973 h 562239"/>
                <a:gd name="connsiteX115" fmla="*/ 422523 w 478114"/>
                <a:gd name="connsiteY115" fmla="*/ 352805 h 562239"/>
                <a:gd name="connsiteX116" fmla="*/ 453446 w 478114"/>
                <a:gd name="connsiteY116" fmla="*/ 352805 h 562239"/>
                <a:gd name="connsiteX117" fmla="*/ 471016 w 478114"/>
                <a:gd name="connsiteY117" fmla="*/ 304312 h 56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78114" h="562239">
                  <a:moveTo>
                    <a:pt x="321320" y="230518"/>
                  </a:moveTo>
                  <a:lnTo>
                    <a:pt x="258771" y="230518"/>
                  </a:lnTo>
                  <a:cubicBezTo>
                    <a:pt x="232065" y="230518"/>
                    <a:pt x="210278" y="251602"/>
                    <a:pt x="210278" y="278308"/>
                  </a:cubicBezTo>
                  <a:lnTo>
                    <a:pt x="210278" y="330316"/>
                  </a:lnTo>
                  <a:lnTo>
                    <a:pt x="178652" y="330316"/>
                  </a:lnTo>
                  <a:lnTo>
                    <a:pt x="178652" y="288850"/>
                  </a:lnTo>
                  <a:cubicBezTo>
                    <a:pt x="178652" y="274092"/>
                    <a:pt x="179355" y="255116"/>
                    <a:pt x="168813" y="243168"/>
                  </a:cubicBezTo>
                  <a:cubicBezTo>
                    <a:pt x="162488" y="236140"/>
                    <a:pt x="155460" y="230518"/>
                    <a:pt x="147729" y="224896"/>
                  </a:cubicBezTo>
                  <a:cubicBezTo>
                    <a:pt x="142107" y="221382"/>
                    <a:pt x="136484" y="217165"/>
                    <a:pt x="132267" y="211542"/>
                  </a:cubicBezTo>
                  <a:cubicBezTo>
                    <a:pt x="130159" y="208731"/>
                    <a:pt x="128753" y="205217"/>
                    <a:pt x="127348" y="201703"/>
                  </a:cubicBezTo>
                  <a:cubicBezTo>
                    <a:pt x="135781" y="198189"/>
                    <a:pt x="144918" y="197487"/>
                    <a:pt x="153351" y="198189"/>
                  </a:cubicBezTo>
                  <a:cubicBezTo>
                    <a:pt x="157568" y="198189"/>
                    <a:pt x="161082" y="195378"/>
                    <a:pt x="161082" y="191161"/>
                  </a:cubicBezTo>
                  <a:cubicBezTo>
                    <a:pt x="161785" y="186945"/>
                    <a:pt x="158974" y="183431"/>
                    <a:pt x="155460" y="182025"/>
                  </a:cubicBezTo>
                  <a:cubicBezTo>
                    <a:pt x="144918" y="180619"/>
                    <a:pt x="133673" y="182025"/>
                    <a:pt x="123131" y="185539"/>
                  </a:cubicBezTo>
                  <a:cubicBezTo>
                    <a:pt x="123131" y="184133"/>
                    <a:pt x="123131" y="182728"/>
                    <a:pt x="122428" y="182025"/>
                  </a:cubicBezTo>
                  <a:cubicBezTo>
                    <a:pt x="121725" y="175700"/>
                    <a:pt x="123131" y="169375"/>
                    <a:pt x="124537" y="163049"/>
                  </a:cubicBezTo>
                  <a:cubicBezTo>
                    <a:pt x="130159" y="148291"/>
                    <a:pt x="144215" y="141965"/>
                    <a:pt x="157568" y="137046"/>
                  </a:cubicBezTo>
                  <a:cubicBezTo>
                    <a:pt x="159676" y="136343"/>
                    <a:pt x="162488" y="135640"/>
                    <a:pt x="166002" y="134937"/>
                  </a:cubicBezTo>
                  <a:lnTo>
                    <a:pt x="168110" y="134235"/>
                  </a:lnTo>
                  <a:lnTo>
                    <a:pt x="168813" y="134235"/>
                  </a:lnTo>
                  <a:cubicBezTo>
                    <a:pt x="172327" y="134937"/>
                    <a:pt x="175138" y="135640"/>
                    <a:pt x="177949" y="136343"/>
                  </a:cubicBezTo>
                  <a:lnTo>
                    <a:pt x="181463" y="137046"/>
                  </a:lnTo>
                  <a:lnTo>
                    <a:pt x="185680" y="137749"/>
                  </a:lnTo>
                  <a:cubicBezTo>
                    <a:pt x="192708" y="146182"/>
                    <a:pt x="196222" y="156724"/>
                    <a:pt x="195519" y="167266"/>
                  </a:cubicBezTo>
                  <a:cubicBezTo>
                    <a:pt x="194816" y="177808"/>
                    <a:pt x="189897" y="187647"/>
                    <a:pt x="181463" y="194675"/>
                  </a:cubicBezTo>
                  <a:cubicBezTo>
                    <a:pt x="178652" y="197487"/>
                    <a:pt x="177949" y="202406"/>
                    <a:pt x="180760" y="205920"/>
                  </a:cubicBezTo>
                  <a:cubicBezTo>
                    <a:pt x="183572" y="208731"/>
                    <a:pt x="187788" y="209434"/>
                    <a:pt x="191302" y="206623"/>
                  </a:cubicBezTo>
                  <a:cubicBezTo>
                    <a:pt x="196222" y="202406"/>
                    <a:pt x="200439" y="197487"/>
                    <a:pt x="203250" y="191864"/>
                  </a:cubicBezTo>
                  <a:lnTo>
                    <a:pt x="203953" y="191864"/>
                  </a:lnTo>
                  <a:cubicBezTo>
                    <a:pt x="215900" y="190459"/>
                    <a:pt x="227848" y="186945"/>
                    <a:pt x="238390" y="181322"/>
                  </a:cubicBezTo>
                  <a:cubicBezTo>
                    <a:pt x="239796" y="179917"/>
                    <a:pt x="241201" y="178511"/>
                    <a:pt x="241904" y="176403"/>
                  </a:cubicBezTo>
                  <a:cubicBezTo>
                    <a:pt x="242607" y="174294"/>
                    <a:pt x="241904" y="172186"/>
                    <a:pt x="240498" y="170780"/>
                  </a:cubicBezTo>
                  <a:cubicBezTo>
                    <a:pt x="237687" y="167266"/>
                    <a:pt x="233470" y="166563"/>
                    <a:pt x="229956" y="168672"/>
                  </a:cubicBezTo>
                  <a:cubicBezTo>
                    <a:pt x="223631" y="172186"/>
                    <a:pt x="217306" y="174997"/>
                    <a:pt x="209575" y="175700"/>
                  </a:cubicBezTo>
                  <a:cubicBezTo>
                    <a:pt x="210278" y="173591"/>
                    <a:pt x="210981" y="170780"/>
                    <a:pt x="210981" y="168672"/>
                  </a:cubicBezTo>
                  <a:cubicBezTo>
                    <a:pt x="211684" y="159535"/>
                    <a:pt x="210278" y="150399"/>
                    <a:pt x="206764" y="142668"/>
                  </a:cubicBezTo>
                  <a:cubicBezTo>
                    <a:pt x="212386" y="143371"/>
                    <a:pt x="218009" y="144074"/>
                    <a:pt x="223631" y="144074"/>
                  </a:cubicBezTo>
                  <a:cubicBezTo>
                    <a:pt x="228551" y="144074"/>
                    <a:pt x="233470" y="143371"/>
                    <a:pt x="238390" y="142668"/>
                  </a:cubicBezTo>
                  <a:cubicBezTo>
                    <a:pt x="247526" y="153913"/>
                    <a:pt x="259474" y="161644"/>
                    <a:pt x="273530" y="165158"/>
                  </a:cubicBezTo>
                  <a:cubicBezTo>
                    <a:pt x="291803" y="174294"/>
                    <a:pt x="308670" y="186242"/>
                    <a:pt x="308670" y="205920"/>
                  </a:cubicBezTo>
                  <a:cubicBezTo>
                    <a:pt x="308670" y="208731"/>
                    <a:pt x="310075" y="212245"/>
                    <a:pt x="312184" y="213651"/>
                  </a:cubicBezTo>
                  <a:cubicBezTo>
                    <a:pt x="314995" y="215056"/>
                    <a:pt x="317806" y="215056"/>
                    <a:pt x="320617" y="213651"/>
                  </a:cubicBezTo>
                  <a:cubicBezTo>
                    <a:pt x="323429" y="212245"/>
                    <a:pt x="324834" y="208731"/>
                    <a:pt x="324131" y="205920"/>
                  </a:cubicBezTo>
                  <a:cubicBezTo>
                    <a:pt x="324131" y="190459"/>
                    <a:pt x="317103" y="176403"/>
                    <a:pt x="305156" y="167266"/>
                  </a:cubicBezTo>
                  <a:cubicBezTo>
                    <a:pt x="314995" y="166563"/>
                    <a:pt x="323429" y="161644"/>
                    <a:pt x="329754" y="154616"/>
                  </a:cubicBezTo>
                  <a:cubicBezTo>
                    <a:pt x="332565" y="151102"/>
                    <a:pt x="331862" y="146182"/>
                    <a:pt x="329051" y="143371"/>
                  </a:cubicBezTo>
                  <a:cubicBezTo>
                    <a:pt x="325537" y="140560"/>
                    <a:pt x="320617" y="141263"/>
                    <a:pt x="317806" y="144074"/>
                  </a:cubicBezTo>
                  <a:cubicBezTo>
                    <a:pt x="314292" y="148291"/>
                    <a:pt x="305156" y="151805"/>
                    <a:pt x="291803" y="151102"/>
                  </a:cubicBezTo>
                  <a:cubicBezTo>
                    <a:pt x="278450" y="151102"/>
                    <a:pt x="265096" y="146182"/>
                    <a:pt x="255257" y="137749"/>
                  </a:cubicBezTo>
                  <a:cubicBezTo>
                    <a:pt x="266502" y="132829"/>
                    <a:pt x="276341" y="124395"/>
                    <a:pt x="282666" y="113853"/>
                  </a:cubicBezTo>
                  <a:cubicBezTo>
                    <a:pt x="284775" y="110339"/>
                    <a:pt x="283369" y="105420"/>
                    <a:pt x="279855" y="102609"/>
                  </a:cubicBezTo>
                  <a:cubicBezTo>
                    <a:pt x="276341" y="100500"/>
                    <a:pt x="271422" y="101906"/>
                    <a:pt x="269313" y="105420"/>
                  </a:cubicBezTo>
                  <a:cubicBezTo>
                    <a:pt x="257366" y="127207"/>
                    <a:pt x="232065" y="133532"/>
                    <a:pt x="192005" y="123693"/>
                  </a:cubicBezTo>
                  <a:cubicBezTo>
                    <a:pt x="201142" y="115962"/>
                    <a:pt x="205358" y="104014"/>
                    <a:pt x="203953" y="92067"/>
                  </a:cubicBezTo>
                  <a:cubicBezTo>
                    <a:pt x="203953" y="89255"/>
                    <a:pt x="202547" y="86444"/>
                    <a:pt x="199736" y="85039"/>
                  </a:cubicBezTo>
                  <a:cubicBezTo>
                    <a:pt x="196925" y="83633"/>
                    <a:pt x="194114" y="83633"/>
                    <a:pt x="191302" y="85741"/>
                  </a:cubicBezTo>
                  <a:cubicBezTo>
                    <a:pt x="188491" y="87147"/>
                    <a:pt x="187788" y="90661"/>
                    <a:pt x="187788" y="93472"/>
                  </a:cubicBezTo>
                  <a:cubicBezTo>
                    <a:pt x="188491" y="111745"/>
                    <a:pt x="178652" y="115259"/>
                    <a:pt x="162488" y="120179"/>
                  </a:cubicBezTo>
                  <a:cubicBezTo>
                    <a:pt x="160379" y="120881"/>
                    <a:pt x="157568" y="121584"/>
                    <a:pt x="155460" y="122287"/>
                  </a:cubicBezTo>
                  <a:cubicBezTo>
                    <a:pt x="151243" y="112448"/>
                    <a:pt x="142107" y="104717"/>
                    <a:pt x="131565" y="101906"/>
                  </a:cubicBezTo>
                  <a:cubicBezTo>
                    <a:pt x="128753" y="101203"/>
                    <a:pt x="125942" y="101906"/>
                    <a:pt x="123834" y="104014"/>
                  </a:cubicBezTo>
                  <a:cubicBezTo>
                    <a:pt x="121725" y="106123"/>
                    <a:pt x="121023" y="108934"/>
                    <a:pt x="121725" y="112448"/>
                  </a:cubicBezTo>
                  <a:cubicBezTo>
                    <a:pt x="122428" y="115259"/>
                    <a:pt x="124537" y="117367"/>
                    <a:pt x="128051" y="118070"/>
                  </a:cubicBezTo>
                  <a:cubicBezTo>
                    <a:pt x="133673" y="119476"/>
                    <a:pt x="137890" y="123693"/>
                    <a:pt x="140701" y="128612"/>
                  </a:cubicBezTo>
                  <a:lnTo>
                    <a:pt x="140701" y="129315"/>
                  </a:lnTo>
                  <a:cubicBezTo>
                    <a:pt x="127348" y="134937"/>
                    <a:pt x="116806" y="145479"/>
                    <a:pt x="111886" y="158833"/>
                  </a:cubicBezTo>
                  <a:cubicBezTo>
                    <a:pt x="110481" y="161644"/>
                    <a:pt x="109778" y="165158"/>
                    <a:pt x="109778" y="168672"/>
                  </a:cubicBezTo>
                  <a:cubicBezTo>
                    <a:pt x="108372" y="167266"/>
                    <a:pt x="106967" y="165861"/>
                    <a:pt x="106264" y="163752"/>
                  </a:cubicBezTo>
                  <a:cubicBezTo>
                    <a:pt x="103453" y="158130"/>
                    <a:pt x="101344" y="151102"/>
                    <a:pt x="100641" y="144777"/>
                  </a:cubicBezTo>
                  <a:cubicBezTo>
                    <a:pt x="99939" y="141965"/>
                    <a:pt x="97830" y="139154"/>
                    <a:pt x="95722" y="138451"/>
                  </a:cubicBezTo>
                  <a:cubicBezTo>
                    <a:pt x="92911" y="137046"/>
                    <a:pt x="90099" y="137749"/>
                    <a:pt x="87991" y="139857"/>
                  </a:cubicBezTo>
                  <a:cubicBezTo>
                    <a:pt x="85883" y="141965"/>
                    <a:pt x="84477" y="144777"/>
                    <a:pt x="85883" y="147588"/>
                  </a:cubicBezTo>
                  <a:cubicBezTo>
                    <a:pt x="87288" y="156021"/>
                    <a:pt x="89397" y="163752"/>
                    <a:pt x="93613" y="170780"/>
                  </a:cubicBezTo>
                  <a:cubicBezTo>
                    <a:pt x="97830" y="177808"/>
                    <a:pt x="103453" y="183431"/>
                    <a:pt x="111183" y="186945"/>
                  </a:cubicBezTo>
                  <a:cubicBezTo>
                    <a:pt x="111886" y="196784"/>
                    <a:pt x="115400" y="206623"/>
                    <a:pt x="120320" y="215759"/>
                  </a:cubicBezTo>
                  <a:cubicBezTo>
                    <a:pt x="115400" y="222084"/>
                    <a:pt x="109075" y="227004"/>
                    <a:pt x="102047" y="231221"/>
                  </a:cubicBezTo>
                  <a:cubicBezTo>
                    <a:pt x="99939" y="232626"/>
                    <a:pt x="98533" y="235438"/>
                    <a:pt x="97830" y="238249"/>
                  </a:cubicBezTo>
                  <a:cubicBezTo>
                    <a:pt x="97830" y="241060"/>
                    <a:pt x="99236" y="243871"/>
                    <a:pt x="102047" y="245277"/>
                  </a:cubicBezTo>
                  <a:cubicBezTo>
                    <a:pt x="104858" y="246682"/>
                    <a:pt x="107669" y="246682"/>
                    <a:pt x="109778" y="244574"/>
                  </a:cubicBezTo>
                  <a:cubicBezTo>
                    <a:pt x="116806" y="239654"/>
                    <a:pt x="123131" y="234735"/>
                    <a:pt x="128753" y="228410"/>
                  </a:cubicBezTo>
                  <a:cubicBezTo>
                    <a:pt x="132970" y="231924"/>
                    <a:pt x="137187" y="234735"/>
                    <a:pt x="141404" y="237546"/>
                  </a:cubicBezTo>
                  <a:cubicBezTo>
                    <a:pt x="148432" y="241763"/>
                    <a:pt x="154054" y="246682"/>
                    <a:pt x="159676" y="253008"/>
                  </a:cubicBezTo>
                  <a:cubicBezTo>
                    <a:pt x="166002" y="260738"/>
                    <a:pt x="166002" y="275497"/>
                    <a:pt x="166002" y="288148"/>
                  </a:cubicBezTo>
                  <a:lnTo>
                    <a:pt x="166002" y="330316"/>
                  </a:lnTo>
                  <a:lnTo>
                    <a:pt x="133673" y="330316"/>
                  </a:lnTo>
                  <a:cubicBezTo>
                    <a:pt x="133673" y="278308"/>
                    <a:pt x="108372" y="275497"/>
                    <a:pt x="105561" y="274092"/>
                  </a:cubicBezTo>
                  <a:cubicBezTo>
                    <a:pt x="95019" y="271280"/>
                    <a:pt x="67610" y="256522"/>
                    <a:pt x="61285" y="227004"/>
                  </a:cubicBezTo>
                  <a:cubicBezTo>
                    <a:pt x="60582" y="225598"/>
                    <a:pt x="60582" y="223490"/>
                    <a:pt x="60582" y="222084"/>
                  </a:cubicBezTo>
                  <a:cubicBezTo>
                    <a:pt x="48634" y="205217"/>
                    <a:pt x="49337" y="182025"/>
                    <a:pt x="62690" y="165861"/>
                  </a:cubicBezTo>
                  <a:cubicBezTo>
                    <a:pt x="61285" y="160941"/>
                    <a:pt x="60582" y="156021"/>
                    <a:pt x="60582" y="151102"/>
                  </a:cubicBezTo>
                  <a:cubicBezTo>
                    <a:pt x="60582" y="128612"/>
                    <a:pt x="76746" y="108934"/>
                    <a:pt x="99236" y="104717"/>
                  </a:cubicBezTo>
                  <a:cubicBezTo>
                    <a:pt x="106264" y="85039"/>
                    <a:pt x="124537" y="71686"/>
                    <a:pt x="144918" y="72388"/>
                  </a:cubicBezTo>
                  <a:cubicBezTo>
                    <a:pt x="148432" y="72388"/>
                    <a:pt x="152648" y="73091"/>
                    <a:pt x="156162" y="73794"/>
                  </a:cubicBezTo>
                  <a:cubicBezTo>
                    <a:pt x="164596" y="63955"/>
                    <a:pt x="176544" y="58332"/>
                    <a:pt x="189897" y="56927"/>
                  </a:cubicBezTo>
                  <a:cubicBezTo>
                    <a:pt x="203250" y="56224"/>
                    <a:pt x="215900" y="60441"/>
                    <a:pt x="225740" y="69577"/>
                  </a:cubicBezTo>
                  <a:cubicBezTo>
                    <a:pt x="238390" y="61144"/>
                    <a:pt x="253852" y="59035"/>
                    <a:pt x="267908" y="63252"/>
                  </a:cubicBezTo>
                  <a:cubicBezTo>
                    <a:pt x="282666" y="67469"/>
                    <a:pt x="293911" y="78713"/>
                    <a:pt x="298831" y="92769"/>
                  </a:cubicBezTo>
                  <a:lnTo>
                    <a:pt x="301642" y="92769"/>
                  </a:lnTo>
                  <a:cubicBezTo>
                    <a:pt x="328348" y="92769"/>
                    <a:pt x="349432" y="113853"/>
                    <a:pt x="350135" y="140560"/>
                  </a:cubicBezTo>
                  <a:lnTo>
                    <a:pt x="350135" y="142668"/>
                  </a:lnTo>
                  <a:cubicBezTo>
                    <a:pt x="366299" y="151805"/>
                    <a:pt x="375436" y="169375"/>
                    <a:pt x="374030" y="187647"/>
                  </a:cubicBezTo>
                  <a:cubicBezTo>
                    <a:pt x="368408" y="212245"/>
                    <a:pt x="346621" y="231221"/>
                    <a:pt x="321320" y="230518"/>
                  </a:cubicBezTo>
                  <a:close/>
                  <a:moveTo>
                    <a:pt x="471016" y="304312"/>
                  </a:moveTo>
                  <a:lnTo>
                    <a:pt x="422523" y="220679"/>
                  </a:lnTo>
                  <a:lnTo>
                    <a:pt x="422523" y="217868"/>
                  </a:lnTo>
                  <a:cubicBezTo>
                    <a:pt x="425334" y="140560"/>
                    <a:pt x="385978" y="68172"/>
                    <a:pt x="319212" y="29518"/>
                  </a:cubicBezTo>
                  <a:cubicBezTo>
                    <a:pt x="252446" y="-9839"/>
                    <a:pt x="170218" y="-9839"/>
                    <a:pt x="103453" y="29518"/>
                  </a:cubicBezTo>
                  <a:cubicBezTo>
                    <a:pt x="36687" y="68172"/>
                    <a:pt x="-2670" y="140560"/>
                    <a:pt x="141" y="217868"/>
                  </a:cubicBezTo>
                  <a:cubicBezTo>
                    <a:pt x="141" y="283931"/>
                    <a:pt x="30361" y="346480"/>
                    <a:pt x="83071" y="386539"/>
                  </a:cubicBezTo>
                  <a:lnTo>
                    <a:pt x="83071" y="562239"/>
                  </a:lnTo>
                  <a:lnTo>
                    <a:pt x="305156" y="562239"/>
                  </a:lnTo>
                  <a:lnTo>
                    <a:pt x="305156" y="478606"/>
                  </a:lnTo>
                  <a:lnTo>
                    <a:pt x="339593" y="478606"/>
                  </a:lnTo>
                  <a:cubicBezTo>
                    <a:pt x="362083" y="478606"/>
                    <a:pt x="383167" y="470173"/>
                    <a:pt x="398628" y="454008"/>
                  </a:cubicBezTo>
                  <a:cubicBezTo>
                    <a:pt x="414090" y="438547"/>
                    <a:pt x="422523" y="416760"/>
                    <a:pt x="422523" y="394973"/>
                  </a:cubicBezTo>
                  <a:lnTo>
                    <a:pt x="422523" y="352805"/>
                  </a:lnTo>
                  <a:lnTo>
                    <a:pt x="453446" y="352805"/>
                  </a:lnTo>
                  <a:cubicBezTo>
                    <a:pt x="471719" y="351399"/>
                    <a:pt x="487884" y="330316"/>
                    <a:pt x="471016" y="304312"/>
                  </a:cubicBezTo>
                  <a:close/>
                </a:path>
              </a:pathLst>
            </a:custGeom>
            <a:solidFill>
              <a:schemeClr val="bg2"/>
            </a:solidFill>
            <a:ln w="6945" cap="flat">
              <a:noFill/>
              <a:prstDash val="solid"/>
              <a:miter/>
            </a:ln>
          </p:spPr>
          <p:txBody>
            <a:bodyPr rtlCol="0" anchor="ctr"/>
            <a:lstStyle/>
            <a:p>
              <a:endParaRPr lang="en-US"/>
            </a:p>
          </p:txBody>
        </p:sp>
      </p:grpSp>
    </p:spTree>
    <p:extLst>
      <p:ext uri="{BB962C8B-B14F-4D97-AF65-F5344CB8AC3E}">
        <p14:creationId xmlns:p14="http://schemas.microsoft.com/office/powerpoint/2010/main" val="2532351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25FA9-F33D-477F-BE5A-6EB3E3155895}"/>
              </a:ext>
            </a:extLst>
          </p:cNvPr>
          <p:cNvSpPr>
            <a:spLocks noGrp="1"/>
          </p:cNvSpPr>
          <p:nvPr>
            <p:ph type="sldNum" sz="quarter" idx="12"/>
          </p:nvPr>
        </p:nvSpPr>
        <p:spPr/>
        <p:txBody>
          <a:bodyPr/>
          <a:lstStyle/>
          <a:p>
            <a:fld id="{FDDEDDF7-F2C4-41C4-BE1D-38A4E38D3F88}" type="slidenum">
              <a:rPr lang="en-US" smtClean="0"/>
              <a:pPr/>
              <a:t>23</a:t>
            </a:fld>
            <a:endParaRPr lang="en-US"/>
          </a:p>
        </p:txBody>
      </p:sp>
      <p:pic>
        <p:nvPicPr>
          <p:cNvPr id="10" name="Picture Placeholder 9" descr="Two people looking at the camera&#10;&#10;Description automatically generated">
            <a:extLst>
              <a:ext uri="{FF2B5EF4-FFF2-40B4-BE49-F238E27FC236}">
                <a16:creationId xmlns:a16="http://schemas.microsoft.com/office/drawing/2014/main" id="{D4238A7F-80B9-48AF-8AA2-E46B5720AB7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129" b="7129"/>
          <a:stretch>
            <a:fillRect/>
          </a:stretch>
        </p:blipFill>
        <p:spPr/>
      </p:pic>
      <p:sp>
        <p:nvSpPr>
          <p:cNvPr id="5" name="Title 4">
            <a:extLst>
              <a:ext uri="{FF2B5EF4-FFF2-40B4-BE49-F238E27FC236}">
                <a16:creationId xmlns:a16="http://schemas.microsoft.com/office/drawing/2014/main" id="{8FC0DF73-5286-4F40-AD95-632CDD2DDF3E}"/>
              </a:ext>
            </a:extLst>
          </p:cNvPr>
          <p:cNvSpPr>
            <a:spLocks noGrp="1"/>
          </p:cNvSpPr>
          <p:nvPr>
            <p:ph type="title"/>
          </p:nvPr>
        </p:nvSpPr>
        <p:spPr/>
        <p:txBody>
          <a:bodyPr>
            <a:normAutofit fontScale="90000"/>
          </a:bodyPr>
          <a:lstStyle/>
          <a:p>
            <a:pPr>
              <a:lnSpc>
                <a:spcPct val="100000"/>
              </a:lnSpc>
            </a:pPr>
            <a:r>
              <a:rPr lang="en-US" dirty="0"/>
              <a:t>Autism Spectrum</a:t>
            </a:r>
            <a:br>
              <a:rPr lang="en-US" dirty="0"/>
            </a:br>
            <a:r>
              <a:rPr lang="en-US" sz="2000" dirty="0">
                <a:solidFill>
                  <a:schemeClr val="tx1"/>
                </a:solidFill>
              </a:rPr>
              <a:t>The impact of multisensory integration deficits on speech perception in children with autism spectrum disorders by Stevenson et al. 2014</a:t>
            </a:r>
            <a:endParaRPr lang="en-US" dirty="0">
              <a:solidFill>
                <a:schemeClr val="tx1"/>
              </a:solidFill>
            </a:endParaRPr>
          </a:p>
        </p:txBody>
      </p:sp>
      <p:sp>
        <p:nvSpPr>
          <p:cNvPr id="4" name="Text Placeholder 3">
            <a:extLst>
              <a:ext uri="{FF2B5EF4-FFF2-40B4-BE49-F238E27FC236}">
                <a16:creationId xmlns:a16="http://schemas.microsoft.com/office/drawing/2014/main" id="{6ACC6671-5013-420A-AE5F-3D485DBA2679}"/>
              </a:ext>
            </a:extLst>
          </p:cNvPr>
          <p:cNvSpPr>
            <a:spLocks noGrp="1"/>
          </p:cNvSpPr>
          <p:nvPr>
            <p:ph type="body" sz="quarter" idx="14"/>
          </p:nvPr>
        </p:nvSpPr>
        <p:spPr/>
        <p:txBody>
          <a:bodyPr anchor="ctr">
            <a:normAutofit/>
          </a:bodyPr>
          <a:lstStyle/>
          <a:p>
            <a:pPr>
              <a:lnSpc>
                <a:spcPct val="100000"/>
              </a:lnSpc>
            </a:pPr>
            <a:r>
              <a:rPr lang="en-US" sz="2400" dirty="0"/>
              <a:t>Children with autism spectrum disorders have trouble integrating simultaneous auditory &amp; visual sensory information due to impaired temporal processing.</a:t>
            </a:r>
          </a:p>
          <a:p>
            <a:pPr>
              <a:lnSpc>
                <a:spcPct val="100000"/>
              </a:lnSpc>
            </a:pPr>
            <a:r>
              <a:rPr lang="en-US" sz="2400" dirty="0"/>
              <a:t>Perceiving the timing of incoming sensory information is paramount to the ability to perceptually bind stimuli across sensory modalities.</a:t>
            </a:r>
          </a:p>
          <a:p>
            <a:pPr>
              <a:lnSpc>
                <a:spcPct val="100000"/>
              </a:lnSpc>
            </a:pPr>
            <a:r>
              <a:rPr lang="en-US" sz="2400" dirty="0"/>
              <a:t>This timing deficit hampers development of social, communication, language &amp; literacy skills.</a:t>
            </a:r>
          </a:p>
        </p:txBody>
      </p:sp>
    </p:spTree>
    <p:extLst>
      <p:ext uri="{BB962C8B-B14F-4D97-AF65-F5344CB8AC3E}">
        <p14:creationId xmlns:p14="http://schemas.microsoft.com/office/powerpoint/2010/main" val="144606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EBE9-B998-441B-B988-5FAC82DC2B41}"/>
              </a:ext>
            </a:extLst>
          </p:cNvPr>
          <p:cNvSpPr>
            <a:spLocks noGrp="1"/>
          </p:cNvSpPr>
          <p:nvPr>
            <p:ph type="title"/>
          </p:nvPr>
        </p:nvSpPr>
        <p:spPr/>
        <p:txBody>
          <a:bodyPr/>
          <a:lstStyle/>
          <a:p>
            <a:r>
              <a:rPr lang="en-US" dirty="0"/>
              <a:t>SENSORY PROCESSING &amp; AUDITORY PROCESSING RESEARCH</a:t>
            </a:r>
          </a:p>
        </p:txBody>
      </p:sp>
    </p:spTree>
    <p:extLst>
      <p:ext uri="{BB962C8B-B14F-4D97-AF65-F5344CB8AC3E}">
        <p14:creationId xmlns:p14="http://schemas.microsoft.com/office/powerpoint/2010/main" val="1593184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EF8B8-3436-4304-B401-640A6D95B923}"/>
              </a:ext>
            </a:extLst>
          </p:cNvPr>
          <p:cNvSpPr>
            <a:spLocks noGrp="1"/>
          </p:cNvSpPr>
          <p:nvPr>
            <p:ph type="sldNum" sz="quarter" idx="12"/>
          </p:nvPr>
        </p:nvSpPr>
        <p:spPr/>
        <p:txBody>
          <a:bodyPr/>
          <a:lstStyle/>
          <a:p>
            <a:fld id="{FDDEDDF7-F2C4-41C4-BE1D-38A4E38D3F88}" type="slidenum">
              <a:rPr lang="en-US" smtClean="0"/>
              <a:pPr/>
              <a:t>25</a:t>
            </a:fld>
            <a:endParaRPr lang="en-US" dirty="0"/>
          </a:p>
        </p:txBody>
      </p:sp>
      <p:pic>
        <p:nvPicPr>
          <p:cNvPr id="11" name="Picture Placeholder 10" descr="A close up of a logo&#10;&#10;Description automatically generated">
            <a:extLst>
              <a:ext uri="{FF2B5EF4-FFF2-40B4-BE49-F238E27FC236}">
                <a16:creationId xmlns:a16="http://schemas.microsoft.com/office/drawing/2014/main" id="{8C5A1F6C-31CC-48A1-B360-4DDBF40A7C4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20" r="1220"/>
          <a:stretch>
            <a:fillRect/>
          </a:stretch>
        </p:blipFill>
        <p:spPr/>
      </p:pic>
      <p:sp>
        <p:nvSpPr>
          <p:cNvPr id="4" name="Title 3">
            <a:extLst>
              <a:ext uri="{FF2B5EF4-FFF2-40B4-BE49-F238E27FC236}">
                <a16:creationId xmlns:a16="http://schemas.microsoft.com/office/drawing/2014/main" id="{96D6CDA1-A3C9-4C3B-BF27-9D7F0212A3A1}"/>
              </a:ext>
            </a:extLst>
          </p:cNvPr>
          <p:cNvSpPr>
            <a:spLocks noGrp="1"/>
          </p:cNvSpPr>
          <p:nvPr>
            <p:ph type="title"/>
          </p:nvPr>
        </p:nvSpPr>
        <p:spPr/>
        <p:txBody>
          <a:bodyPr>
            <a:normAutofit fontScale="90000"/>
          </a:bodyPr>
          <a:lstStyle/>
          <a:p>
            <a:pPr>
              <a:lnSpc>
                <a:spcPct val="100000"/>
              </a:lnSpc>
            </a:pPr>
            <a:r>
              <a:rPr lang="en-US" dirty="0"/>
              <a:t>Sensory Processing Disorder</a:t>
            </a:r>
            <a:br>
              <a:rPr lang="en-US" dirty="0"/>
            </a:br>
            <a:r>
              <a:rPr lang="en-US" sz="2000" dirty="0">
                <a:solidFill>
                  <a:schemeClr val="tx1"/>
                </a:solidFill>
              </a:rPr>
              <a:t>The Effects of a Sensory Integration </a:t>
            </a:r>
            <a:r>
              <a:rPr lang="en-US" sz="2000" dirty="0" err="1">
                <a:solidFill>
                  <a:schemeClr val="tx1"/>
                </a:solidFill>
              </a:rPr>
              <a:t>Programme</a:t>
            </a:r>
            <a:r>
              <a:rPr lang="en-US" sz="2000" dirty="0">
                <a:solidFill>
                  <a:schemeClr val="tx1"/>
                </a:solidFill>
              </a:rPr>
              <a:t> with Applied Interactive Metronome Training for Children with Developmental Disabilities: A Pilot Study by Kim et al. 2012</a:t>
            </a:r>
            <a:endParaRPr lang="en-US" dirty="0">
              <a:solidFill>
                <a:schemeClr val="tx1"/>
              </a:solidFill>
            </a:endParaRPr>
          </a:p>
        </p:txBody>
      </p:sp>
      <p:sp>
        <p:nvSpPr>
          <p:cNvPr id="5" name="Text Placeholder 4">
            <a:extLst>
              <a:ext uri="{FF2B5EF4-FFF2-40B4-BE49-F238E27FC236}">
                <a16:creationId xmlns:a16="http://schemas.microsoft.com/office/drawing/2014/main" id="{8A288F98-B731-4066-A3F5-A4D2D0332AC6}"/>
              </a:ext>
            </a:extLst>
          </p:cNvPr>
          <p:cNvSpPr>
            <a:spLocks noGrp="1"/>
          </p:cNvSpPr>
          <p:nvPr>
            <p:ph type="body" sz="quarter" idx="14"/>
          </p:nvPr>
        </p:nvSpPr>
        <p:spPr/>
        <p:txBody>
          <a:bodyPr/>
          <a:lstStyle/>
          <a:p>
            <a:pPr>
              <a:lnSpc>
                <a:spcPct val="100000"/>
              </a:lnSpc>
            </a:pPr>
            <a:r>
              <a:rPr lang="en-US" b="1" dirty="0"/>
              <a:t>n = 10 children diagnosed with delayed development (20%), autism (10%), mental retardation (10%), speech delay (30%), ADHD (20%), and Down's syndrome (10%)</a:t>
            </a:r>
          </a:p>
          <a:p>
            <a:pPr>
              <a:lnSpc>
                <a:spcPct val="100000"/>
              </a:lnSpc>
            </a:pPr>
            <a:r>
              <a:rPr lang="en-US" b="1" dirty="0"/>
              <a:t>pre-post measures:</a:t>
            </a:r>
          </a:p>
          <a:p>
            <a:pPr lvl="1">
              <a:lnSpc>
                <a:spcPct val="100000"/>
              </a:lnSpc>
            </a:pPr>
            <a:r>
              <a:rPr lang="en-US" dirty="0"/>
              <a:t>Short Sensory Profile</a:t>
            </a:r>
          </a:p>
          <a:p>
            <a:pPr lvl="1">
              <a:lnSpc>
                <a:spcPct val="100000"/>
              </a:lnSpc>
            </a:pPr>
            <a:r>
              <a:rPr lang="en-US" dirty="0"/>
              <a:t>Conner’s Teachers Rating Scale </a:t>
            </a:r>
          </a:p>
          <a:p>
            <a:pPr lvl="1">
              <a:lnSpc>
                <a:spcPct val="100000"/>
              </a:lnSpc>
            </a:pPr>
            <a:r>
              <a:rPr lang="en-US" dirty="0" err="1"/>
              <a:t>DeGangi</a:t>
            </a:r>
            <a:r>
              <a:rPr lang="en-US" dirty="0"/>
              <a:t>-Berk Test</a:t>
            </a:r>
          </a:p>
        </p:txBody>
      </p:sp>
    </p:spTree>
    <p:extLst>
      <p:ext uri="{BB962C8B-B14F-4D97-AF65-F5344CB8AC3E}">
        <p14:creationId xmlns:p14="http://schemas.microsoft.com/office/powerpoint/2010/main" val="3599054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E9412-5E85-41B3-A0AF-3F2806DF04CA}"/>
              </a:ext>
            </a:extLst>
          </p:cNvPr>
          <p:cNvSpPr>
            <a:spLocks noGrp="1"/>
          </p:cNvSpPr>
          <p:nvPr>
            <p:ph sz="half" idx="1"/>
          </p:nvPr>
        </p:nvSpPr>
        <p:spPr>
          <a:xfrm>
            <a:off x="278296" y="1663007"/>
            <a:ext cx="5741504" cy="4540102"/>
          </a:xfrm>
        </p:spPr>
        <p:txBody>
          <a:bodyPr>
            <a:normAutofit/>
          </a:bodyPr>
          <a:lstStyle/>
          <a:p>
            <a:pPr lvl="0">
              <a:lnSpc>
                <a:spcPct val="100000"/>
              </a:lnSpc>
            </a:pPr>
            <a:r>
              <a:rPr lang="en-US" sz="2400" b="1" dirty="0"/>
              <a:t>Significant improvements on Short Sensory Profile (p &lt; .05)</a:t>
            </a:r>
          </a:p>
          <a:p>
            <a:pPr lvl="1">
              <a:lnSpc>
                <a:spcPct val="100000"/>
              </a:lnSpc>
            </a:pPr>
            <a:r>
              <a:rPr lang="en-US" sz="2200" dirty="0"/>
              <a:t>tactile sensitivity</a:t>
            </a:r>
          </a:p>
          <a:p>
            <a:pPr lvl="1">
              <a:lnSpc>
                <a:spcPct val="100000"/>
              </a:lnSpc>
            </a:pPr>
            <a:r>
              <a:rPr lang="en-US" sz="2200" dirty="0"/>
              <a:t>gustatory/olfactory sensitivity</a:t>
            </a:r>
          </a:p>
          <a:p>
            <a:pPr lvl="1">
              <a:lnSpc>
                <a:spcPct val="100000"/>
              </a:lnSpc>
            </a:pPr>
            <a:r>
              <a:rPr lang="en-US" sz="2200" dirty="0"/>
              <a:t>motor sensitivity</a:t>
            </a:r>
          </a:p>
          <a:p>
            <a:pPr lvl="1">
              <a:lnSpc>
                <a:spcPct val="100000"/>
              </a:lnSpc>
            </a:pPr>
            <a:r>
              <a:rPr lang="en-US" sz="2200" dirty="0"/>
              <a:t>high/low response</a:t>
            </a:r>
          </a:p>
          <a:p>
            <a:pPr lvl="1">
              <a:lnSpc>
                <a:spcPct val="100000"/>
              </a:lnSpc>
            </a:pPr>
            <a:r>
              <a:rPr lang="en-US" sz="2200" dirty="0"/>
              <a:t>hearing filtering</a:t>
            </a:r>
          </a:p>
          <a:p>
            <a:pPr lvl="1">
              <a:lnSpc>
                <a:spcPct val="100000"/>
              </a:lnSpc>
            </a:pPr>
            <a:r>
              <a:rPr lang="en-US" sz="2200" dirty="0"/>
              <a:t>low endurance</a:t>
            </a:r>
          </a:p>
          <a:p>
            <a:pPr lvl="1">
              <a:lnSpc>
                <a:spcPct val="100000"/>
              </a:lnSpc>
            </a:pPr>
            <a:r>
              <a:rPr lang="en-US" sz="2200" dirty="0"/>
              <a:t>visual/auditory sensitivity</a:t>
            </a:r>
          </a:p>
          <a:p>
            <a:pPr lvl="1">
              <a:lnSpc>
                <a:spcPct val="100000"/>
              </a:lnSpc>
            </a:pPr>
            <a:r>
              <a:rPr lang="en-US" sz="2200" dirty="0"/>
              <a:t>and Short Sensory Profile Total Score </a:t>
            </a:r>
          </a:p>
        </p:txBody>
      </p:sp>
      <p:sp>
        <p:nvSpPr>
          <p:cNvPr id="4" name="Content Placeholder 3">
            <a:extLst>
              <a:ext uri="{FF2B5EF4-FFF2-40B4-BE49-F238E27FC236}">
                <a16:creationId xmlns:a16="http://schemas.microsoft.com/office/drawing/2014/main" id="{20C12ADC-9AB0-4488-9B75-81CADF215220}"/>
              </a:ext>
            </a:extLst>
          </p:cNvPr>
          <p:cNvSpPr>
            <a:spLocks noGrp="1"/>
          </p:cNvSpPr>
          <p:nvPr>
            <p:ph sz="half" idx="2"/>
          </p:nvPr>
        </p:nvSpPr>
        <p:spPr>
          <a:xfrm>
            <a:off x="6172200" y="1663007"/>
            <a:ext cx="5741504" cy="4540102"/>
          </a:xfrm>
        </p:spPr>
        <p:txBody>
          <a:bodyPr>
            <a:normAutofit/>
          </a:bodyPr>
          <a:lstStyle/>
          <a:p>
            <a:pPr lvl="0">
              <a:lnSpc>
                <a:spcPct val="100000"/>
              </a:lnSpc>
            </a:pPr>
            <a:r>
              <a:rPr lang="en-US" sz="2400" b="1" dirty="0"/>
              <a:t>Significant improvement on Conner’s Teachers Rating Scale (p &lt; .05)</a:t>
            </a:r>
          </a:p>
          <a:p>
            <a:pPr lvl="1">
              <a:lnSpc>
                <a:spcPct val="100000"/>
              </a:lnSpc>
            </a:pPr>
            <a:r>
              <a:rPr lang="en-US" sz="2200" dirty="0"/>
              <a:t>Increased attention</a:t>
            </a:r>
          </a:p>
          <a:p>
            <a:pPr lvl="1">
              <a:lnSpc>
                <a:spcPct val="100000"/>
              </a:lnSpc>
            </a:pPr>
            <a:r>
              <a:rPr lang="en-US" sz="2200" dirty="0"/>
              <a:t>decreased hyperactivity </a:t>
            </a:r>
          </a:p>
          <a:p>
            <a:pPr lvl="0">
              <a:lnSpc>
                <a:spcPct val="100000"/>
              </a:lnSpc>
            </a:pPr>
            <a:r>
              <a:rPr lang="en-US" sz="2400" b="1" dirty="0"/>
              <a:t>Significant improvement on </a:t>
            </a:r>
            <a:r>
              <a:rPr lang="en-US" sz="2400" b="1" dirty="0" err="1"/>
              <a:t>DeGangi</a:t>
            </a:r>
            <a:r>
              <a:rPr lang="en-US" sz="2400" b="1" dirty="0"/>
              <a:t>-Berk Test (p &lt; .05)</a:t>
            </a:r>
          </a:p>
          <a:p>
            <a:pPr lvl="1">
              <a:lnSpc>
                <a:spcPct val="100000"/>
              </a:lnSpc>
            </a:pPr>
            <a:r>
              <a:rPr lang="en-US" sz="2200" dirty="0"/>
              <a:t>postural control</a:t>
            </a:r>
          </a:p>
          <a:p>
            <a:pPr lvl="1">
              <a:lnSpc>
                <a:spcPct val="100000"/>
              </a:lnSpc>
            </a:pPr>
            <a:r>
              <a:rPr lang="en-US" sz="2200" dirty="0"/>
              <a:t>bilateral integration</a:t>
            </a:r>
          </a:p>
          <a:p>
            <a:pPr lvl="1">
              <a:lnSpc>
                <a:spcPct val="100000"/>
              </a:lnSpc>
            </a:pPr>
            <a:r>
              <a:rPr lang="en-US" sz="2200" dirty="0"/>
              <a:t>reflex integration</a:t>
            </a:r>
          </a:p>
          <a:p>
            <a:pPr lvl="1">
              <a:lnSpc>
                <a:spcPct val="100000"/>
              </a:lnSpc>
            </a:pPr>
            <a:r>
              <a:rPr lang="en-US" sz="2200" dirty="0"/>
              <a:t>and </a:t>
            </a:r>
            <a:r>
              <a:rPr lang="en-US" sz="2200" dirty="0" err="1"/>
              <a:t>DeGangi</a:t>
            </a:r>
            <a:r>
              <a:rPr lang="en-US" sz="2200" dirty="0"/>
              <a:t>-Berk Total Score</a:t>
            </a:r>
          </a:p>
        </p:txBody>
      </p:sp>
      <p:sp>
        <p:nvSpPr>
          <p:cNvPr id="5" name="Slide Number Placeholder 4">
            <a:extLst>
              <a:ext uri="{FF2B5EF4-FFF2-40B4-BE49-F238E27FC236}">
                <a16:creationId xmlns:a16="http://schemas.microsoft.com/office/drawing/2014/main" id="{DBA0D7C5-B0F2-4ABB-9BAB-F7B2993C16DA}"/>
              </a:ext>
            </a:extLst>
          </p:cNvPr>
          <p:cNvSpPr>
            <a:spLocks noGrp="1"/>
          </p:cNvSpPr>
          <p:nvPr>
            <p:ph type="sldNum" sz="quarter" idx="12"/>
          </p:nvPr>
        </p:nvSpPr>
        <p:spPr/>
        <p:txBody>
          <a:bodyPr/>
          <a:lstStyle/>
          <a:p>
            <a:fld id="{FDDEDDF7-F2C4-41C4-BE1D-38A4E38D3F88}" type="slidenum">
              <a:rPr lang="en-US" smtClean="0"/>
              <a:pPr/>
              <a:t>26</a:t>
            </a:fld>
            <a:endParaRPr lang="en-US"/>
          </a:p>
        </p:txBody>
      </p:sp>
      <p:sp>
        <p:nvSpPr>
          <p:cNvPr id="2" name="Title 1">
            <a:extLst>
              <a:ext uri="{FF2B5EF4-FFF2-40B4-BE49-F238E27FC236}">
                <a16:creationId xmlns:a16="http://schemas.microsoft.com/office/drawing/2014/main" id="{C521161D-847C-414C-93DE-CABE32D0EB3B}"/>
              </a:ext>
            </a:extLst>
          </p:cNvPr>
          <p:cNvSpPr>
            <a:spLocks noGrp="1"/>
          </p:cNvSpPr>
          <p:nvPr>
            <p:ph type="title"/>
          </p:nvPr>
        </p:nvSpPr>
        <p:spPr>
          <a:xfrm>
            <a:off x="-340241" y="136525"/>
            <a:ext cx="10660911" cy="1309504"/>
          </a:xfrm>
        </p:spPr>
        <p:txBody>
          <a:bodyPr>
            <a:normAutofit fontScale="90000"/>
          </a:bodyPr>
          <a:lstStyle/>
          <a:p>
            <a:pPr>
              <a:lnSpc>
                <a:spcPct val="100000"/>
              </a:lnSpc>
            </a:pPr>
            <a:r>
              <a:rPr lang="en-US" dirty="0"/>
              <a:t>Sensory Processing Disorder</a:t>
            </a:r>
            <a:br>
              <a:rPr lang="en-US" dirty="0"/>
            </a:br>
            <a:r>
              <a:rPr lang="en-US" sz="2000" dirty="0"/>
              <a:t>The Effects of a Sensory Integration </a:t>
            </a:r>
            <a:r>
              <a:rPr lang="en-US" sz="2000" dirty="0" err="1"/>
              <a:t>Programme</a:t>
            </a:r>
            <a:r>
              <a:rPr lang="en-US" sz="2000" dirty="0"/>
              <a:t> with Applied Interactive Metronome Training for Children with Developmental Disabilities: A Pilot Study by Kim et al. 2012</a:t>
            </a:r>
            <a:endParaRPr lang="en-US" dirty="0"/>
          </a:p>
        </p:txBody>
      </p:sp>
    </p:spTree>
    <p:extLst>
      <p:ext uri="{BB962C8B-B14F-4D97-AF65-F5344CB8AC3E}">
        <p14:creationId xmlns:p14="http://schemas.microsoft.com/office/powerpoint/2010/main" val="2547032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A88C5DB-BB1F-4EE7-BF7E-7576DCD5F3F3}"/>
              </a:ext>
            </a:extLst>
          </p:cNvPr>
          <p:cNvSpPr>
            <a:spLocks noGrp="1"/>
          </p:cNvSpPr>
          <p:nvPr>
            <p:ph type="sldNum" sz="quarter" idx="12"/>
          </p:nvPr>
        </p:nvSpPr>
        <p:spPr/>
        <p:txBody>
          <a:bodyPr/>
          <a:lstStyle/>
          <a:p>
            <a:fld id="{FDDEDDF7-F2C4-41C4-BE1D-38A4E38D3F88}" type="slidenum">
              <a:rPr lang="en-US" smtClean="0"/>
              <a:t>27</a:t>
            </a:fld>
            <a:endParaRPr lang="en-US"/>
          </a:p>
        </p:txBody>
      </p:sp>
      <p:pic>
        <p:nvPicPr>
          <p:cNvPr id="13" name="Picture Placeholder 12" descr="A picture containing food&#10;&#10;Description automatically generated">
            <a:extLst>
              <a:ext uri="{FF2B5EF4-FFF2-40B4-BE49-F238E27FC236}">
                <a16:creationId xmlns:a16="http://schemas.microsoft.com/office/drawing/2014/main" id="{FC1B4440-226F-4BFE-83F8-4BCD7E79667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537" r="8537"/>
          <a:stretch>
            <a:fillRect/>
          </a:stretch>
        </p:blipFill>
        <p:spPr/>
      </p:pic>
      <p:sp>
        <p:nvSpPr>
          <p:cNvPr id="2" name="Title 1">
            <a:extLst>
              <a:ext uri="{FF2B5EF4-FFF2-40B4-BE49-F238E27FC236}">
                <a16:creationId xmlns:a16="http://schemas.microsoft.com/office/drawing/2014/main" id="{63C017AA-C598-44B2-AB9B-8867273B777D}"/>
              </a:ext>
            </a:extLst>
          </p:cNvPr>
          <p:cNvSpPr>
            <a:spLocks noGrp="1"/>
          </p:cNvSpPr>
          <p:nvPr>
            <p:ph type="title"/>
          </p:nvPr>
        </p:nvSpPr>
        <p:spPr/>
        <p:txBody>
          <a:bodyPr>
            <a:noAutofit/>
          </a:bodyPr>
          <a:lstStyle/>
          <a:p>
            <a:pPr>
              <a:lnSpc>
                <a:spcPct val="100000"/>
              </a:lnSpc>
            </a:pPr>
            <a:r>
              <a:rPr lang="en-US" sz="4000" dirty="0"/>
              <a:t>Auditory Processing &amp; Literacy</a:t>
            </a:r>
            <a:br>
              <a:rPr lang="en-US" sz="1400" dirty="0"/>
            </a:br>
            <a:r>
              <a:rPr lang="en-US" sz="1800" dirty="0">
                <a:solidFill>
                  <a:schemeClr val="tx1"/>
                </a:solidFill>
              </a:rPr>
              <a:t>The Ability to Move to a Beat is Linked to the Consistency of Neural Responses to Sound by Tierney  &amp; Kraus 2013</a:t>
            </a:r>
          </a:p>
        </p:txBody>
      </p:sp>
      <p:sp>
        <p:nvSpPr>
          <p:cNvPr id="4" name="Text Placeholder 3">
            <a:extLst>
              <a:ext uri="{FF2B5EF4-FFF2-40B4-BE49-F238E27FC236}">
                <a16:creationId xmlns:a16="http://schemas.microsoft.com/office/drawing/2014/main" id="{6A4D060E-5128-458B-A552-4E279E2DA62B}"/>
              </a:ext>
            </a:extLst>
          </p:cNvPr>
          <p:cNvSpPr>
            <a:spLocks noGrp="1"/>
          </p:cNvSpPr>
          <p:nvPr>
            <p:ph type="body" sz="quarter" idx="14"/>
          </p:nvPr>
        </p:nvSpPr>
        <p:spPr>
          <a:xfrm>
            <a:off x="4201632" y="2401767"/>
            <a:ext cx="7676708" cy="2993298"/>
          </a:xfrm>
        </p:spPr>
        <p:txBody>
          <a:bodyPr anchor="ctr">
            <a:normAutofit fontScale="92500" lnSpcReduction="10000"/>
          </a:bodyPr>
          <a:lstStyle/>
          <a:p>
            <a:pPr marL="0" indent="0">
              <a:lnSpc>
                <a:spcPct val="100000"/>
              </a:lnSpc>
              <a:buNone/>
            </a:pPr>
            <a:r>
              <a:rPr lang="en-US" b="1" dirty="0"/>
              <a:t>The ability to tap in sync with an auditory beat is directly correlated with</a:t>
            </a:r>
          </a:p>
          <a:p>
            <a:pPr>
              <a:lnSpc>
                <a:spcPct val="100000"/>
              </a:lnSpc>
            </a:pPr>
            <a:r>
              <a:rPr lang="en-US" sz="2400" dirty="0"/>
              <a:t>consistency of auditory brainstem response to sound</a:t>
            </a:r>
          </a:p>
          <a:p>
            <a:pPr>
              <a:lnSpc>
                <a:spcPct val="100000"/>
              </a:lnSpc>
            </a:pPr>
            <a:r>
              <a:rPr lang="en-US" sz="2400" dirty="0"/>
              <a:t>degree of neural jitter (noise in the system)</a:t>
            </a:r>
          </a:p>
          <a:p>
            <a:pPr>
              <a:lnSpc>
                <a:spcPct val="100000"/>
              </a:lnSpc>
            </a:pPr>
            <a:r>
              <a:rPr lang="en-US" sz="2400" dirty="0"/>
              <a:t>ability to read</a:t>
            </a:r>
          </a:p>
          <a:p>
            <a:pPr>
              <a:lnSpc>
                <a:spcPct val="100000"/>
              </a:lnSpc>
            </a:pPr>
            <a:r>
              <a:rPr lang="en-US" sz="2400" dirty="0"/>
              <a:t>phonological awareness</a:t>
            </a:r>
          </a:p>
          <a:p>
            <a:pPr>
              <a:lnSpc>
                <a:spcPct val="100000"/>
              </a:lnSpc>
            </a:pPr>
            <a:r>
              <a:rPr lang="en-US" sz="2400" dirty="0"/>
              <a:t>fine &amp; gross motor skills</a:t>
            </a:r>
            <a:endParaRPr lang="en-US" dirty="0"/>
          </a:p>
        </p:txBody>
      </p:sp>
      <p:sp>
        <p:nvSpPr>
          <p:cNvPr id="7" name="TextBox 6">
            <a:extLst>
              <a:ext uri="{FF2B5EF4-FFF2-40B4-BE49-F238E27FC236}">
                <a16:creationId xmlns:a16="http://schemas.microsoft.com/office/drawing/2014/main" id="{1672A994-06EE-42D9-A4BD-9EA574D5D37C}"/>
              </a:ext>
            </a:extLst>
          </p:cNvPr>
          <p:cNvSpPr txBox="1"/>
          <p:nvPr/>
        </p:nvSpPr>
        <p:spPr>
          <a:xfrm>
            <a:off x="4146695" y="1827212"/>
            <a:ext cx="7676707" cy="461665"/>
          </a:xfrm>
          <a:prstGeom prst="rect">
            <a:avLst/>
          </a:prstGeom>
          <a:noFill/>
        </p:spPr>
        <p:txBody>
          <a:bodyPr wrap="square">
            <a:spAutoFit/>
          </a:bodyPr>
          <a:lstStyle/>
          <a:p>
            <a:pPr eaLnBrk="1" hangingPunct="1">
              <a:spcBef>
                <a:spcPct val="20000"/>
              </a:spcBef>
              <a:buClr>
                <a:srgbClr val="838383"/>
              </a:buClr>
              <a:buFont typeface="Wingdings" pitchFamily="2" charset="2"/>
              <a:buNone/>
              <a:defRPr/>
            </a:pPr>
            <a:r>
              <a:rPr lang="en-US" sz="2400" b="1" dirty="0">
                <a:solidFill>
                  <a:srgbClr val="0068AE"/>
                </a:solidFill>
              </a:rPr>
              <a:t>Auditory &amp; motor systems use shared neural pathways.</a:t>
            </a:r>
          </a:p>
        </p:txBody>
      </p:sp>
      <p:sp>
        <p:nvSpPr>
          <p:cNvPr id="9" name="TextBox 8">
            <a:extLst>
              <a:ext uri="{FF2B5EF4-FFF2-40B4-BE49-F238E27FC236}">
                <a16:creationId xmlns:a16="http://schemas.microsoft.com/office/drawing/2014/main" id="{4464CF9C-64B9-4E83-9F7E-1EC8BE7F3F37}"/>
              </a:ext>
            </a:extLst>
          </p:cNvPr>
          <p:cNvSpPr txBox="1"/>
          <p:nvPr/>
        </p:nvSpPr>
        <p:spPr>
          <a:xfrm>
            <a:off x="4108613" y="5463368"/>
            <a:ext cx="7752869" cy="1015663"/>
          </a:xfrm>
          <a:prstGeom prst="rect">
            <a:avLst/>
          </a:prstGeom>
          <a:noFill/>
        </p:spPr>
        <p:txBody>
          <a:bodyPr wrap="square">
            <a:spAutoFit/>
          </a:bodyPr>
          <a:lstStyle/>
          <a:p>
            <a:pPr marL="0" indent="0" algn="ctr">
              <a:buNone/>
              <a:defRPr/>
            </a:pPr>
            <a:r>
              <a:rPr lang="en-US" sz="2000" b="1" dirty="0"/>
              <a:t>Children with speech, language and reading disorders have much more difficulty clapping in sync with a steady beat than children who are developing these skills normally.</a:t>
            </a:r>
          </a:p>
        </p:txBody>
      </p:sp>
    </p:spTree>
    <p:extLst>
      <p:ext uri="{BB962C8B-B14F-4D97-AF65-F5344CB8AC3E}">
        <p14:creationId xmlns:p14="http://schemas.microsoft.com/office/powerpoint/2010/main" val="322442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A88C5DB-BB1F-4EE7-BF7E-7576DCD5F3F3}"/>
              </a:ext>
            </a:extLst>
          </p:cNvPr>
          <p:cNvSpPr>
            <a:spLocks noGrp="1"/>
          </p:cNvSpPr>
          <p:nvPr>
            <p:ph type="sldNum" sz="quarter" idx="12"/>
          </p:nvPr>
        </p:nvSpPr>
        <p:spPr/>
        <p:txBody>
          <a:bodyPr/>
          <a:lstStyle/>
          <a:p>
            <a:fld id="{FDDEDDF7-F2C4-41C4-BE1D-38A4E38D3F88}" type="slidenum">
              <a:rPr lang="en-US" smtClean="0"/>
              <a:pPr/>
              <a:t>28</a:t>
            </a:fld>
            <a:endParaRPr lang="en-US"/>
          </a:p>
        </p:txBody>
      </p:sp>
      <p:pic>
        <p:nvPicPr>
          <p:cNvPr id="15" name="Picture Placeholder 14" descr="A close up of a sign&#10;&#10;Description automatically generated">
            <a:extLst>
              <a:ext uri="{FF2B5EF4-FFF2-40B4-BE49-F238E27FC236}">
                <a16:creationId xmlns:a16="http://schemas.microsoft.com/office/drawing/2014/main" id="{AC74AE59-CB18-4993-859F-C269BA95842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537" r="8537"/>
          <a:stretch>
            <a:fillRect/>
          </a:stretch>
        </p:blipFill>
        <p:spPr/>
      </p:pic>
      <p:sp>
        <p:nvSpPr>
          <p:cNvPr id="2" name="Title 1">
            <a:extLst>
              <a:ext uri="{FF2B5EF4-FFF2-40B4-BE49-F238E27FC236}">
                <a16:creationId xmlns:a16="http://schemas.microsoft.com/office/drawing/2014/main" id="{63C017AA-C598-44B2-AB9B-8867273B777D}"/>
              </a:ext>
            </a:extLst>
          </p:cNvPr>
          <p:cNvSpPr>
            <a:spLocks noGrp="1"/>
          </p:cNvSpPr>
          <p:nvPr>
            <p:ph type="title"/>
          </p:nvPr>
        </p:nvSpPr>
        <p:spPr/>
        <p:txBody>
          <a:bodyPr>
            <a:normAutofit/>
          </a:bodyPr>
          <a:lstStyle/>
          <a:p>
            <a:pPr>
              <a:lnSpc>
                <a:spcPct val="100000"/>
              </a:lnSpc>
            </a:pPr>
            <a:r>
              <a:rPr lang="en-US" sz="4000" dirty="0"/>
              <a:t>Auditory Processing &amp; Literacy</a:t>
            </a:r>
            <a:br>
              <a:rPr lang="en-US" dirty="0"/>
            </a:br>
            <a:r>
              <a:rPr lang="en-US" sz="1800" dirty="0">
                <a:solidFill>
                  <a:schemeClr val="tx1"/>
                </a:solidFill>
              </a:rPr>
              <a:t>How Rhythmic Skills Relate and Develop in School-Age Children</a:t>
            </a:r>
            <a:br>
              <a:rPr lang="en-US" sz="1800" dirty="0">
                <a:solidFill>
                  <a:schemeClr val="tx1"/>
                </a:solidFill>
              </a:rPr>
            </a:br>
            <a:r>
              <a:rPr lang="en-US" sz="1800" dirty="0">
                <a:solidFill>
                  <a:schemeClr val="tx1"/>
                </a:solidFill>
              </a:rPr>
              <a:t>by </a:t>
            </a:r>
            <a:r>
              <a:rPr lang="en-US" sz="1800" dirty="0" err="1">
                <a:solidFill>
                  <a:schemeClr val="tx1"/>
                </a:solidFill>
              </a:rPr>
              <a:t>Bonacina</a:t>
            </a:r>
            <a:r>
              <a:rPr lang="en-US" sz="1800" dirty="0">
                <a:solidFill>
                  <a:schemeClr val="tx1"/>
                </a:solidFill>
              </a:rPr>
              <a:t> et al.  2019</a:t>
            </a:r>
            <a:endParaRPr lang="en-US" dirty="0">
              <a:solidFill>
                <a:schemeClr val="tx1"/>
              </a:solidFill>
            </a:endParaRPr>
          </a:p>
        </p:txBody>
      </p:sp>
      <p:sp>
        <p:nvSpPr>
          <p:cNvPr id="4" name="Text Placeholder 3">
            <a:extLst>
              <a:ext uri="{FF2B5EF4-FFF2-40B4-BE49-F238E27FC236}">
                <a16:creationId xmlns:a16="http://schemas.microsoft.com/office/drawing/2014/main" id="{6A4D060E-5128-458B-A552-4E279E2DA62B}"/>
              </a:ext>
            </a:extLst>
          </p:cNvPr>
          <p:cNvSpPr>
            <a:spLocks noGrp="1"/>
          </p:cNvSpPr>
          <p:nvPr>
            <p:ph type="body" sz="quarter" idx="14"/>
          </p:nvPr>
        </p:nvSpPr>
        <p:spPr/>
        <p:txBody>
          <a:bodyPr>
            <a:normAutofit fontScale="70000" lnSpcReduction="20000"/>
          </a:bodyPr>
          <a:lstStyle/>
          <a:p>
            <a:pPr marL="0" indent="0">
              <a:lnSpc>
                <a:spcPct val="120000"/>
              </a:lnSpc>
              <a:buNone/>
            </a:pPr>
            <a:r>
              <a:rPr lang="en-US" altLang="en-US" sz="3400" b="1" dirty="0"/>
              <a:t>EXPERIMENT:  </a:t>
            </a:r>
          </a:p>
          <a:p>
            <a:pPr marL="0" indent="0">
              <a:lnSpc>
                <a:spcPct val="120000"/>
              </a:lnSpc>
              <a:buNone/>
            </a:pPr>
            <a:r>
              <a:rPr lang="en-US" sz="3200" b="1" dirty="0"/>
              <a:t>n=68 children, ages 5-8 were assessed on 4 different tasks to evaluate the taxonomy of rhythmic skills fundamental for the development of language and literacy:</a:t>
            </a:r>
          </a:p>
          <a:p>
            <a:pPr>
              <a:lnSpc>
                <a:spcPct val="120000"/>
              </a:lnSpc>
            </a:pPr>
            <a:r>
              <a:rPr lang="en-US" dirty="0"/>
              <a:t>Drumming to an isochronous (steady pacing) beat</a:t>
            </a:r>
          </a:p>
          <a:p>
            <a:pPr>
              <a:lnSpc>
                <a:spcPct val="120000"/>
              </a:lnSpc>
            </a:pPr>
            <a:r>
              <a:rPr lang="en-US" dirty="0"/>
              <a:t>Remembering and repeating rhythmic patterns</a:t>
            </a:r>
          </a:p>
          <a:p>
            <a:pPr>
              <a:lnSpc>
                <a:spcPct val="120000"/>
              </a:lnSpc>
            </a:pPr>
            <a:r>
              <a:rPr lang="en-US" dirty="0"/>
              <a:t>Drumming to the beat of music (identifying the beat within the music)</a:t>
            </a:r>
          </a:p>
          <a:p>
            <a:pPr>
              <a:lnSpc>
                <a:spcPct val="120000"/>
              </a:lnSpc>
            </a:pPr>
            <a:r>
              <a:rPr lang="en-US" dirty="0"/>
              <a:t>Clapping in sync with a steady beat with visual feedback for millisecond timing (IM)</a:t>
            </a:r>
          </a:p>
        </p:txBody>
      </p:sp>
    </p:spTree>
    <p:extLst>
      <p:ext uri="{BB962C8B-B14F-4D97-AF65-F5344CB8AC3E}">
        <p14:creationId xmlns:p14="http://schemas.microsoft.com/office/powerpoint/2010/main" val="2944899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AA047D-438B-4926-B388-6E0A9FE76BDA}"/>
              </a:ext>
            </a:extLst>
          </p:cNvPr>
          <p:cNvSpPr>
            <a:spLocks noGrp="1"/>
          </p:cNvSpPr>
          <p:nvPr>
            <p:ph type="sldNum" sz="quarter" idx="12"/>
          </p:nvPr>
        </p:nvSpPr>
        <p:spPr/>
        <p:txBody>
          <a:bodyPr/>
          <a:lstStyle/>
          <a:p>
            <a:fld id="{FDDEDDF7-F2C4-41C4-BE1D-38A4E38D3F88}" type="slidenum">
              <a:rPr lang="en-US" smtClean="0"/>
              <a:pPr/>
              <a:t>29</a:t>
            </a:fld>
            <a:endParaRPr lang="en-US"/>
          </a:p>
        </p:txBody>
      </p:sp>
      <p:pic>
        <p:nvPicPr>
          <p:cNvPr id="7" name="Content Placeholder 11" descr="A group of people sitting posing for the camera&#10;&#10;Description automatically generated">
            <a:extLst>
              <a:ext uri="{FF2B5EF4-FFF2-40B4-BE49-F238E27FC236}">
                <a16:creationId xmlns:a16="http://schemas.microsoft.com/office/drawing/2014/main" id="{2FF6C501-9396-4ACE-B8CC-4A112218EB0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998" b="35884"/>
          <a:stretch/>
        </p:blipFill>
        <p:spPr>
          <a:xfrm>
            <a:off x="0" y="1463197"/>
            <a:ext cx="12192000" cy="2443162"/>
          </a:xfrm>
        </p:spPr>
      </p:pic>
      <p:sp>
        <p:nvSpPr>
          <p:cNvPr id="4" name="Content Placeholder 3">
            <a:extLst>
              <a:ext uri="{FF2B5EF4-FFF2-40B4-BE49-F238E27FC236}">
                <a16:creationId xmlns:a16="http://schemas.microsoft.com/office/drawing/2014/main" id="{EF042E21-4977-48E5-9575-B75817DA6002}"/>
              </a:ext>
            </a:extLst>
          </p:cNvPr>
          <p:cNvSpPr>
            <a:spLocks noGrp="1"/>
          </p:cNvSpPr>
          <p:nvPr>
            <p:ph sz="quarter" idx="15"/>
          </p:nvPr>
        </p:nvSpPr>
        <p:spPr>
          <a:xfrm>
            <a:off x="509059" y="4198297"/>
            <a:ext cx="11173883" cy="2443162"/>
          </a:xfrm>
        </p:spPr>
        <p:txBody>
          <a:bodyPr>
            <a:normAutofit fontScale="70000" lnSpcReduction="20000"/>
          </a:bodyPr>
          <a:lstStyle/>
          <a:p>
            <a:pPr>
              <a:lnSpc>
                <a:spcPct val="120000"/>
              </a:lnSpc>
            </a:pPr>
            <a:r>
              <a:rPr lang="en-US" altLang="en-US" sz="2800" b="1" dirty="0"/>
              <a:t>Quotes by lead researcher, Nina Kraus, PhD</a:t>
            </a:r>
          </a:p>
          <a:p>
            <a:pPr>
              <a:lnSpc>
                <a:spcPct val="120000"/>
              </a:lnSpc>
            </a:pPr>
            <a:r>
              <a:rPr lang="en-US" dirty="0"/>
              <a:t>“Struggling with certain rhythmic skills can reflect underlying language and/or perceptual impairment.”</a:t>
            </a:r>
          </a:p>
          <a:p>
            <a:pPr>
              <a:lnSpc>
                <a:spcPct val="120000"/>
              </a:lnSpc>
            </a:pPr>
            <a:r>
              <a:rPr lang="en-US" dirty="0"/>
              <a:t>“A more thorough understanding of the development and interconnection of different rhythmic abilities in early childhood can crucially help in sculpting such interventions to the specific needs of each individual.”</a:t>
            </a:r>
          </a:p>
          <a:p>
            <a:pPr>
              <a:lnSpc>
                <a:spcPct val="120000"/>
              </a:lnSpc>
            </a:pPr>
            <a:r>
              <a:rPr lang="en-US" b="1" dirty="0"/>
              <a:t>“Interactive Metronome is unique in that it is the only intervention  to date that simultaneously impacts all of the vital rhythms for the development of language and literacy.”</a:t>
            </a:r>
          </a:p>
        </p:txBody>
      </p:sp>
      <p:sp>
        <p:nvSpPr>
          <p:cNvPr id="5" name="Title 4">
            <a:extLst>
              <a:ext uri="{FF2B5EF4-FFF2-40B4-BE49-F238E27FC236}">
                <a16:creationId xmlns:a16="http://schemas.microsoft.com/office/drawing/2014/main" id="{638CFE3B-98B8-4F76-87B6-520E042D9807}"/>
              </a:ext>
            </a:extLst>
          </p:cNvPr>
          <p:cNvSpPr>
            <a:spLocks noGrp="1"/>
          </p:cNvSpPr>
          <p:nvPr>
            <p:ph type="title"/>
          </p:nvPr>
        </p:nvSpPr>
        <p:spPr>
          <a:xfrm>
            <a:off x="522817" y="408654"/>
            <a:ext cx="10515600" cy="804455"/>
          </a:xfrm>
        </p:spPr>
        <p:txBody>
          <a:bodyPr>
            <a:normAutofit fontScale="90000"/>
          </a:bodyPr>
          <a:lstStyle/>
          <a:p>
            <a:pPr>
              <a:lnSpc>
                <a:spcPct val="100000"/>
              </a:lnSpc>
            </a:pPr>
            <a:r>
              <a:rPr lang="en-US" dirty="0"/>
              <a:t>Auditory Processing &amp; Literacy</a:t>
            </a:r>
            <a:br>
              <a:rPr lang="en-US" dirty="0"/>
            </a:br>
            <a:r>
              <a:rPr lang="en-US" sz="2000" dirty="0">
                <a:solidFill>
                  <a:schemeClr val="tx1"/>
                </a:solidFill>
              </a:rPr>
              <a:t>How Rhythmic Skills Relate and Develop in School-Age Children by </a:t>
            </a:r>
            <a:r>
              <a:rPr lang="en-US" sz="2000" dirty="0" err="1">
                <a:solidFill>
                  <a:schemeClr val="tx1"/>
                </a:solidFill>
              </a:rPr>
              <a:t>Bonacina</a:t>
            </a:r>
            <a:r>
              <a:rPr lang="en-US" sz="2000" dirty="0">
                <a:solidFill>
                  <a:schemeClr val="tx1"/>
                </a:solidFill>
              </a:rPr>
              <a:t> et al.  2019</a:t>
            </a:r>
            <a:endParaRPr lang="en-US" dirty="0">
              <a:solidFill>
                <a:schemeClr val="tx1"/>
              </a:solidFill>
            </a:endParaRPr>
          </a:p>
        </p:txBody>
      </p:sp>
    </p:spTree>
    <p:extLst>
      <p:ext uri="{BB962C8B-B14F-4D97-AF65-F5344CB8AC3E}">
        <p14:creationId xmlns:p14="http://schemas.microsoft.com/office/powerpoint/2010/main" val="3092948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F5F68A2-5CED-44EA-B50C-9AE675A80F0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99511" y="1389210"/>
            <a:ext cx="3528035" cy="4753047"/>
          </a:xfrm>
        </p:spPr>
      </p:pic>
      <p:sp>
        <p:nvSpPr>
          <p:cNvPr id="44033" name="Title 4">
            <a:extLst>
              <a:ext uri="{FF2B5EF4-FFF2-40B4-BE49-F238E27FC236}">
                <a16:creationId xmlns:a16="http://schemas.microsoft.com/office/drawing/2014/main" id="{E49C838D-6D68-4319-A108-8F030060E01B}"/>
              </a:ext>
            </a:extLst>
          </p:cNvPr>
          <p:cNvSpPr>
            <a:spLocks noGrp="1" noChangeArrowheads="1"/>
          </p:cNvSpPr>
          <p:nvPr>
            <p:ph type="title"/>
          </p:nvPr>
        </p:nvSpPr>
        <p:spPr/>
        <p:txBody>
          <a:bodyPr/>
          <a:lstStyle/>
          <a:p>
            <a:r>
              <a:rPr lang="en-US" altLang="en-US">
                <a:ea typeface="ＭＳ Ｐゴシック" panose="020B0600070205080204" pitchFamily="34" charset="-128"/>
              </a:rPr>
              <a:t>Timing in the Brain</a:t>
            </a:r>
          </a:p>
        </p:txBody>
      </p:sp>
      <p:sp>
        <p:nvSpPr>
          <p:cNvPr id="4" name="Rectangle 3">
            <a:extLst>
              <a:ext uri="{FF2B5EF4-FFF2-40B4-BE49-F238E27FC236}">
                <a16:creationId xmlns:a16="http://schemas.microsoft.com/office/drawing/2014/main" id="{019911F2-2C85-4AB8-BA61-795508073693}"/>
              </a:ext>
            </a:extLst>
          </p:cNvPr>
          <p:cNvSpPr/>
          <p:nvPr/>
        </p:nvSpPr>
        <p:spPr>
          <a:xfrm>
            <a:off x="5619537" y="5649116"/>
            <a:ext cx="3521075" cy="368300"/>
          </a:xfrm>
          <a:prstGeom prst="rect">
            <a:avLst/>
          </a:prstGeom>
        </p:spPr>
        <p:txBody>
          <a:bodyPr wrap="none">
            <a:spAutoFit/>
          </a:bodyPr>
          <a:lstStyle/>
          <a:p>
            <a:pPr eaLnBrk="1" hangingPunct="1">
              <a:defRPr/>
            </a:pPr>
            <a:r>
              <a:rPr lang="en-US" b="1" kern="0" dirty="0">
                <a:cs typeface="ＭＳ Ｐゴシック" charset="0"/>
              </a:rPr>
              <a:t>Neural network synchronization …</a:t>
            </a:r>
            <a:endParaRPr lang="en-US" b="1" dirty="0">
              <a:ea typeface="ＭＳ Ｐゴシック" charset="0"/>
              <a:cs typeface="ＭＳ Ｐゴシック" charset="0"/>
            </a:endParaRPr>
          </a:p>
        </p:txBody>
      </p:sp>
      <p:pic>
        <p:nvPicPr>
          <p:cNvPr id="9" name="Picture 2">
            <a:extLst>
              <a:ext uri="{FF2B5EF4-FFF2-40B4-BE49-F238E27FC236}">
                <a16:creationId xmlns:a16="http://schemas.microsoft.com/office/drawing/2014/main" id="{D5D4738D-1EFF-4C52-A74B-23CA6BA9AC5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619537" y="1389210"/>
            <a:ext cx="5229214" cy="423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74473E0-C6C1-4A24-ADEA-5B8A6EBD53AD}"/>
              </a:ext>
            </a:extLst>
          </p:cNvPr>
          <p:cNvSpPr>
            <a:spLocks noGrp="1"/>
          </p:cNvSpPr>
          <p:nvPr>
            <p:ph type="sldNum" sz="quarter" idx="12"/>
          </p:nvPr>
        </p:nvSpPr>
        <p:spPr/>
        <p:txBody>
          <a:bodyPr/>
          <a:lstStyle/>
          <a:p>
            <a:fld id="{9FD79E7A-6888-44C9-9C84-C16898765C3B}" type="slidenum">
              <a:rPr lang="en-US" smtClean="0"/>
              <a:t>3</a:t>
            </a:fld>
            <a:endParaRPr lang="en-US"/>
          </a:p>
        </p:txBody>
      </p:sp>
    </p:spTree>
    <p:extLst>
      <p:ext uri="{BB962C8B-B14F-4D97-AF65-F5344CB8AC3E}">
        <p14:creationId xmlns:p14="http://schemas.microsoft.com/office/powerpoint/2010/main" val="655449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EF8B8-3436-4304-B401-640A6D95B923}"/>
              </a:ext>
            </a:extLst>
          </p:cNvPr>
          <p:cNvSpPr>
            <a:spLocks noGrp="1"/>
          </p:cNvSpPr>
          <p:nvPr>
            <p:ph type="sldNum" sz="quarter" idx="12"/>
          </p:nvPr>
        </p:nvSpPr>
        <p:spPr/>
        <p:txBody>
          <a:bodyPr/>
          <a:lstStyle/>
          <a:p>
            <a:fld id="{FDDEDDF7-F2C4-41C4-BE1D-38A4E38D3F88}" type="slidenum">
              <a:rPr lang="en-US" smtClean="0"/>
              <a:pPr/>
              <a:t>30</a:t>
            </a:fld>
            <a:endParaRPr lang="en-US" dirty="0"/>
          </a:p>
        </p:txBody>
      </p:sp>
      <p:pic>
        <p:nvPicPr>
          <p:cNvPr id="11" name="Picture Placeholder 10" descr="A close up of a logo&#10;&#10;Description automatically generated">
            <a:extLst>
              <a:ext uri="{FF2B5EF4-FFF2-40B4-BE49-F238E27FC236}">
                <a16:creationId xmlns:a16="http://schemas.microsoft.com/office/drawing/2014/main" id="{BF06D107-252D-4761-93AB-D894F11D04E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537" r="8537"/>
          <a:stretch>
            <a:fillRect/>
          </a:stretch>
        </p:blipFill>
        <p:spPr/>
      </p:pic>
      <p:sp>
        <p:nvSpPr>
          <p:cNvPr id="4" name="Title 3">
            <a:extLst>
              <a:ext uri="{FF2B5EF4-FFF2-40B4-BE49-F238E27FC236}">
                <a16:creationId xmlns:a16="http://schemas.microsoft.com/office/drawing/2014/main" id="{96D6CDA1-A3C9-4C3B-BF27-9D7F0212A3A1}"/>
              </a:ext>
            </a:extLst>
          </p:cNvPr>
          <p:cNvSpPr>
            <a:spLocks noGrp="1"/>
          </p:cNvSpPr>
          <p:nvPr>
            <p:ph type="title"/>
          </p:nvPr>
        </p:nvSpPr>
        <p:spPr/>
        <p:txBody>
          <a:bodyPr>
            <a:normAutofit/>
          </a:bodyPr>
          <a:lstStyle/>
          <a:p>
            <a:pPr>
              <a:lnSpc>
                <a:spcPct val="100000"/>
              </a:lnSpc>
            </a:pPr>
            <a:r>
              <a:rPr lang="en-US" sz="4000" dirty="0"/>
              <a:t>Auditory Processing &amp; Literacy</a:t>
            </a:r>
            <a:br>
              <a:rPr lang="en-US" dirty="0"/>
            </a:br>
            <a:r>
              <a:rPr lang="en-US" sz="1800" dirty="0">
                <a:solidFill>
                  <a:schemeClr val="tx1"/>
                </a:solidFill>
              </a:rPr>
              <a:t>Clapping in time parallels literacy and calls upon overlapping neural mechanisms  in early readers by </a:t>
            </a:r>
            <a:r>
              <a:rPr lang="en-US" sz="1800" dirty="0" err="1">
                <a:solidFill>
                  <a:schemeClr val="tx1"/>
                </a:solidFill>
              </a:rPr>
              <a:t>Bonacina</a:t>
            </a:r>
            <a:r>
              <a:rPr lang="en-US" sz="1800" dirty="0">
                <a:solidFill>
                  <a:schemeClr val="tx1"/>
                </a:solidFill>
              </a:rPr>
              <a:t> et al. 2018</a:t>
            </a:r>
            <a:endParaRPr lang="en-US" dirty="0">
              <a:solidFill>
                <a:schemeClr val="tx1"/>
              </a:solidFill>
            </a:endParaRPr>
          </a:p>
        </p:txBody>
      </p:sp>
      <p:sp>
        <p:nvSpPr>
          <p:cNvPr id="5" name="Text Placeholder 4">
            <a:extLst>
              <a:ext uri="{FF2B5EF4-FFF2-40B4-BE49-F238E27FC236}">
                <a16:creationId xmlns:a16="http://schemas.microsoft.com/office/drawing/2014/main" id="{8A288F98-B731-4066-A3F5-A4D2D0332AC6}"/>
              </a:ext>
            </a:extLst>
          </p:cNvPr>
          <p:cNvSpPr>
            <a:spLocks noGrp="1"/>
          </p:cNvSpPr>
          <p:nvPr>
            <p:ph type="body" sz="quarter" idx="14"/>
          </p:nvPr>
        </p:nvSpPr>
        <p:spPr/>
        <p:txBody>
          <a:bodyPr>
            <a:normAutofit lnSpcReduction="10000"/>
          </a:bodyPr>
          <a:lstStyle/>
          <a:p>
            <a:pPr>
              <a:lnSpc>
                <a:spcPct val="100000"/>
              </a:lnSpc>
            </a:pPr>
            <a:r>
              <a:rPr lang="en-US" b="1" dirty="0"/>
              <a:t>n=64 children ages 5-7</a:t>
            </a:r>
          </a:p>
          <a:p>
            <a:pPr>
              <a:lnSpc>
                <a:spcPct val="100000"/>
              </a:lnSpc>
            </a:pPr>
            <a:r>
              <a:rPr lang="en-US" b="1" dirty="0"/>
              <a:t>Evaluated: </a:t>
            </a:r>
          </a:p>
          <a:p>
            <a:pPr lvl="1">
              <a:lnSpc>
                <a:spcPct val="100000"/>
              </a:lnSpc>
            </a:pPr>
            <a:r>
              <a:rPr lang="en-US" dirty="0"/>
              <a:t>synchronization abilities </a:t>
            </a:r>
          </a:p>
          <a:p>
            <a:pPr lvl="1">
              <a:lnSpc>
                <a:spcPct val="100000"/>
              </a:lnSpc>
            </a:pPr>
            <a:r>
              <a:rPr lang="en-US" dirty="0"/>
              <a:t>neurophysiological responses to speech in noise </a:t>
            </a:r>
          </a:p>
          <a:p>
            <a:pPr lvl="1">
              <a:lnSpc>
                <a:spcPct val="100000"/>
              </a:lnSpc>
            </a:pPr>
            <a:r>
              <a:rPr lang="en-US" dirty="0"/>
              <a:t>literacy skills</a:t>
            </a:r>
          </a:p>
          <a:p>
            <a:pPr>
              <a:lnSpc>
                <a:spcPct val="100000"/>
              </a:lnSpc>
            </a:pPr>
            <a:r>
              <a:rPr lang="en-US" b="1" dirty="0"/>
              <a:t>Results: </a:t>
            </a:r>
          </a:p>
          <a:p>
            <a:pPr lvl="1">
              <a:lnSpc>
                <a:spcPct val="100000"/>
              </a:lnSpc>
            </a:pPr>
            <a:r>
              <a:rPr lang="en-US" dirty="0"/>
              <a:t>Children with  lower variability in synchronizing have higher phase consistency, higher stability, and more accurate envelope encoding—all neurophysiological response components linked to language skills.</a:t>
            </a:r>
          </a:p>
        </p:txBody>
      </p:sp>
    </p:spTree>
    <p:extLst>
      <p:ext uri="{BB962C8B-B14F-4D97-AF65-F5344CB8AC3E}">
        <p14:creationId xmlns:p14="http://schemas.microsoft.com/office/powerpoint/2010/main" val="3169249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AA047D-438B-4926-B388-6E0A9FE76BDA}"/>
              </a:ext>
            </a:extLst>
          </p:cNvPr>
          <p:cNvSpPr>
            <a:spLocks noGrp="1"/>
          </p:cNvSpPr>
          <p:nvPr>
            <p:ph type="sldNum" sz="quarter" idx="12"/>
          </p:nvPr>
        </p:nvSpPr>
        <p:spPr/>
        <p:txBody>
          <a:bodyPr/>
          <a:lstStyle/>
          <a:p>
            <a:fld id="{FDDEDDF7-F2C4-41C4-BE1D-38A4E38D3F88}" type="slidenum">
              <a:rPr lang="en-US" smtClean="0"/>
              <a:pPr/>
              <a:t>31</a:t>
            </a:fld>
            <a:endParaRPr lang="en-US"/>
          </a:p>
        </p:txBody>
      </p:sp>
      <p:pic>
        <p:nvPicPr>
          <p:cNvPr id="12" name="Picture Placeholder 11" descr="A group of people sitting at a table&#10;&#10;Description automatically generated">
            <a:extLst>
              <a:ext uri="{FF2B5EF4-FFF2-40B4-BE49-F238E27FC236}">
                <a16:creationId xmlns:a16="http://schemas.microsoft.com/office/drawing/2014/main" id="{7ECBD4E3-247C-4C09-8833-40595B63EA9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360" b="32536"/>
          <a:stretch/>
        </p:blipFill>
        <p:spPr>
          <a:xfrm>
            <a:off x="0" y="1463197"/>
            <a:ext cx="12192000" cy="2443162"/>
          </a:xfrm>
        </p:spPr>
      </p:pic>
      <p:sp>
        <p:nvSpPr>
          <p:cNvPr id="3" name="Content Placeholder 2">
            <a:extLst>
              <a:ext uri="{FF2B5EF4-FFF2-40B4-BE49-F238E27FC236}">
                <a16:creationId xmlns:a16="http://schemas.microsoft.com/office/drawing/2014/main" id="{02C3BF90-1B21-42F4-B5A1-3145B3FBF1AA}"/>
              </a:ext>
            </a:extLst>
          </p:cNvPr>
          <p:cNvSpPr>
            <a:spLocks noGrp="1"/>
          </p:cNvSpPr>
          <p:nvPr>
            <p:ph sz="quarter" idx="15"/>
          </p:nvPr>
        </p:nvSpPr>
        <p:spPr>
          <a:xfrm>
            <a:off x="509059" y="4198298"/>
            <a:ext cx="11173883" cy="2523178"/>
          </a:xfrm>
        </p:spPr>
        <p:txBody>
          <a:bodyPr>
            <a:normAutofit/>
          </a:bodyPr>
          <a:lstStyle/>
          <a:p>
            <a:pPr>
              <a:lnSpc>
                <a:spcPct val="110000"/>
              </a:lnSpc>
            </a:pPr>
            <a:r>
              <a:rPr lang="en-US" altLang="en-US" sz="2000" b="1" dirty="0"/>
              <a:t>Quotes by lead researcher, Nina Kraus, PhD</a:t>
            </a:r>
          </a:p>
          <a:p>
            <a:pPr>
              <a:lnSpc>
                <a:spcPct val="110000"/>
              </a:lnSpc>
            </a:pPr>
            <a:r>
              <a:rPr lang="en-US" sz="2000" dirty="0"/>
              <a:t>“…performing the same task with visual feedback [Interactive Metronome] reveals links with literacy skills, notably processing speed, phonological processing, word reading, spelling, morphology, and syntax.” </a:t>
            </a:r>
          </a:p>
          <a:p>
            <a:pPr>
              <a:lnSpc>
                <a:spcPct val="110000"/>
              </a:lnSpc>
            </a:pPr>
            <a:r>
              <a:rPr lang="en-US" sz="2000" b="1" dirty="0"/>
              <a:t>“These results suggest that rhythm skills and literacy call on overlapping neural mechanisms, supporting the idea that rhythm training may boost literacy in part by engaging sensory-motor systems.”</a:t>
            </a:r>
          </a:p>
        </p:txBody>
      </p:sp>
      <p:sp>
        <p:nvSpPr>
          <p:cNvPr id="5" name="Title 4">
            <a:extLst>
              <a:ext uri="{FF2B5EF4-FFF2-40B4-BE49-F238E27FC236}">
                <a16:creationId xmlns:a16="http://schemas.microsoft.com/office/drawing/2014/main" id="{638CFE3B-98B8-4F76-87B6-520E042D9807}"/>
              </a:ext>
            </a:extLst>
          </p:cNvPr>
          <p:cNvSpPr>
            <a:spLocks noGrp="1"/>
          </p:cNvSpPr>
          <p:nvPr>
            <p:ph type="title"/>
          </p:nvPr>
        </p:nvSpPr>
        <p:spPr/>
        <p:txBody>
          <a:bodyPr>
            <a:normAutofit fontScale="90000"/>
          </a:bodyPr>
          <a:lstStyle/>
          <a:p>
            <a:pPr>
              <a:lnSpc>
                <a:spcPct val="100000"/>
              </a:lnSpc>
            </a:pPr>
            <a:r>
              <a:rPr lang="en-US" dirty="0"/>
              <a:t>Auditory Processing &amp; Literacy</a:t>
            </a:r>
            <a:br>
              <a:rPr lang="en-US" dirty="0"/>
            </a:br>
            <a:r>
              <a:rPr lang="en-US" sz="2000" dirty="0">
                <a:solidFill>
                  <a:schemeClr val="tx1"/>
                </a:solidFill>
              </a:rPr>
              <a:t>Clapping in time parallels literacy and calls upon overlapping neural mechanisms</a:t>
            </a:r>
            <a:br>
              <a:rPr lang="en-US" sz="2000" dirty="0">
                <a:solidFill>
                  <a:schemeClr val="tx1"/>
                </a:solidFill>
              </a:rPr>
            </a:br>
            <a:r>
              <a:rPr lang="en-US" sz="2000" dirty="0">
                <a:solidFill>
                  <a:schemeClr val="tx1"/>
                </a:solidFill>
              </a:rPr>
              <a:t> in early readers by </a:t>
            </a:r>
            <a:r>
              <a:rPr lang="en-US" sz="2000" dirty="0" err="1">
                <a:solidFill>
                  <a:schemeClr val="tx1"/>
                </a:solidFill>
              </a:rPr>
              <a:t>Bonacina</a:t>
            </a:r>
            <a:r>
              <a:rPr lang="en-US" sz="2000" dirty="0">
                <a:solidFill>
                  <a:schemeClr val="tx1"/>
                </a:solidFill>
              </a:rPr>
              <a:t> et al. 2018</a:t>
            </a:r>
            <a:endParaRPr lang="en-US" dirty="0">
              <a:solidFill>
                <a:schemeClr val="tx1"/>
              </a:solidFill>
            </a:endParaRPr>
          </a:p>
        </p:txBody>
      </p:sp>
    </p:spTree>
    <p:extLst>
      <p:ext uri="{BB962C8B-B14F-4D97-AF65-F5344CB8AC3E}">
        <p14:creationId xmlns:p14="http://schemas.microsoft.com/office/powerpoint/2010/main" val="1314102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A88C5DB-BB1F-4EE7-BF7E-7576DCD5F3F3}"/>
              </a:ext>
            </a:extLst>
          </p:cNvPr>
          <p:cNvSpPr>
            <a:spLocks noGrp="1"/>
          </p:cNvSpPr>
          <p:nvPr>
            <p:ph type="sldNum" sz="quarter" idx="12"/>
          </p:nvPr>
        </p:nvSpPr>
        <p:spPr/>
        <p:txBody>
          <a:bodyPr/>
          <a:lstStyle/>
          <a:p>
            <a:fld id="{FDDEDDF7-F2C4-41C4-BE1D-38A4E38D3F88}" type="slidenum">
              <a:rPr lang="en-US" smtClean="0"/>
              <a:t>32</a:t>
            </a:fld>
            <a:endParaRPr lang="en-US"/>
          </a:p>
        </p:txBody>
      </p:sp>
      <p:pic>
        <p:nvPicPr>
          <p:cNvPr id="11" name="Picture Placeholder 10" descr="A sign on the screen&#10;&#10;Description automatically generated">
            <a:extLst>
              <a:ext uri="{FF2B5EF4-FFF2-40B4-BE49-F238E27FC236}">
                <a16:creationId xmlns:a16="http://schemas.microsoft.com/office/drawing/2014/main" id="{906D17FF-3458-4913-821C-F64DC655DD0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537" r="8537"/>
          <a:stretch>
            <a:fillRect/>
          </a:stretch>
        </p:blipFill>
        <p:spPr/>
      </p:pic>
      <p:sp>
        <p:nvSpPr>
          <p:cNvPr id="2" name="Title 1">
            <a:extLst>
              <a:ext uri="{FF2B5EF4-FFF2-40B4-BE49-F238E27FC236}">
                <a16:creationId xmlns:a16="http://schemas.microsoft.com/office/drawing/2014/main" id="{63C017AA-C598-44B2-AB9B-8867273B777D}"/>
              </a:ext>
            </a:extLst>
          </p:cNvPr>
          <p:cNvSpPr>
            <a:spLocks noGrp="1"/>
          </p:cNvSpPr>
          <p:nvPr>
            <p:ph type="title"/>
          </p:nvPr>
        </p:nvSpPr>
        <p:spPr/>
        <p:txBody>
          <a:bodyPr>
            <a:noAutofit/>
          </a:bodyPr>
          <a:lstStyle/>
          <a:p>
            <a:pPr>
              <a:lnSpc>
                <a:spcPct val="100000"/>
              </a:lnSpc>
            </a:pPr>
            <a:r>
              <a:rPr lang="en-US" sz="4000" dirty="0"/>
              <a:t>Auditory Processing &amp; Literacy</a:t>
            </a:r>
            <a:br>
              <a:rPr lang="en-US" sz="1800" dirty="0"/>
            </a:br>
            <a:r>
              <a:rPr lang="en-US" sz="1800" dirty="0">
                <a:solidFill>
                  <a:schemeClr val="tx1"/>
                </a:solidFill>
              </a:rPr>
              <a:t>Incorporation of Feedback during Beat Synchronization is an Index of Neural Maturation and Reading Skills by Woodruff Carr et al. 2016</a:t>
            </a:r>
            <a:endParaRPr lang="en-US" sz="300" dirty="0">
              <a:solidFill>
                <a:schemeClr val="tx1"/>
              </a:solidFill>
            </a:endParaRPr>
          </a:p>
        </p:txBody>
      </p:sp>
      <p:sp>
        <p:nvSpPr>
          <p:cNvPr id="4" name="Text Placeholder 3">
            <a:extLst>
              <a:ext uri="{FF2B5EF4-FFF2-40B4-BE49-F238E27FC236}">
                <a16:creationId xmlns:a16="http://schemas.microsoft.com/office/drawing/2014/main" id="{6A4D060E-5128-458B-A552-4E279E2DA62B}"/>
              </a:ext>
            </a:extLst>
          </p:cNvPr>
          <p:cNvSpPr>
            <a:spLocks noGrp="1"/>
          </p:cNvSpPr>
          <p:nvPr>
            <p:ph type="body" sz="quarter" idx="14"/>
          </p:nvPr>
        </p:nvSpPr>
        <p:spPr>
          <a:xfrm>
            <a:off x="4146698" y="1935163"/>
            <a:ext cx="7676708" cy="3075248"/>
          </a:xfrm>
        </p:spPr>
        <p:txBody>
          <a:bodyPr>
            <a:normAutofit/>
          </a:bodyPr>
          <a:lstStyle/>
          <a:p>
            <a:pPr>
              <a:lnSpc>
                <a:spcPct val="100000"/>
              </a:lnSpc>
            </a:pPr>
            <a:r>
              <a:rPr lang="en-US" sz="2200" dirty="0"/>
              <a:t>Adolescents who were able to clap in sync with an auditory beat during Interactive Metronome (IM) assessment scored higher on reading-related tests</a:t>
            </a:r>
          </a:p>
          <a:p>
            <a:pPr>
              <a:lnSpc>
                <a:spcPct val="100000"/>
              </a:lnSpc>
            </a:pPr>
            <a:r>
              <a:rPr lang="en-US" sz="2200" dirty="0"/>
              <a:t>Adolescents who demonstrated better rhythm (consistency) during IM…</a:t>
            </a:r>
          </a:p>
          <a:p>
            <a:pPr lvl="1">
              <a:lnSpc>
                <a:spcPct val="100000"/>
              </a:lnSpc>
            </a:pPr>
            <a:r>
              <a:rPr lang="en-US" sz="2000" dirty="0"/>
              <a:t>performed better on tests of  phonological memory and reading sub-skills </a:t>
            </a:r>
          </a:p>
          <a:p>
            <a:pPr lvl="1">
              <a:lnSpc>
                <a:spcPct val="100000"/>
              </a:lnSpc>
            </a:pPr>
            <a:r>
              <a:rPr lang="en-US" sz="2000" dirty="0"/>
              <a:t>demonstrated greater cortical maturation for auditory processing</a:t>
            </a:r>
          </a:p>
        </p:txBody>
      </p:sp>
      <p:sp>
        <p:nvSpPr>
          <p:cNvPr id="6" name="TextBox 5">
            <a:extLst>
              <a:ext uri="{FF2B5EF4-FFF2-40B4-BE49-F238E27FC236}">
                <a16:creationId xmlns:a16="http://schemas.microsoft.com/office/drawing/2014/main" id="{EE2C3D63-5A45-454C-BAF1-279D0FE3317F}"/>
              </a:ext>
            </a:extLst>
          </p:cNvPr>
          <p:cNvSpPr txBox="1"/>
          <p:nvPr/>
        </p:nvSpPr>
        <p:spPr>
          <a:xfrm>
            <a:off x="4290622" y="5272425"/>
            <a:ext cx="7388857" cy="1015663"/>
          </a:xfrm>
          <a:prstGeom prst="rect">
            <a:avLst/>
          </a:prstGeom>
          <a:noFill/>
        </p:spPr>
        <p:txBody>
          <a:bodyPr wrap="square">
            <a:spAutoFit/>
          </a:bodyPr>
          <a:lstStyle/>
          <a:p>
            <a:pPr algn="ctr"/>
            <a:r>
              <a:rPr lang="en-US" altLang="en-US" sz="2000" b="1" dirty="0"/>
              <a:t>“Synchronization employing feedback [via IM] may prove useful as a remedial strategy for individuals who struggle with timing-based language learning impairments.”</a:t>
            </a:r>
          </a:p>
        </p:txBody>
      </p:sp>
    </p:spTree>
    <p:extLst>
      <p:ext uri="{BB962C8B-B14F-4D97-AF65-F5344CB8AC3E}">
        <p14:creationId xmlns:p14="http://schemas.microsoft.com/office/powerpoint/2010/main" val="3481775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EBE9-B998-441B-B988-5FAC82DC2B41}"/>
              </a:ext>
            </a:extLst>
          </p:cNvPr>
          <p:cNvSpPr>
            <a:spLocks noGrp="1"/>
          </p:cNvSpPr>
          <p:nvPr>
            <p:ph type="title"/>
          </p:nvPr>
        </p:nvSpPr>
        <p:spPr/>
        <p:txBody>
          <a:bodyPr/>
          <a:lstStyle/>
          <a:p>
            <a:r>
              <a:rPr lang="en-US" dirty="0"/>
              <a:t>TRAUMATIC BRAIN INJURY </a:t>
            </a:r>
            <a:br>
              <a:rPr lang="en-US" dirty="0"/>
            </a:br>
            <a:r>
              <a:rPr lang="en-US" dirty="0"/>
              <a:t>RESEARCH</a:t>
            </a:r>
          </a:p>
        </p:txBody>
      </p:sp>
    </p:spTree>
    <p:extLst>
      <p:ext uri="{BB962C8B-B14F-4D97-AF65-F5344CB8AC3E}">
        <p14:creationId xmlns:p14="http://schemas.microsoft.com/office/powerpoint/2010/main" val="1910934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C4884C-3ED6-4175-8B17-DD89C3189396}"/>
              </a:ext>
            </a:extLst>
          </p:cNvPr>
          <p:cNvSpPr>
            <a:spLocks noGrp="1"/>
          </p:cNvSpPr>
          <p:nvPr>
            <p:ph type="sldNum" sz="quarter" idx="12"/>
          </p:nvPr>
        </p:nvSpPr>
        <p:spPr/>
        <p:txBody>
          <a:bodyPr/>
          <a:lstStyle/>
          <a:p>
            <a:fld id="{FDDEDDF7-F2C4-41C4-BE1D-38A4E38D3F88}" type="slidenum">
              <a:rPr lang="en-US" smtClean="0"/>
              <a:pPr/>
              <a:t>34</a:t>
            </a:fld>
            <a:endParaRPr lang="en-US"/>
          </a:p>
        </p:txBody>
      </p:sp>
      <p:pic>
        <p:nvPicPr>
          <p:cNvPr id="10" name="Picture Placeholder 9" descr="A picture containing person, photo, person, cake&#10;&#10;Description automatically generated">
            <a:extLst>
              <a:ext uri="{FF2B5EF4-FFF2-40B4-BE49-F238E27FC236}">
                <a16:creationId xmlns:a16="http://schemas.microsoft.com/office/drawing/2014/main" id="{188A8522-FB81-4CAD-93D0-69B4E5E5868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610" r="4610"/>
          <a:stretch>
            <a:fillRect/>
          </a:stretch>
        </p:blipFill>
        <p:spPr>
          <a:xfrm>
            <a:off x="0" y="0"/>
            <a:ext cx="3735388" cy="6858000"/>
          </a:xfrm>
        </p:spPr>
      </p:pic>
      <p:sp>
        <p:nvSpPr>
          <p:cNvPr id="13" name="Title 12">
            <a:extLst>
              <a:ext uri="{FF2B5EF4-FFF2-40B4-BE49-F238E27FC236}">
                <a16:creationId xmlns:a16="http://schemas.microsoft.com/office/drawing/2014/main" id="{D188F2E3-7E70-43E8-8101-1085E6869185}"/>
              </a:ext>
            </a:extLst>
          </p:cNvPr>
          <p:cNvSpPr>
            <a:spLocks noGrp="1"/>
          </p:cNvSpPr>
          <p:nvPr>
            <p:ph type="title"/>
          </p:nvPr>
        </p:nvSpPr>
        <p:spPr/>
        <p:txBody>
          <a:bodyPr>
            <a:normAutofit fontScale="90000"/>
          </a:bodyPr>
          <a:lstStyle/>
          <a:p>
            <a:r>
              <a:rPr lang="en-US" dirty="0"/>
              <a:t>Traumatic Brain Injury</a:t>
            </a:r>
            <a:br>
              <a:rPr lang="en-US" dirty="0"/>
            </a:br>
            <a:r>
              <a:rPr lang="en-US" sz="2000" dirty="0">
                <a:solidFill>
                  <a:schemeClr val="tx1"/>
                </a:solidFill>
              </a:rPr>
              <a:t>Effects of Interactive Metronome® Therapy on Cognitive Functioning After Blast-Related Brain Injury: A Randomized Controlled Pilot Trial by Nelson et al. 2013</a:t>
            </a:r>
            <a:endParaRPr lang="en-US" dirty="0">
              <a:solidFill>
                <a:schemeClr val="tx1"/>
              </a:solidFill>
            </a:endParaRPr>
          </a:p>
        </p:txBody>
      </p:sp>
      <p:sp>
        <p:nvSpPr>
          <p:cNvPr id="8" name="Text Placeholder 7">
            <a:extLst>
              <a:ext uri="{FF2B5EF4-FFF2-40B4-BE49-F238E27FC236}">
                <a16:creationId xmlns:a16="http://schemas.microsoft.com/office/drawing/2014/main" id="{C3DA15DE-7A76-4271-9708-8CDA7C7E6EA3}"/>
              </a:ext>
            </a:extLst>
          </p:cNvPr>
          <p:cNvSpPr>
            <a:spLocks noGrp="1"/>
          </p:cNvSpPr>
          <p:nvPr>
            <p:ph type="body" sz="quarter" idx="14"/>
          </p:nvPr>
        </p:nvSpPr>
        <p:spPr/>
        <p:txBody>
          <a:bodyPr>
            <a:normAutofit/>
          </a:bodyPr>
          <a:lstStyle/>
          <a:p>
            <a:pPr>
              <a:lnSpc>
                <a:spcPct val="110000"/>
              </a:lnSpc>
            </a:pPr>
            <a:r>
              <a:rPr lang="en-US" b="1" dirty="0"/>
              <a:t>n=46 active-duty soldiers with mild-moderate blast-related TBI</a:t>
            </a:r>
          </a:p>
          <a:p>
            <a:pPr lvl="1">
              <a:lnSpc>
                <a:spcPct val="110000"/>
              </a:lnSpc>
            </a:pPr>
            <a:r>
              <a:rPr lang="en-US" b="1" dirty="0"/>
              <a:t>Experimental: </a:t>
            </a:r>
          </a:p>
          <a:p>
            <a:pPr lvl="2">
              <a:lnSpc>
                <a:spcPct val="110000"/>
              </a:lnSpc>
            </a:pPr>
            <a:r>
              <a:rPr lang="en-US" dirty="0"/>
              <a:t>Treatment as Usual (OT, PT, ST)</a:t>
            </a:r>
          </a:p>
          <a:p>
            <a:pPr lvl="2">
              <a:lnSpc>
                <a:spcPct val="110000"/>
              </a:lnSpc>
            </a:pPr>
            <a:r>
              <a:rPr lang="en-US" dirty="0"/>
              <a:t>18 sessions of IM training @ frequency of 3 sessions per week</a:t>
            </a:r>
          </a:p>
          <a:p>
            <a:pPr lvl="1">
              <a:lnSpc>
                <a:spcPct val="110000"/>
              </a:lnSpc>
            </a:pPr>
            <a:r>
              <a:rPr lang="en-US" b="1" dirty="0"/>
              <a:t>Control: </a:t>
            </a:r>
          </a:p>
          <a:p>
            <a:pPr lvl="2">
              <a:lnSpc>
                <a:spcPct val="110000"/>
              </a:lnSpc>
            </a:pPr>
            <a:r>
              <a:rPr lang="en-US" dirty="0"/>
              <a:t>Treatment as Usual (OT, PT, ST)</a:t>
            </a:r>
          </a:p>
        </p:txBody>
      </p:sp>
    </p:spTree>
    <p:extLst>
      <p:ext uri="{BB962C8B-B14F-4D97-AF65-F5344CB8AC3E}">
        <p14:creationId xmlns:p14="http://schemas.microsoft.com/office/powerpoint/2010/main" val="3266527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755472-192E-4721-9B05-85E239B10790}"/>
              </a:ext>
            </a:extLst>
          </p:cNvPr>
          <p:cNvSpPr>
            <a:spLocks noGrp="1"/>
          </p:cNvSpPr>
          <p:nvPr>
            <p:ph type="sldNum" sz="quarter" idx="12"/>
          </p:nvPr>
        </p:nvSpPr>
        <p:spPr/>
        <p:txBody>
          <a:bodyPr/>
          <a:lstStyle/>
          <a:p>
            <a:fld id="{FDDEDDF7-F2C4-41C4-BE1D-38A4E38D3F88}" type="slidenum">
              <a:rPr lang="en-US" smtClean="0"/>
              <a:pPr/>
              <a:t>35</a:t>
            </a:fld>
            <a:endParaRPr lang="en-US" dirty="0"/>
          </a:p>
        </p:txBody>
      </p:sp>
      <p:graphicFrame>
        <p:nvGraphicFramePr>
          <p:cNvPr id="4" name="Content Placeholder 5">
            <a:extLst>
              <a:ext uri="{FF2B5EF4-FFF2-40B4-BE49-F238E27FC236}">
                <a16:creationId xmlns:a16="http://schemas.microsoft.com/office/drawing/2014/main" id="{C18DE16C-30BC-4411-BD3C-9FC98884E34F}"/>
              </a:ext>
            </a:extLst>
          </p:cNvPr>
          <p:cNvGraphicFramePr>
            <a:graphicFrameLocks/>
          </p:cNvGraphicFramePr>
          <p:nvPr>
            <p:extLst>
              <p:ext uri="{D42A27DB-BD31-4B8C-83A1-F6EECF244321}">
                <p14:modId xmlns:p14="http://schemas.microsoft.com/office/powerpoint/2010/main" val="3869058372"/>
              </p:ext>
            </p:extLst>
          </p:nvPr>
        </p:nvGraphicFramePr>
        <p:xfrm>
          <a:off x="1195701" y="0"/>
          <a:ext cx="10996298" cy="6858003"/>
        </p:xfrm>
        <a:graphic>
          <a:graphicData uri="http://schemas.openxmlformats.org/drawingml/2006/table">
            <a:tbl>
              <a:tblPr firstRow="1">
                <a:tableStyleId>{3B4B98B0-60AC-42C2-AFA5-B58CD77FA1E5}</a:tableStyleId>
              </a:tblPr>
              <a:tblGrid>
                <a:gridCol w="2839624">
                  <a:extLst>
                    <a:ext uri="{9D8B030D-6E8A-4147-A177-3AD203B41FA5}">
                      <a16:colId xmlns:a16="http://schemas.microsoft.com/office/drawing/2014/main" val="20000"/>
                    </a:ext>
                  </a:extLst>
                </a:gridCol>
                <a:gridCol w="5565875">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374073">
                <a:tc>
                  <a:txBody>
                    <a:bodyPr/>
                    <a:lstStyle/>
                    <a:p>
                      <a:r>
                        <a:rPr lang="en-US" sz="1800" b="1" kern="1200">
                          <a:solidFill>
                            <a:schemeClr val="accent1"/>
                          </a:solidFill>
                        </a:rPr>
                        <a:t>ASSESSMENT</a:t>
                      </a:r>
                      <a:endParaRPr lang="en-US" sz="1800" b="1" kern="1200" dirty="0">
                        <a:solidFill>
                          <a:schemeClr val="accent1"/>
                        </a:solidFill>
                        <a:latin typeface="+mn-lt"/>
                        <a:ea typeface="+mn-ea"/>
                        <a:cs typeface="+mn-cs"/>
                      </a:endParaRPr>
                    </a:p>
                  </a:txBody>
                  <a:tcPr anchor="ctr">
                    <a:lnB w="38100" cap="flat" cmpd="sng" algn="ctr">
                      <a:solidFill>
                        <a:schemeClr val="accent1"/>
                      </a:solidFill>
                      <a:prstDash val="solid"/>
                      <a:round/>
                      <a:headEnd type="none" w="med" len="med"/>
                      <a:tailEnd type="none" w="med" len="med"/>
                    </a:lnB>
                    <a:solidFill>
                      <a:schemeClr val="bg1"/>
                    </a:solidFill>
                  </a:tcPr>
                </a:tc>
                <a:tc>
                  <a:txBody>
                    <a:bodyPr/>
                    <a:lstStyle/>
                    <a:p>
                      <a:r>
                        <a:rPr lang="en-US" sz="1800" b="1" kern="1200">
                          <a:solidFill>
                            <a:schemeClr val="bg1"/>
                          </a:solidFill>
                        </a:rPr>
                        <a:t>SKILLS MEASURED</a:t>
                      </a:r>
                      <a:endParaRPr lang="en-US" sz="1800" b="1" kern="1200" dirty="0">
                        <a:solidFill>
                          <a:schemeClr val="bg1"/>
                        </a:solidFill>
                        <a:latin typeface="+mn-lt"/>
                        <a:ea typeface="ＭＳ Ｐゴシック" pitchFamily="34" charset="-128"/>
                        <a:cs typeface="+mn-cs"/>
                      </a:endParaRPr>
                    </a:p>
                  </a:txBody>
                  <a:tcPr anchor="ctr">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800">
                          <a:solidFill>
                            <a:schemeClr val="accent1"/>
                          </a:solidFill>
                        </a:rPr>
                        <a:t>OUTCOME</a:t>
                      </a:r>
                      <a:endParaRPr lang="en-US" sz="1800" dirty="0">
                        <a:solidFill>
                          <a:schemeClr val="accent1"/>
                        </a:solidFill>
                        <a:ea typeface="ＭＳ Ｐゴシック" pitchFamily="34" charset="-128"/>
                      </a:endParaRPr>
                    </a:p>
                  </a:txBody>
                  <a:tcPr anchor="ctr">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92282">
                <a:tc>
                  <a:txBody>
                    <a:bodyPr/>
                    <a:lstStyle/>
                    <a:p>
                      <a:r>
                        <a:rPr lang="en-US" sz="1600" b="1">
                          <a:solidFill>
                            <a:schemeClr val="accent1"/>
                          </a:solidFill>
                        </a:rPr>
                        <a:t>DKEFS: Color</a:t>
                      </a:r>
                      <a:r>
                        <a:rPr lang="en-US" sz="1600" b="1" baseline="0">
                          <a:solidFill>
                            <a:schemeClr val="accent1"/>
                          </a:solidFill>
                        </a:rPr>
                        <a:t> Word Interference</a:t>
                      </a:r>
                      <a:endParaRPr lang="en-US" sz="1600" b="1" kern="1200" dirty="0">
                        <a:solidFill>
                          <a:schemeClr val="accent1"/>
                        </a:solidFill>
                        <a:latin typeface="+mn-lt"/>
                        <a:ea typeface="+mn-ea"/>
                        <a:cs typeface="+mn-cs"/>
                      </a:endParaRPr>
                    </a:p>
                  </a:txBody>
                  <a:tcPr anchor="ctr">
                    <a:lnT w="3810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r>
                        <a:rPr lang="en-US" sz="1600" b="0">
                          <a:solidFill>
                            <a:schemeClr val="bg1"/>
                          </a:solidFill>
                        </a:rPr>
                        <a:t>Attention,</a:t>
                      </a:r>
                      <a:r>
                        <a:rPr lang="en-US" sz="1600" b="0" baseline="0">
                          <a:solidFill>
                            <a:schemeClr val="bg1"/>
                          </a:solidFill>
                        </a:rPr>
                        <a:t> response inhibition</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a:solidFill>
                            <a:schemeClr val="accent1"/>
                          </a:solidFill>
                        </a:rPr>
                        <a:t>Cohen</a:t>
                      </a:r>
                      <a:r>
                        <a:rPr lang="en-US" altLang="en-US" sz="1600">
                          <a:solidFill>
                            <a:schemeClr val="accent1"/>
                          </a:solidFill>
                        </a:rPr>
                        <a:t>’</a:t>
                      </a:r>
                      <a:r>
                        <a:rPr lang="en-US" sz="1600">
                          <a:solidFill>
                            <a:schemeClr val="accent1"/>
                          </a:solidFill>
                        </a:rPr>
                        <a:t>s d= .804 </a:t>
                      </a:r>
                      <a:r>
                        <a:rPr lang="en-US" sz="1600" baseline="0">
                          <a:solidFill>
                            <a:schemeClr val="accent1"/>
                          </a:solidFill>
                        </a:rPr>
                        <a:t>   </a:t>
                      </a:r>
                      <a:r>
                        <a:rPr lang="en-US" sz="1600" baseline="0">
                          <a:solidFill>
                            <a:srgbClr val="FF0000"/>
                          </a:solidFill>
                        </a:rPr>
                        <a:t>LARGE</a:t>
                      </a:r>
                      <a:endParaRPr lang="en-US" sz="1600">
                        <a:solidFill>
                          <a:srgbClr val="FF0000"/>
                        </a:solidFill>
                      </a:endParaRPr>
                    </a:p>
                    <a:p>
                      <a:pPr marL="0" lvl="2" algn="ctr">
                        <a:spcBef>
                          <a:spcPct val="0"/>
                        </a:spcBef>
                        <a:buClr>
                          <a:schemeClr val="accent1"/>
                        </a:buClr>
                        <a:buSzPct val="80000"/>
                        <a:buFont typeface="Wingdings" pitchFamily="2" charset="2"/>
                        <a:buNone/>
                      </a:pPr>
                      <a:r>
                        <a:rPr lang="en-US" sz="1600">
                          <a:solidFill>
                            <a:schemeClr val="accent1"/>
                          </a:solidFill>
                        </a:rPr>
                        <a:t>p=.0001</a:t>
                      </a:r>
                      <a:endParaRPr lang="en-US" sz="160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592282">
                <a:tc>
                  <a:txBody>
                    <a:bodyPr/>
                    <a:lstStyle/>
                    <a:p>
                      <a:r>
                        <a:rPr lang="en-US" sz="1600" b="1">
                          <a:solidFill>
                            <a:schemeClr val="accent1"/>
                          </a:solidFill>
                        </a:rPr>
                        <a:t>RBANS Attention Index</a:t>
                      </a:r>
                      <a:endParaRPr lang="en-US" sz="1600" b="1" dirty="0">
                        <a:solidFill>
                          <a:schemeClr val="accent1"/>
                        </a:solidFill>
                        <a:latin typeface="+mn-lt"/>
                      </a:endParaRPr>
                    </a:p>
                  </a:txBody>
                  <a:tcPr anchor="ctr">
                    <a:lnT w="38100" cap="flat" cmpd="sng" algn="ctr">
                      <a:solidFill>
                        <a:schemeClr val="bg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Auditory</a:t>
                      </a:r>
                      <a:r>
                        <a:rPr lang="en-US" sz="1600" b="0" baseline="0">
                          <a:solidFill>
                            <a:schemeClr val="bg1"/>
                          </a:solidFill>
                        </a:rPr>
                        <a:t> attention, auditory memory &amp; processing speed</a:t>
                      </a:r>
                      <a:endParaRPr lang="en-US" sz="1600" b="0" dirty="0">
                        <a:solidFill>
                          <a:schemeClr val="bg1"/>
                        </a:solidFill>
                      </a:endParaRPr>
                    </a:p>
                  </a:txBody>
                  <a:tcPr anchor="ctr">
                    <a:lnT w="127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.511   </a:t>
                      </a:r>
                      <a:r>
                        <a:rPr lang="en-US" sz="1600" b="0">
                          <a:solidFill>
                            <a:srgbClr val="FF0000"/>
                          </a:solidFill>
                        </a:rPr>
                        <a:t>LARGE</a:t>
                      </a:r>
                    </a:p>
                    <a:p>
                      <a:pPr marL="0" lvl="2" algn="ctr">
                        <a:spcBef>
                          <a:spcPct val="0"/>
                        </a:spcBef>
                        <a:buClr>
                          <a:schemeClr val="accent1"/>
                        </a:buClr>
                        <a:buSzPct val="80000"/>
                        <a:buFont typeface="Wingdings" pitchFamily="2" charset="2"/>
                        <a:buNone/>
                      </a:pPr>
                      <a:r>
                        <a:rPr lang="en-US" sz="1600" b="0">
                          <a:solidFill>
                            <a:schemeClr val="accent1"/>
                          </a:solidFill>
                        </a:rPr>
                        <a:t>p=.004</a:t>
                      </a:r>
                      <a:endParaRPr lang="en-US" sz="1600" b="0" dirty="0">
                        <a:solidFill>
                          <a:schemeClr val="accent1"/>
                        </a:solidFill>
                        <a:ea typeface="ＭＳ Ｐゴシック" pitchFamily="34" charset="-128"/>
                      </a:endParaRPr>
                    </a:p>
                  </a:txBody>
                  <a:tcPr anchor="ctr">
                    <a:lnT w="12700" cap="flat" cmpd="sng" algn="ctr">
                      <a:solidFill>
                        <a:schemeClr val="accent1">
                          <a:lumMod val="20000"/>
                          <a:lumOff val="80000"/>
                        </a:schemeClr>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592282">
                <a:tc>
                  <a:txBody>
                    <a:bodyPr/>
                    <a:lstStyle/>
                    <a:p>
                      <a:r>
                        <a:rPr lang="en-US" sz="1600" b="1">
                          <a:solidFill>
                            <a:schemeClr val="accent1"/>
                          </a:solidFill>
                        </a:rPr>
                        <a:t>RBANS</a:t>
                      </a:r>
                      <a:r>
                        <a:rPr lang="en-US" sz="1600" b="1" baseline="0">
                          <a:solidFill>
                            <a:schemeClr val="accent1"/>
                          </a:solidFill>
                        </a:rPr>
                        <a:t> Immediate Memory Index</a:t>
                      </a:r>
                      <a:endParaRPr lang="en-US" sz="1600" b="1" dirty="0">
                        <a:solidFill>
                          <a:schemeClr val="accent1"/>
                        </a:solidFill>
                        <a:latin typeface="+mn-lt"/>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Auditory</a:t>
                      </a:r>
                      <a:r>
                        <a:rPr lang="en-US" sz="1600" b="0" baseline="0">
                          <a:solidFill>
                            <a:schemeClr val="bg1"/>
                          </a:solidFill>
                        </a:rPr>
                        <a:t> attention, auditory memory &amp; processing speed</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.768   </a:t>
                      </a:r>
                      <a:r>
                        <a:rPr lang="en-US" sz="1600" b="0">
                          <a:solidFill>
                            <a:srgbClr val="FF0000"/>
                          </a:solidFill>
                        </a:rPr>
                        <a:t>LARGE</a:t>
                      </a:r>
                    </a:p>
                    <a:p>
                      <a:pPr marL="0" lvl="2" algn="ctr">
                        <a:spcBef>
                          <a:spcPct val="0"/>
                        </a:spcBef>
                        <a:buClr>
                          <a:schemeClr val="accent1"/>
                        </a:buClr>
                        <a:buSzPct val="80000"/>
                        <a:buFont typeface="Wingdings" pitchFamily="2" charset="2"/>
                        <a:buNone/>
                      </a:pPr>
                      <a:r>
                        <a:rPr lang="en-US" sz="1600" b="0">
                          <a:solidFill>
                            <a:schemeClr val="accent1"/>
                          </a:solidFill>
                        </a:rPr>
                        <a:t>p=.0001</a:t>
                      </a:r>
                      <a:endParaRPr lang="en-US" sz="1600" b="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592282">
                <a:tc>
                  <a:txBody>
                    <a:bodyPr/>
                    <a:lstStyle/>
                    <a:p>
                      <a:r>
                        <a:rPr lang="en-US" sz="1600" b="1">
                          <a:solidFill>
                            <a:schemeClr val="accent1"/>
                          </a:solidFill>
                        </a:rPr>
                        <a:t>RBANS Language Index</a:t>
                      </a:r>
                      <a:endParaRPr lang="en-US" sz="1600" b="1" dirty="0">
                        <a:solidFill>
                          <a:schemeClr val="accent1"/>
                        </a:solidFill>
                        <a:latin typeface="+mn-lt"/>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Confrontation naming, verbal</a:t>
                      </a:r>
                      <a:r>
                        <a:rPr lang="en-US" sz="1600" b="0" baseline="0">
                          <a:solidFill>
                            <a:schemeClr val="bg1"/>
                          </a:solidFill>
                        </a:rPr>
                        <a:t> fluency, &amp; processing speed</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.349    MED</a:t>
                      </a:r>
                    </a:p>
                    <a:p>
                      <a:pPr marL="0" lvl="2" algn="ctr">
                        <a:spcBef>
                          <a:spcPct val="0"/>
                        </a:spcBef>
                        <a:buClr>
                          <a:schemeClr val="accent1"/>
                        </a:buClr>
                        <a:buSzPct val="80000"/>
                        <a:buFont typeface="Wingdings" pitchFamily="2" charset="2"/>
                        <a:buNone/>
                      </a:pPr>
                      <a:r>
                        <a:rPr lang="en-US" altLang="en-US" sz="1600" b="0">
                          <a:solidFill>
                            <a:schemeClr val="accent1"/>
                          </a:solidFill>
                        </a:rPr>
                        <a:t>p=.0001</a:t>
                      </a:r>
                      <a:endParaRPr lang="en-US" sz="1600" b="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841664">
                <a:tc>
                  <a:txBody>
                    <a:bodyPr/>
                    <a:lstStyle/>
                    <a:p>
                      <a:r>
                        <a:rPr lang="en-US" sz="1600" b="1">
                          <a:solidFill>
                            <a:schemeClr val="accent1"/>
                          </a:solidFill>
                        </a:rPr>
                        <a:t>WAIS-IV Symbol Search</a:t>
                      </a:r>
                      <a:endParaRPr lang="en-US" sz="1600" b="1" dirty="0">
                        <a:solidFill>
                          <a:schemeClr val="accent1"/>
                        </a:solidFill>
                        <a:latin typeface="+mn-lt"/>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Processing speed, short-term visual memory, visual-motor coordination, cognitive flexibility, visual discrimination, speed of mental operations, &amp; psychomotor speed</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0.478  MED</a:t>
                      </a:r>
                    </a:p>
                    <a:p>
                      <a:pPr marL="0" lvl="2" algn="ctr">
                        <a:spcBef>
                          <a:spcPct val="0"/>
                        </a:spcBef>
                        <a:buClr>
                          <a:schemeClr val="accent1"/>
                        </a:buClr>
                        <a:buSzPct val="80000"/>
                        <a:buFont typeface="Wingdings" pitchFamily="2" charset="2"/>
                        <a:buNone/>
                      </a:pPr>
                      <a:r>
                        <a:rPr lang="en-US" altLang="en-US" sz="1600" b="0">
                          <a:solidFill>
                            <a:schemeClr val="accent1"/>
                          </a:solidFill>
                        </a:rPr>
                        <a:t>p=.0001</a:t>
                      </a:r>
                      <a:endParaRPr lang="en-US" sz="1600" b="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841664">
                <a:tc>
                  <a:txBody>
                    <a:bodyPr/>
                    <a:lstStyle/>
                    <a:p>
                      <a:r>
                        <a:rPr lang="en-US" sz="1600" b="1">
                          <a:solidFill>
                            <a:schemeClr val="accent1"/>
                          </a:solidFill>
                        </a:rPr>
                        <a:t>WAIS-IV Coding</a:t>
                      </a:r>
                      <a:endParaRPr lang="en-US" sz="1600" b="1" dirty="0">
                        <a:solidFill>
                          <a:schemeClr val="accent1"/>
                        </a:solidFill>
                        <a:latin typeface="+mn-lt"/>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Visual attention, processing speed, short-term</a:t>
                      </a:r>
                      <a:r>
                        <a:rPr lang="en-US" sz="1600" b="0" baseline="0">
                          <a:solidFill>
                            <a:schemeClr val="bg1"/>
                          </a:solidFill>
                        </a:rPr>
                        <a:t> visual memory, visual perception, visual scanning, visual – motor coordination, working memory, &amp; encoding</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..630  </a:t>
                      </a:r>
                      <a:r>
                        <a:rPr lang="en-US" sz="1600" b="0">
                          <a:solidFill>
                            <a:srgbClr val="FF0000"/>
                          </a:solidFill>
                        </a:rPr>
                        <a:t>LARGE</a:t>
                      </a:r>
                    </a:p>
                    <a:p>
                      <a:pPr marL="0" lvl="2" algn="ctr">
                        <a:spcBef>
                          <a:spcPct val="0"/>
                        </a:spcBef>
                        <a:buClr>
                          <a:schemeClr val="accent1"/>
                        </a:buClr>
                        <a:buSzPct val="80000"/>
                        <a:buFont typeface="Wingdings" pitchFamily="2" charset="2"/>
                        <a:buNone/>
                      </a:pPr>
                      <a:r>
                        <a:rPr lang="en-US" altLang="en-US" sz="1600" b="0">
                          <a:solidFill>
                            <a:schemeClr val="accent1"/>
                          </a:solidFill>
                        </a:rPr>
                        <a:t>p=.0001</a:t>
                      </a:r>
                      <a:endParaRPr lang="en-US" sz="1600" b="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592282">
                <a:tc>
                  <a:txBody>
                    <a:bodyPr/>
                    <a:lstStyle/>
                    <a:p>
                      <a:r>
                        <a:rPr lang="en-US" sz="1600" b="1">
                          <a:solidFill>
                            <a:schemeClr val="accent1"/>
                          </a:solidFill>
                        </a:rPr>
                        <a:t>WAIS-IV Digits Sequencing</a:t>
                      </a:r>
                      <a:endParaRPr lang="en-US" sz="1600" b="1" dirty="0">
                        <a:solidFill>
                          <a:schemeClr val="accent1"/>
                        </a:solidFill>
                        <a:latin typeface="+mn-lt"/>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Auditory</a:t>
                      </a:r>
                      <a:r>
                        <a:rPr lang="en-US" sz="1600" b="0" baseline="0">
                          <a:solidFill>
                            <a:schemeClr val="bg1"/>
                          </a:solidFill>
                        </a:rPr>
                        <a:t> attention,  working memory, cognitive flexibility, rote memory &amp; learning, </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.588  </a:t>
                      </a:r>
                      <a:r>
                        <a:rPr lang="en-US" sz="1600" b="0">
                          <a:solidFill>
                            <a:srgbClr val="FF0000"/>
                          </a:solidFill>
                        </a:rPr>
                        <a:t>LARGE</a:t>
                      </a:r>
                    </a:p>
                    <a:p>
                      <a:pPr marL="0" lvl="2" algn="ctr">
                        <a:spcBef>
                          <a:spcPct val="0"/>
                        </a:spcBef>
                        <a:buClr>
                          <a:schemeClr val="accent1"/>
                        </a:buClr>
                        <a:buSzPct val="80000"/>
                        <a:buFont typeface="Wingdings" pitchFamily="2" charset="2"/>
                        <a:buNone/>
                      </a:pPr>
                      <a:r>
                        <a:rPr lang="en-US" altLang="en-US" sz="1600" b="0">
                          <a:solidFill>
                            <a:schemeClr val="accent1"/>
                          </a:solidFill>
                        </a:rPr>
                        <a:t>p=.021</a:t>
                      </a:r>
                      <a:endParaRPr lang="en-US" sz="1600" b="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592282">
                <a:tc>
                  <a:txBody>
                    <a:bodyPr/>
                    <a:lstStyle/>
                    <a:p>
                      <a:r>
                        <a:rPr lang="en-US" sz="1600" b="1">
                          <a:solidFill>
                            <a:schemeClr val="accent1"/>
                          </a:solidFill>
                        </a:rPr>
                        <a:t>DKEFS Trails: </a:t>
                      </a:r>
                      <a:r>
                        <a:rPr lang="en-US" sz="1600" b="1" baseline="0">
                          <a:solidFill>
                            <a:schemeClr val="accent1"/>
                          </a:solidFill>
                        </a:rPr>
                        <a:t> Motor Speed</a:t>
                      </a:r>
                      <a:endParaRPr lang="en-US" sz="1600" b="1" dirty="0">
                        <a:solidFill>
                          <a:schemeClr val="accent1"/>
                        </a:solidFill>
                        <a:latin typeface="+mn-lt"/>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Motor speed, executive functions</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.790  </a:t>
                      </a:r>
                      <a:r>
                        <a:rPr lang="en-US" sz="1600" b="0">
                          <a:solidFill>
                            <a:srgbClr val="FF0000"/>
                          </a:solidFill>
                        </a:rPr>
                        <a:t>LARGE</a:t>
                      </a:r>
                    </a:p>
                    <a:p>
                      <a:pPr marL="0" lvl="2" algn="ctr">
                        <a:spcBef>
                          <a:spcPct val="0"/>
                        </a:spcBef>
                        <a:buClr>
                          <a:schemeClr val="accent1"/>
                        </a:buClr>
                        <a:buSzPct val="80000"/>
                        <a:buFont typeface="Wingdings" pitchFamily="2" charset="2"/>
                        <a:buNone/>
                      </a:pPr>
                      <a:r>
                        <a:rPr lang="en-US" altLang="en-US" sz="1600" b="0">
                          <a:solidFill>
                            <a:schemeClr val="accent1"/>
                          </a:solidFill>
                        </a:rPr>
                        <a:t>p=.015</a:t>
                      </a:r>
                      <a:endParaRPr lang="en-US" sz="1600" b="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r h="592282">
                <a:tc>
                  <a:txBody>
                    <a:bodyPr/>
                    <a:lstStyle/>
                    <a:p>
                      <a:r>
                        <a:rPr lang="en-US" sz="1600" b="1">
                          <a:solidFill>
                            <a:schemeClr val="accent1"/>
                          </a:solidFill>
                        </a:rPr>
                        <a:t>DKEFS Trails:</a:t>
                      </a:r>
                      <a:r>
                        <a:rPr lang="en-US" sz="1600" b="1" baseline="0">
                          <a:solidFill>
                            <a:schemeClr val="accent1"/>
                          </a:solidFill>
                        </a:rPr>
                        <a:t> Letter Sequencing</a:t>
                      </a:r>
                      <a:endParaRPr lang="en-US" sz="1600" b="1" dirty="0">
                        <a:solidFill>
                          <a:schemeClr val="accent1"/>
                        </a:solidFill>
                        <a:latin typeface="+mn-lt"/>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r>
                        <a:rPr lang="en-US" sz="1600" b="0">
                          <a:solidFill>
                            <a:schemeClr val="bg1"/>
                          </a:solidFill>
                        </a:rPr>
                        <a:t>Processing speed, working memory, and executive functions</a:t>
                      </a:r>
                      <a:endParaRPr lang="en-US" sz="1600" b="0" dirty="0">
                        <a:solidFill>
                          <a:schemeClr val="bg1"/>
                        </a:solidFill>
                      </a:endParaRPr>
                    </a:p>
                  </a:txBody>
                  <a:tcPr anchor="ct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lvl="2" algn="ctr">
                        <a:spcBef>
                          <a:spcPct val="0"/>
                        </a:spcBef>
                        <a:buClr>
                          <a:schemeClr val="accent1"/>
                        </a:buClr>
                        <a:buSzPct val="80000"/>
                        <a:buFont typeface="Wingdings" pitchFamily="2" charset="2"/>
                        <a:buNone/>
                      </a:pPr>
                      <a:r>
                        <a:rPr lang="en-US" sz="1600" b="0">
                          <a:solidFill>
                            <a:schemeClr val="accent1"/>
                          </a:solidFill>
                        </a:rPr>
                        <a:t>Cohen</a:t>
                      </a:r>
                      <a:r>
                        <a:rPr lang="en-US" altLang="en-US" sz="1600" b="0">
                          <a:solidFill>
                            <a:schemeClr val="accent1"/>
                          </a:solidFill>
                        </a:rPr>
                        <a:t>’</a:t>
                      </a:r>
                      <a:r>
                        <a:rPr lang="en-US" sz="1600" b="0">
                          <a:solidFill>
                            <a:schemeClr val="accent1"/>
                          </a:solidFill>
                        </a:rPr>
                        <a:t>s d=  .626  </a:t>
                      </a:r>
                      <a:r>
                        <a:rPr lang="en-US" sz="1600" b="0">
                          <a:solidFill>
                            <a:srgbClr val="FF0000"/>
                          </a:solidFill>
                        </a:rPr>
                        <a:t>LARGE</a:t>
                      </a:r>
                    </a:p>
                    <a:p>
                      <a:pPr marL="0" lvl="2" algn="ctr">
                        <a:spcBef>
                          <a:spcPct val="0"/>
                        </a:spcBef>
                        <a:buClr>
                          <a:schemeClr val="accent1"/>
                        </a:buClr>
                        <a:buSzPct val="80000"/>
                        <a:buFont typeface="Wingdings" pitchFamily="2" charset="2"/>
                        <a:buNone/>
                      </a:pPr>
                      <a:r>
                        <a:rPr lang="en-US" altLang="en-US" sz="1600" b="0">
                          <a:solidFill>
                            <a:schemeClr val="accent1"/>
                          </a:solidFill>
                        </a:rPr>
                        <a:t>p=.0001</a:t>
                      </a:r>
                      <a:endParaRPr lang="en-US" sz="1600" b="0" dirty="0">
                        <a:solidFill>
                          <a:schemeClr val="accent1"/>
                        </a:solidFill>
                        <a:ea typeface="ＭＳ Ｐゴシック" pitchFamily="34" charset="-128"/>
                      </a:endParaRP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654628">
                <a:tc gridSpan="3">
                  <a:txBody>
                    <a:bodyPr/>
                    <a:lstStyle/>
                    <a:p>
                      <a:pPr marL="0" marR="0" lvl="2" indent="0" algn="ctr" defTabSz="642618" rtl="0" eaLnBrk="1" fontAlgn="auto" latinLnBrk="0" hangingPunct="1">
                        <a:lnSpc>
                          <a:spcPct val="100000"/>
                        </a:lnSpc>
                        <a:spcBef>
                          <a:spcPts val="0"/>
                        </a:spcBef>
                        <a:spcAft>
                          <a:spcPts val="0"/>
                        </a:spcAft>
                        <a:buClrTx/>
                        <a:buSzTx/>
                        <a:buFontTx/>
                        <a:buNone/>
                        <a:tabLst/>
                        <a:defRPr/>
                      </a:pPr>
                      <a:r>
                        <a:rPr lang="en-US" sz="2000" b="1" dirty="0">
                          <a:solidFill>
                            <a:schemeClr val="accent1"/>
                          </a:solidFill>
                        </a:rPr>
                        <a:t>IM group demonstrated substantial improvement on 21 of 26 neuropsychological measures</a:t>
                      </a:r>
                    </a:p>
                  </a:txBody>
                  <a:tcPr anchor="ctr">
                    <a:lnT w="38100" cap="flat" cmpd="sng" algn="ctr">
                      <a:solidFill>
                        <a:schemeClr val="accent1"/>
                      </a:solidFill>
                      <a:prstDash val="solid"/>
                      <a:round/>
                      <a:headEnd type="none" w="med" len="med"/>
                      <a:tailEnd type="none" w="med" len="med"/>
                    </a:lnT>
                    <a:solidFill>
                      <a:schemeClr val="bg1"/>
                    </a:solidFill>
                  </a:tcPr>
                </a:tc>
                <a:tc hMerge="1">
                  <a:txBody>
                    <a:bodyPr/>
                    <a:lstStyle/>
                    <a:p>
                      <a:endParaRPr lang="en-US" sz="1000" b="0" dirty="0"/>
                    </a:p>
                  </a:txBody>
                  <a:tcPr anchor="ctr"/>
                </a:tc>
                <a:tc hMerge="1">
                  <a:txBody>
                    <a:bodyPr/>
                    <a:lstStyle/>
                    <a:p>
                      <a:pPr marL="0" lvl="2" algn="ctr">
                        <a:spcBef>
                          <a:spcPct val="0"/>
                        </a:spcBef>
                        <a:buClr>
                          <a:schemeClr val="accent1"/>
                        </a:buClr>
                        <a:buSzPct val="80000"/>
                        <a:buFont typeface="Wingdings" pitchFamily="2" charset="2"/>
                        <a:buNone/>
                      </a:pPr>
                      <a:endParaRPr lang="en-US" sz="1200" dirty="0">
                        <a:solidFill>
                          <a:srgbClr val="FFFFFF"/>
                        </a:solidFill>
                        <a:ea typeface="ＭＳ Ｐゴシック" pitchFamily="34" charset="-128"/>
                      </a:endParaRPr>
                    </a:p>
                  </a:txBody>
                  <a:tcPr anchor="ctr"/>
                </a:tc>
                <a:extLst>
                  <a:ext uri="{0D108BD9-81ED-4DB2-BD59-A6C34878D82A}">
                    <a16:rowId xmlns:a16="http://schemas.microsoft.com/office/drawing/2014/main" val="10010"/>
                  </a:ext>
                </a:extLst>
              </a:tr>
            </a:tbl>
          </a:graphicData>
        </a:graphic>
      </p:graphicFrame>
      <p:sp>
        <p:nvSpPr>
          <p:cNvPr id="5" name="Title 2">
            <a:extLst>
              <a:ext uri="{FF2B5EF4-FFF2-40B4-BE49-F238E27FC236}">
                <a16:creationId xmlns:a16="http://schemas.microsoft.com/office/drawing/2014/main" id="{D6C2641E-E921-4106-8E33-FA5873ED257F}"/>
              </a:ext>
            </a:extLst>
          </p:cNvPr>
          <p:cNvSpPr txBox="1">
            <a:spLocks/>
          </p:cNvSpPr>
          <p:nvPr/>
        </p:nvSpPr>
        <p:spPr>
          <a:xfrm rot="16200000">
            <a:off x="-1524848" y="3156572"/>
            <a:ext cx="4284136" cy="871286"/>
          </a:xfrm>
          <a:prstGeom prst="rect">
            <a:avLst/>
          </a:prstGeom>
        </p:spPr>
        <p:txBody>
          <a:bodyPr/>
          <a:lstStyle>
            <a:lvl1pPr algn="ctr" defTabSz="912813" rtl="0" eaLnBrk="0" fontAlgn="base" hangingPunct="0">
              <a:spcBef>
                <a:spcPct val="0"/>
              </a:spcBef>
              <a:spcAft>
                <a:spcPct val="0"/>
              </a:spcAft>
              <a:defRPr sz="4000" b="1" i="0" u="none">
                <a:solidFill>
                  <a:srgbClr val="838383"/>
                </a:solidFill>
                <a:latin typeface="+mj-lt"/>
                <a:ea typeface="+mj-ea"/>
                <a:cs typeface="+mj-cs"/>
              </a:defRPr>
            </a:lvl1pPr>
            <a:lvl2pPr algn="ctr" defTabSz="912813" rtl="0" eaLnBrk="0" fontAlgn="base" hangingPunct="0">
              <a:spcBef>
                <a:spcPct val="0"/>
              </a:spcBef>
              <a:spcAft>
                <a:spcPct val="0"/>
              </a:spcAft>
              <a:defRPr sz="4000" b="1">
                <a:solidFill>
                  <a:srgbClr val="838383"/>
                </a:solidFill>
                <a:latin typeface="Gill Sans MT" pitchFamily="34" charset="0"/>
                <a:ea typeface="ＭＳ Ｐゴシック" pitchFamily="34" charset="-128"/>
              </a:defRPr>
            </a:lvl2pPr>
            <a:lvl3pPr algn="ctr" defTabSz="912813" rtl="0" eaLnBrk="0" fontAlgn="base" hangingPunct="0">
              <a:spcBef>
                <a:spcPct val="0"/>
              </a:spcBef>
              <a:spcAft>
                <a:spcPct val="0"/>
              </a:spcAft>
              <a:defRPr sz="4000" b="1">
                <a:solidFill>
                  <a:srgbClr val="838383"/>
                </a:solidFill>
                <a:latin typeface="Gill Sans MT" pitchFamily="34" charset="0"/>
                <a:ea typeface="ＭＳ Ｐゴシック" pitchFamily="34" charset="-128"/>
              </a:defRPr>
            </a:lvl3pPr>
            <a:lvl4pPr algn="ctr" defTabSz="912813" rtl="0" eaLnBrk="0" fontAlgn="base" hangingPunct="0">
              <a:spcBef>
                <a:spcPct val="0"/>
              </a:spcBef>
              <a:spcAft>
                <a:spcPct val="0"/>
              </a:spcAft>
              <a:defRPr sz="4000" b="1">
                <a:solidFill>
                  <a:srgbClr val="838383"/>
                </a:solidFill>
                <a:latin typeface="Gill Sans MT" pitchFamily="34" charset="0"/>
                <a:ea typeface="ＭＳ Ｐゴシック" pitchFamily="34" charset="-128"/>
              </a:defRPr>
            </a:lvl4pPr>
            <a:lvl5pPr algn="ctr" defTabSz="912813" rtl="0" eaLnBrk="0" fontAlgn="base" hangingPunct="0">
              <a:spcBef>
                <a:spcPct val="0"/>
              </a:spcBef>
              <a:spcAft>
                <a:spcPct val="0"/>
              </a:spcAft>
              <a:defRPr sz="4000" b="1">
                <a:solidFill>
                  <a:srgbClr val="838383"/>
                </a:solidFill>
                <a:latin typeface="Gill Sans MT" pitchFamily="34" charset="0"/>
                <a:ea typeface="ＭＳ Ｐゴシック" pitchFamily="34" charset="-128"/>
              </a:defRPr>
            </a:lvl5pPr>
            <a:lvl6pPr marL="321308" algn="ctr" defTabSz="913722" rtl="0" eaLnBrk="1" fontAlgn="base" hangingPunct="1">
              <a:spcBef>
                <a:spcPct val="0"/>
              </a:spcBef>
              <a:spcAft>
                <a:spcPct val="0"/>
              </a:spcAft>
              <a:defRPr sz="4000" b="1">
                <a:solidFill>
                  <a:srgbClr val="838383"/>
                </a:solidFill>
                <a:latin typeface="Arial" pitchFamily="34" charset="0"/>
                <a:ea typeface="ＭＳ Ｐゴシック" pitchFamily="34" charset="-128"/>
              </a:defRPr>
            </a:lvl6pPr>
            <a:lvl7pPr marL="642618" algn="ctr" defTabSz="913722" rtl="0" eaLnBrk="1" fontAlgn="base" hangingPunct="1">
              <a:spcBef>
                <a:spcPct val="0"/>
              </a:spcBef>
              <a:spcAft>
                <a:spcPct val="0"/>
              </a:spcAft>
              <a:defRPr sz="4000" b="1">
                <a:solidFill>
                  <a:srgbClr val="838383"/>
                </a:solidFill>
                <a:latin typeface="Arial" pitchFamily="34" charset="0"/>
                <a:ea typeface="ＭＳ Ｐゴシック" pitchFamily="34" charset="-128"/>
              </a:defRPr>
            </a:lvl7pPr>
            <a:lvl8pPr marL="963925" algn="ctr" defTabSz="913722" rtl="0" eaLnBrk="1" fontAlgn="base" hangingPunct="1">
              <a:spcBef>
                <a:spcPct val="0"/>
              </a:spcBef>
              <a:spcAft>
                <a:spcPct val="0"/>
              </a:spcAft>
              <a:defRPr sz="4000" b="1">
                <a:solidFill>
                  <a:srgbClr val="838383"/>
                </a:solidFill>
                <a:latin typeface="Arial" pitchFamily="34" charset="0"/>
                <a:ea typeface="ＭＳ Ｐゴシック" pitchFamily="34" charset="-128"/>
              </a:defRPr>
            </a:lvl8pPr>
            <a:lvl9pPr marL="1285237" algn="ctr" defTabSz="913722" rtl="0" eaLnBrk="1" fontAlgn="base" hangingPunct="1">
              <a:spcBef>
                <a:spcPct val="0"/>
              </a:spcBef>
              <a:spcAft>
                <a:spcPct val="0"/>
              </a:spcAft>
              <a:defRPr sz="4000" b="1">
                <a:solidFill>
                  <a:srgbClr val="838383"/>
                </a:solidFill>
                <a:latin typeface="Arial" pitchFamily="34" charset="0"/>
                <a:ea typeface="ＭＳ Ｐゴシック" pitchFamily="34" charset="-128"/>
              </a:defRPr>
            </a:lvl9pPr>
          </a:lstStyle>
          <a:p>
            <a:pPr>
              <a:buFont typeface="Wingdings" pitchFamily="2" charset="2"/>
              <a:buNone/>
            </a:pPr>
            <a:r>
              <a:rPr lang="en-US" sz="2800" dirty="0">
                <a:ea typeface="ＭＳ Ｐゴシック" pitchFamily="34" charset="-128"/>
              </a:rPr>
              <a:t>TRAUMATIC BRAIN INJURY PUBLISHED RESULTS</a:t>
            </a:r>
          </a:p>
        </p:txBody>
      </p:sp>
      <p:grpSp>
        <p:nvGrpSpPr>
          <p:cNvPr id="6" name="Group 5">
            <a:extLst>
              <a:ext uri="{FF2B5EF4-FFF2-40B4-BE49-F238E27FC236}">
                <a16:creationId xmlns:a16="http://schemas.microsoft.com/office/drawing/2014/main" id="{AF73048E-41AB-42BA-83F1-180F0EC1DD7D}"/>
              </a:ext>
            </a:extLst>
          </p:cNvPr>
          <p:cNvGrpSpPr/>
          <p:nvPr/>
        </p:nvGrpSpPr>
        <p:grpSpPr>
          <a:xfrm>
            <a:off x="121920" y="264816"/>
            <a:ext cx="990600" cy="1168400"/>
            <a:chOff x="0" y="1"/>
            <a:chExt cx="990600" cy="1168400"/>
          </a:xfrm>
          <a:solidFill>
            <a:schemeClr val="bg1"/>
          </a:solidFill>
        </p:grpSpPr>
        <p:sp>
          <p:nvSpPr>
            <p:cNvPr id="7" name="Rounded Rectangle 3">
              <a:extLst>
                <a:ext uri="{FF2B5EF4-FFF2-40B4-BE49-F238E27FC236}">
                  <a16:creationId xmlns:a16="http://schemas.microsoft.com/office/drawing/2014/main" id="{7154CBD6-1320-46B8-A513-8955728B4318}"/>
                </a:ext>
              </a:extLst>
            </p:cNvPr>
            <p:cNvSpPr/>
            <p:nvPr/>
          </p:nvSpPr>
          <p:spPr bwMode="auto">
            <a:xfrm>
              <a:off x="0" y="1"/>
              <a:ext cx="990600" cy="1168400"/>
            </a:xfrm>
            <a:prstGeom prst="roundRect">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spcBef>
                  <a:spcPct val="0"/>
                </a:spcBef>
                <a:buClrTx/>
                <a:buFontTx/>
                <a:buNone/>
              </a:pPr>
              <a:endParaRPr lang="en-US" sz="1100">
                <a:solidFill>
                  <a:srgbClr val="000000"/>
                </a:solidFill>
                <a:latin typeface="Gill Sans" charset="0"/>
                <a:sym typeface="Gill Sans" charset="0"/>
              </a:endParaRPr>
            </a:p>
          </p:txBody>
        </p:sp>
        <p:pic>
          <p:nvPicPr>
            <p:cNvPr id="8" name="Picture 7" descr="DVBIC.png">
              <a:extLst>
                <a:ext uri="{FF2B5EF4-FFF2-40B4-BE49-F238E27FC236}">
                  <a16:creationId xmlns:a16="http://schemas.microsoft.com/office/drawing/2014/main" id="{07EAC17E-BD6C-4088-9641-8835EB5FE9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81" y="76202"/>
              <a:ext cx="824238" cy="1015999"/>
            </a:xfrm>
            <a:prstGeom prst="rect">
              <a:avLst/>
            </a:prstGeom>
            <a:grpFill/>
            <a:effectLst/>
          </p:spPr>
          <p:style>
            <a:lnRef idx="0">
              <a:schemeClr val="accent6"/>
            </a:lnRef>
            <a:fillRef idx="3">
              <a:schemeClr val="accent6"/>
            </a:fillRef>
            <a:effectRef idx="3">
              <a:schemeClr val="accent6"/>
            </a:effectRef>
            <a:fontRef idx="minor">
              <a:schemeClr val="lt1"/>
            </a:fontRef>
          </p:style>
        </p:pic>
      </p:grpSp>
    </p:spTree>
    <p:extLst>
      <p:ext uri="{BB962C8B-B14F-4D97-AF65-F5344CB8AC3E}">
        <p14:creationId xmlns:p14="http://schemas.microsoft.com/office/powerpoint/2010/main" val="322441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icture containing food, fruit&#10;&#10;Description automatically generated">
            <a:extLst>
              <a:ext uri="{FF2B5EF4-FFF2-40B4-BE49-F238E27FC236}">
                <a16:creationId xmlns:a16="http://schemas.microsoft.com/office/drawing/2014/main" id="{4FC1BD75-A85E-4FC6-9EBB-84666C1AE24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35" b="12335"/>
          <a:stretch>
            <a:fillRect/>
          </a:stretch>
        </p:blipFill>
        <p:spPr>
          <a:xfrm flipH="1">
            <a:off x="323558" y="1595374"/>
            <a:ext cx="5772442" cy="4347839"/>
          </a:xfrm>
        </p:spPr>
      </p:pic>
      <p:sp>
        <p:nvSpPr>
          <p:cNvPr id="13" name="Title 12">
            <a:extLst>
              <a:ext uri="{FF2B5EF4-FFF2-40B4-BE49-F238E27FC236}">
                <a16:creationId xmlns:a16="http://schemas.microsoft.com/office/drawing/2014/main" id="{D188F2E3-7E70-43E8-8101-1085E6869185}"/>
              </a:ext>
            </a:extLst>
          </p:cNvPr>
          <p:cNvSpPr>
            <a:spLocks noGrp="1"/>
          </p:cNvSpPr>
          <p:nvPr>
            <p:ph type="title"/>
          </p:nvPr>
        </p:nvSpPr>
        <p:spPr/>
        <p:txBody>
          <a:bodyPr>
            <a:normAutofit fontScale="90000"/>
          </a:bodyPr>
          <a:lstStyle/>
          <a:p>
            <a:r>
              <a:rPr lang="en-US" dirty="0"/>
              <a:t>Traumatic Brain Injury</a:t>
            </a:r>
            <a:br>
              <a:rPr lang="en-US" dirty="0"/>
            </a:br>
            <a:r>
              <a:rPr lang="en-US" sz="2000" dirty="0">
                <a:solidFill>
                  <a:schemeClr val="tx1"/>
                </a:solidFill>
              </a:rPr>
              <a:t>Effects of Interactive Metronome Therapy on Cognitive Functioning After Blast-Related Brain Injury: A Randomized Controlled Pilot Trial by Nelson et al. 2013</a:t>
            </a:r>
            <a:endParaRPr lang="en-US" dirty="0">
              <a:solidFill>
                <a:schemeClr val="tx1"/>
              </a:solidFill>
            </a:endParaRPr>
          </a:p>
        </p:txBody>
      </p:sp>
      <p:sp>
        <p:nvSpPr>
          <p:cNvPr id="2" name="Slide Number Placeholder 1">
            <a:extLst>
              <a:ext uri="{FF2B5EF4-FFF2-40B4-BE49-F238E27FC236}">
                <a16:creationId xmlns:a16="http://schemas.microsoft.com/office/drawing/2014/main" id="{A0C4884C-3ED6-4175-8B17-DD89C3189396}"/>
              </a:ext>
            </a:extLst>
          </p:cNvPr>
          <p:cNvSpPr>
            <a:spLocks noGrp="1"/>
          </p:cNvSpPr>
          <p:nvPr>
            <p:ph type="sldNum" sz="quarter" idx="12"/>
          </p:nvPr>
        </p:nvSpPr>
        <p:spPr/>
        <p:txBody>
          <a:bodyPr/>
          <a:lstStyle/>
          <a:p>
            <a:fld id="{FDDEDDF7-F2C4-41C4-BE1D-38A4E38D3F88}" type="slidenum">
              <a:rPr lang="en-US" smtClean="0"/>
              <a:pPr/>
              <a:t>36</a:t>
            </a:fld>
            <a:endParaRPr lang="en-US"/>
          </a:p>
        </p:txBody>
      </p:sp>
      <p:sp>
        <p:nvSpPr>
          <p:cNvPr id="6" name="Text Placeholder 5">
            <a:extLst>
              <a:ext uri="{FF2B5EF4-FFF2-40B4-BE49-F238E27FC236}">
                <a16:creationId xmlns:a16="http://schemas.microsoft.com/office/drawing/2014/main" id="{22222068-9B03-4419-B704-B27411FDD3B3}"/>
              </a:ext>
            </a:extLst>
          </p:cNvPr>
          <p:cNvSpPr>
            <a:spLocks noGrp="1"/>
          </p:cNvSpPr>
          <p:nvPr>
            <p:ph type="body" sz="quarter" idx="14"/>
          </p:nvPr>
        </p:nvSpPr>
        <p:spPr/>
        <p:txBody>
          <a:bodyPr>
            <a:normAutofit fontScale="85000" lnSpcReduction="20000"/>
          </a:bodyPr>
          <a:lstStyle/>
          <a:p>
            <a:pPr>
              <a:lnSpc>
                <a:spcPct val="120000"/>
              </a:lnSpc>
            </a:pPr>
            <a:r>
              <a:rPr lang="en-US" sz="4000" b="1" dirty="0"/>
              <a:t>IM training substantially improved… </a:t>
            </a:r>
          </a:p>
          <a:p>
            <a:pPr marL="342900" indent="-342900">
              <a:lnSpc>
                <a:spcPct val="120000"/>
              </a:lnSpc>
              <a:buFont typeface="Arial" panose="020B0604020202020204" pitchFamily="34" charset="0"/>
              <a:buChar char="•"/>
            </a:pPr>
            <a:r>
              <a:rPr lang="en-US" sz="3600" dirty="0"/>
              <a:t>Auditory and visual attention</a:t>
            </a:r>
          </a:p>
          <a:p>
            <a:pPr marL="342900" indent="-342900">
              <a:lnSpc>
                <a:spcPct val="120000"/>
              </a:lnSpc>
              <a:buFont typeface="Arial" panose="020B0604020202020204" pitchFamily="34" charset="0"/>
              <a:buChar char="•"/>
            </a:pPr>
            <a:r>
              <a:rPr lang="en-US" sz="3600" dirty="0"/>
              <a:t>Processing speed</a:t>
            </a:r>
          </a:p>
          <a:p>
            <a:pPr marL="342900" indent="-342900">
              <a:lnSpc>
                <a:spcPct val="120000"/>
              </a:lnSpc>
              <a:buFont typeface="Arial" panose="020B0604020202020204" pitchFamily="34" charset="0"/>
              <a:buChar char="•"/>
            </a:pPr>
            <a:r>
              <a:rPr lang="en-US" sz="3600" dirty="0"/>
              <a:t>Working memory</a:t>
            </a:r>
          </a:p>
          <a:p>
            <a:pPr marL="342900" indent="-342900">
              <a:lnSpc>
                <a:spcPct val="120000"/>
              </a:lnSpc>
              <a:buFont typeface="Arial" panose="020B0604020202020204" pitchFamily="34" charset="0"/>
              <a:buChar char="•"/>
            </a:pPr>
            <a:r>
              <a:rPr lang="en-US" sz="3600" dirty="0"/>
              <a:t>Response inhibition</a:t>
            </a:r>
          </a:p>
          <a:p>
            <a:pPr marL="342900" indent="-342900">
              <a:lnSpc>
                <a:spcPct val="120000"/>
              </a:lnSpc>
              <a:buFont typeface="Arial" panose="020B0604020202020204" pitchFamily="34" charset="0"/>
              <a:buChar char="•"/>
            </a:pPr>
            <a:r>
              <a:rPr lang="en-US" sz="3600" dirty="0"/>
              <a:t>Executive functions</a:t>
            </a:r>
          </a:p>
        </p:txBody>
      </p:sp>
      <p:sp>
        <p:nvSpPr>
          <p:cNvPr id="17" name="Text Placeholder 16">
            <a:extLst>
              <a:ext uri="{FF2B5EF4-FFF2-40B4-BE49-F238E27FC236}">
                <a16:creationId xmlns:a16="http://schemas.microsoft.com/office/drawing/2014/main" id="{389A28C2-8889-4D29-BDC0-88F1FBBBA0E5}"/>
              </a:ext>
            </a:extLst>
          </p:cNvPr>
          <p:cNvSpPr>
            <a:spLocks noGrp="1"/>
          </p:cNvSpPr>
          <p:nvPr>
            <p:ph type="body" sz="quarter" idx="20"/>
          </p:nvPr>
        </p:nvSpPr>
        <p:spPr/>
        <p:txBody>
          <a:bodyPr>
            <a:normAutofit fontScale="70000" lnSpcReduction="20000"/>
          </a:bodyPr>
          <a:lstStyle/>
          <a:p>
            <a:pPr lvl="0" algn="l">
              <a:lnSpc>
                <a:spcPct val="120000"/>
              </a:lnSpc>
            </a:pPr>
            <a:r>
              <a:rPr lang="en-US" sz="3400" b="1" dirty="0"/>
              <a:t>EEG findings…</a:t>
            </a:r>
          </a:p>
          <a:p>
            <a:pPr marL="457200" indent="-457200" algn="l">
              <a:lnSpc>
                <a:spcPct val="120000"/>
              </a:lnSpc>
              <a:buFont typeface="Arial" panose="020B0604020202020204" pitchFamily="34" charset="0"/>
              <a:buChar char="•"/>
            </a:pPr>
            <a:r>
              <a:rPr lang="en-US" dirty="0"/>
              <a:t>IM group showed re-myelination and reestablishment of critical white matter tracts and neural synchronization of bilateral prefrontal &amp; parietal cortices </a:t>
            </a:r>
          </a:p>
          <a:p>
            <a:pPr marL="457200" indent="-457200" algn="l">
              <a:lnSpc>
                <a:spcPct val="120000"/>
              </a:lnSpc>
              <a:buFont typeface="Arial" panose="020B0604020202020204" pitchFamily="34" charset="0"/>
              <a:buChar char="•"/>
            </a:pPr>
            <a:r>
              <a:rPr lang="en-US" dirty="0"/>
              <a:t>Control group demonstrated further decline</a:t>
            </a:r>
          </a:p>
        </p:txBody>
      </p:sp>
    </p:spTree>
    <p:extLst>
      <p:ext uri="{BB962C8B-B14F-4D97-AF65-F5344CB8AC3E}">
        <p14:creationId xmlns:p14="http://schemas.microsoft.com/office/powerpoint/2010/main" val="2254759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F7CB53-CBCA-43A0-A5D7-09A14353C559}"/>
              </a:ext>
            </a:extLst>
          </p:cNvPr>
          <p:cNvSpPr>
            <a:spLocks noGrp="1"/>
          </p:cNvSpPr>
          <p:nvPr>
            <p:ph type="sldNum" sz="quarter" idx="12"/>
          </p:nvPr>
        </p:nvSpPr>
        <p:spPr/>
        <p:txBody>
          <a:bodyPr/>
          <a:lstStyle/>
          <a:p>
            <a:r>
              <a:rPr lang="en-US"/>
              <a:t>Slide # </a:t>
            </a:r>
            <a:fld id="{FDDEDDF7-F2C4-41C4-BE1D-38A4E38D3F88}" type="slidenum">
              <a:rPr lang="en-US" smtClean="0"/>
              <a:pPr/>
              <a:t>37</a:t>
            </a:fld>
            <a:endParaRPr lang="en-US" dirty="0"/>
          </a:p>
        </p:txBody>
      </p:sp>
      <p:pic>
        <p:nvPicPr>
          <p:cNvPr id="11" name="Picture Placeholder 10" descr="A picture containing cup, table, food&#10;&#10;Description automatically generated">
            <a:extLst>
              <a:ext uri="{FF2B5EF4-FFF2-40B4-BE49-F238E27FC236}">
                <a16:creationId xmlns:a16="http://schemas.microsoft.com/office/drawing/2014/main" id="{A04088AF-7F3B-404D-993A-CF3D05F6300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844" b="8844"/>
          <a:stretch>
            <a:fillRect/>
          </a:stretch>
        </p:blipFill>
        <p:spPr/>
      </p:pic>
      <p:sp>
        <p:nvSpPr>
          <p:cNvPr id="4" name="Title 3">
            <a:extLst>
              <a:ext uri="{FF2B5EF4-FFF2-40B4-BE49-F238E27FC236}">
                <a16:creationId xmlns:a16="http://schemas.microsoft.com/office/drawing/2014/main" id="{E6B6EC63-7219-4962-85E7-538A1E429964}"/>
              </a:ext>
            </a:extLst>
          </p:cNvPr>
          <p:cNvSpPr>
            <a:spLocks noGrp="1"/>
          </p:cNvSpPr>
          <p:nvPr>
            <p:ph type="title"/>
          </p:nvPr>
        </p:nvSpPr>
        <p:spPr/>
        <p:txBody>
          <a:bodyPr>
            <a:normAutofit fontScale="90000"/>
          </a:bodyPr>
          <a:lstStyle/>
          <a:p>
            <a:r>
              <a:rPr lang="en-US" dirty="0"/>
              <a:t>Traumatic Brain Injury</a:t>
            </a:r>
            <a:br>
              <a:rPr lang="en-US" dirty="0"/>
            </a:br>
            <a:r>
              <a:rPr lang="en-US" sz="2000" dirty="0">
                <a:solidFill>
                  <a:schemeClr val="tx1"/>
                </a:solidFill>
              </a:rPr>
              <a:t>Effects of Interactive Metronome® Therapy on Cognitive Functioning After Blast-Related Brain Injury: A Randomized Controlled Pilot Trial by Nelson et al. 2013</a:t>
            </a:r>
            <a:endParaRPr lang="en-US" dirty="0">
              <a:solidFill>
                <a:schemeClr val="tx1"/>
              </a:solidFill>
            </a:endParaRPr>
          </a:p>
        </p:txBody>
      </p:sp>
      <p:sp>
        <p:nvSpPr>
          <p:cNvPr id="5" name="Text Placeholder 4">
            <a:extLst>
              <a:ext uri="{FF2B5EF4-FFF2-40B4-BE49-F238E27FC236}">
                <a16:creationId xmlns:a16="http://schemas.microsoft.com/office/drawing/2014/main" id="{60A5A09A-6EF2-4AC4-B938-494C4B8FCF58}"/>
              </a:ext>
            </a:extLst>
          </p:cNvPr>
          <p:cNvSpPr>
            <a:spLocks noGrp="1"/>
          </p:cNvSpPr>
          <p:nvPr>
            <p:ph type="body" sz="quarter" idx="14"/>
          </p:nvPr>
        </p:nvSpPr>
        <p:spPr/>
        <p:txBody>
          <a:bodyPr anchor="ctr"/>
          <a:lstStyle/>
          <a:p>
            <a:pPr marL="0" indent="0" algn="ctr">
              <a:lnSpc>
                <a:spcPct val="100000"/>
              </a:lnSpc>
              <a:buNone/>
            </a:pPr>
            <a:r>
              <a:rPr lang="en-US" dirty="0"/>
              <a:t>“The addition of IM therapy to SRC [standard rehab care] appears to have a positive effect on neuropsychological outcomes for soldiers who have sustained mild-to-moderate TBI and have persistent cognitive complaints after the period for expected recovery has passed.”</a:t>
            </a:r>
          </a:p>
          <a:p>
            <a:pPr marL="0" indent="0" algn="ctr">
              <a:lnSpc>
                <a:spcPct val="100000"/>
              </a:lnSpc>
              <a:buNone/>
            </a:pPr>
            <a:endParaRPr lang="en-US" dirty="0"/>
          </a:p>
          <a:p>
            <a:pPr marL="0" indent="0" algn="ctr">
              <a:lnSpc>
                <a:spcPct val="100000"/>
              </a:lnSpc>
              <a:buNone/>
            </a:pPr>
            <a:r>
              <a:rPr lang="en-US" dirty="0"/>
              <a:t>Lonnie Nelson, PhD</a:t>
            </a:r>
          </a:p>
        </p:txBody>
      </p:sp>
    </p:spTree>
    <p:extLst>
      <p:ext uri="{BB962C8B-B14F-4D97-AF65-F5344CB8AC3E}">
        <p14:creationId xmlns:p14="http://schemas.microsoft.com/office/powerpoint/2010/main" val="3870023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EBE9-B998-441B-B988-5FAC82DC2B41}"/>
              </a:ext>
            </a:extLst>
          </p:cNvPr>
          <p:cNvSpPr>
            <a:spLocks noGrp="1"/>
          </p:cNvSpPr>
          <p:nvPr>
            <p:ph type="title"/>
          </p:nvPr>
        </p:nvSpPr>
        <p:spPr/>
        <p:txBody>
          <a:bodyPr/>
          <a:lstStyle/>
          <a:p>
            <a:r>
              <a:rPr lang="en-US" dirty="0"/>
              <a:t>MOTOR AND NEUROLOGICAL DYSFUNCTION RESEARCH</a:t>
            </a:r>
          </a:p>
        </p:txBody>
      </p:sp>
    </p:spTree>
    <p:extLst>
      <p:ext uri="{BB962C8B-B14F-4D97-AF65-F5344CB8AC3E}">
        <p14:creationId xmlns:p14="http://schemas.microsoft.com/office/powerpoint/2010/main" val="3094804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EF8B8-3436-4304-B401-640A6D95B923}"/>
              </a:ext>
            </a:extLst>
          </p:cNvPr>
          <p:cNvSpPr>
            <a:spLocks noGrp="1"/>
          </p:cNvSpPr>
          <p:nvPr>
            <p:ph type="sldNum" sz="quarter" idx="12"/>
          </p:nvPr>
        </p:nvSpPr>
        <p:spPr/>
        <p:txBody>
          <a:bodyPr/>
          <a:lstStyle/>
          <a:p>
            <a:fld id="{FDDEDDF7-F2C4-41C4-BE1D-38A4E38D3F88}" type="slidenum">
              <a:rPr lang="en-US" smtClean="0"/>
              <a:pPr/>
              <a:t>39</a:t>
            </a:fld>
            <a:endParaRPr lang="en-US" dirty="0"/>
          </a:p>
        </p:txBody>
      </p:sp>
      <p:pic>
        <p:nvPicPr>
          <p:cNvPr id="7" name="Picture Placeholder 6" descr="A picture containing person, child, table, indoor&#10;&#10;Description automatically generated">
            <a:extLst>
              <a:ext uri="{FF2B5EF4-FFF2-40B4-BE49-F238E27FC236}">
                <a16:creationId xmlns:a16="http://schemas.microsoft.com/office/drawing/2014/main" id="{D13074FF-855D-4A8E-B5A3-21E101FF9CB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537" r="8537"/>
          <a:stretch>
            <a:fillRect/>
          </a:stretch>
        </p:blipFill>
        <p:spPr/>
      </p:pic>
      <p:sp>
        <p:nvSpPr>
          <p:cNvPr id="4" name="Title 3">
            <a:extLst>
              <a:ext uri="{FF2B5EF4-FFF2-40B4-BE49-F238E27FC236}">
                <a16:creationId xmlns:a16="http://schemas.microsoft.com/office/drawing/2014/main" id="{96D6CDA1-A3C9-4C3B-BF27-9D7F0212A3A1}"/>
              </a:ext>
            </a:extLst>
          </p:cNvPr>
          <p:cNvSpPr>
            <a:spLocks noGrp="1"/>
          </p:cNvSpPr>
          <p:nvPr>
            <p:ph type="title"/>
          </p:nvPr>
        </p:nvSpPr>
        <p:spPr/>
        <p:txBody>
          <a:bodyPr>
            <a:normAutofit/>
          </a:bodyPr>
          <a:lstStyle/>
          <a:p>
            <a:pPr>
              <a:lnSpc>
                <a:spcPct val="100000"/>
              </a:lnSpc>
            </a:pPr>
            <a:r>
              <a:rPr lang="en-US" dirty="0"/>
              <a:t>Fine Motor Skills/Praxis</a:t>
            </a:r>
            <a:br>
              <a:rPr lang="en-US" dirty="0"/>
            </a:br>
            <a:r>
              <a:rPr lang="en-US" sz="1800" dirty="0">
                <a:solidFill>
                  <a:schemeClr val="tx1"/>
                </a:solidFill>
              </a:rPr>
              <a:t>Validity of Long Form Assessment in Interactive Metronome as a Measure of Children’s Praxis by Kim et al. 2015. </a:t>
            </a:r>
            <a:endParaRPr lang="en-US" dirty="0">
              <a:solidFill>
                <a:schemeClr val="tx1"/>
              </a:solidFill>
            </a:endParaRPr>
          </a:p>
        </p:txBody>
      </p:sp>
      <p:sp>
        <p:nvSpPr>
          <p:cNvPr id="5" name="Text Placeholder 4">
            <a:extLst>
              <a:ext uri="{FF2B5EF4-FFF2-40B4-BE49-F238E27FC236}">
                <a16:creationId xmlns:a16="http://schemas.microsoft.com/office/drawing/2014/main" id="{8A288F98-B731-4066-A3F5-A4D2D0332AC6}"/>
              </a:ext>
            </a:extLst>
          </p:cNvPr>
          <p:cNvSpPr>
            <a:spLocks noGrp="1"/>
          </p:cNvSpPr>
          <p:nvPr>
            <p:ph type="body" sz="quarter" idx="14"/>
          </p:nvPr>
        </p:nvSpPr>
        <p:spPr/>
        <p:txBody>
          <a:bodyPr anchor="ctr">
            <a:normAutofit/>
          </a:bodyPr>
          <a:lstStyle/>
          <a:p>
            <a:pPr>
              <a:lnSpc>
                <a:spcPct val="100000"/>
              </a:lnSpc>
            </a:pPr>
            <a:r>
              <a:rPr lang="en-US" sz="2400" dirty="0"/>
              <a:t>Study validated use of IM Long Form Assessment (LFA) as a measure of praxis in children</a:t>
            </a:r>
          </a:p>
          <a:p>
            <a:pPr>
              <a:lnSpc>
                <a:spcPct val="100000"/>
              </a:lnSpc>
            </a:pPr>
            <a:r>
              <a:rPr lang="en-US" sz="2400" dirty="0"/>
              <a:t>n=25 children ages 6-11 with and without ADHD </a:t>
            </a:r>
          </a:p>
          <a:p>
            <a:pPr>
              <a:lnSpc>
                <a:spcPct val="100000"/>
              </a:lnSpc>
            </a:pPr>
            <a:r>
              <a:rPr lang="en-US" sz="2400" dirty="0"/>
              <a:t>Significant difference in timing &amp; rhythm (LFA) between children with and without ADHD (p&lt;. 05)</a:t>
            </a:r>
          </a:p>
          <a:p>
            <a:pPr>
              <a:lnSpc>
                <a:spcPct val="100000"/>
              </a:lnSpc>
            </a:pPr>
            <a:r>
              <a:rPr lang="en-US" sz="2400" dirty="0"/>
              <a:t>High correlations found between IM LFA scores &amp; performance on </a:t>
            </a:r>
            <a:r>
              <a:rPr lang="en-US" sz="2400" dirty="0" err="1"/>
              <a:t>Bruininks-Oseretsky</a:t>
            </a:r>
            <a:r>
              <a:rPr lang="en-US" sz="2400" dirty="0"/>
              <a:t> Test of Motor Proficiency-2 (hand control, fine motor, hand, balance)</a:t>
            </a:r>
          </a:p>
        </p:txBody>
      </p:sp>
    </p:spTree>
    <p:extLst>
      <p:ext uri="{BB962C8B-B14F-4D97-AF65-F5344CB8AC3E}">
        <p14:creationId xmlns:p14="http://schemas.microsoft.com/office/powerpoint/2010/main" val="230087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table, sitting, large&#10;&#10;Description automatically generated">
            <a:extLst>
              <a:ext uri="{FF2B5EF4-FFF2-40B4-BE49-F238E27FC236}">
                <a16:creationId xmlns:a16="http://schemas.microsoft.com/office/drawing/2014/main" id="{A14F180B-416D-4B54-BFD2-A7FBC9993D9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056" r="4056"/>
          <a:stretch>
            <a:fillRect/>
          </a:stretch>
        </p:blipFill>
        <p:spPr/>
      </p:pic>
      <p:sp>
        <p:nvSpPr>
          <p:cNvPr id="5" name="Slide Number Placeholder 4">
            <a:extLst>
              <a:ext uri="{FF2B5EF4-FFF2-40B4-BE49-F238E27FC236}">
                <a16:creationId xmlns:a16="http://schemas.microsoft.com/office/drawing/2014/main" id="{74B0A52E-0A1D-43A4-B45A-A44258D04F1C}"/>
              </a:ext>
            </a:extLst>
          </p:cNvPr>
          <p:cNvSpPr>
            <a:spLocks noGrp="1"/>
          </p:cNvSpPr>
          <p:nvPr>
            <p:ph type="sldNum" sz="quarter" idx="12"/>
          </p:nvPr>
        </p:nvSpPr>
        <p:spPr/>
        <p:txBody>
          <a:bodyPr/>
          <a:lstStyle/>
          <a:p>
            <a:fld id="{FDDEDDF7-F2C4-41C4-BE1D-38A4E38D3F88}" type="slidenum">
              <a:rPr lang="en-US" smtClean="0"/>
              <a:pPr/>
              <a:t>4</a:t>
            </a:fld>
            <a:endParaRPr lang="en-US"/>
          </a:p>
        </p:txBody>
      </p:sp>
      <p:sp>
        <p:nvSpPr>
          <p:cNvPr id="3" name="Title 2">
            <a:extLst>
              <a:ext uri="{FF2B5EF4-FFF2-40B4-BE49-F238E27FC236}">
                <a16:creationId xmlns:a16="http://schemas.microsoft.com/office/drawing/2014/main" id="{2F22221F-969D-49C2-BE67-613D46EBBE0B}"/>
              </a:ext>
            </a:extLst>
          </p:cNvPr>
          <p:cNvSpPr>
            <a:spLocks noGrp="1"/>
          </p:cNvSpPr>
          <p:nvPr>
            <p:ph type="title"/>
          </p:nvPr>
        </p:nvSpPr>
        <p:spPr>
          <a:xfrm>
            <a:off x="838199" y="329419"/>
            <a:ext cx="5766995" cy="940981"/>
          </a:xfrm>
        </p:spPr>
        <p:txBody>
          <a:bodyPr/>
          <a:lstStyle/>
          <a:p>
            <a:r>
              <a:rPr lang="en-US" altLang="en-US" sz="3200" dirty="0">
                <a:ea typeface="ＭＳ Ｐゴシック" panose="020B0600070205080204" pitchFamily="34" charset="-128"/>
              </a:rPr>
              <a:t>Power of Millisecond Feedback</a:t>
            </a:r>
            <a:endParaRPr lang="en-US" dirty="0"/>
          </a:p>
        </p:txBody>
      </p:sp>
      <p:sp>
        <p:nvSpPr>
          <p:cNvPr id="4" name="Text Placeholder 3">
            <a:extLst>
              <a:ext uri="{FF2B5EF4-FFF2-40B4-BE49-F238E27FC236}">
                <a16:creationId xmlns:a16="http://schemas.microsoft.com/office/drawing/2014/main" id="{E8BB60BA-7F99-4F01-837A-2C36D40BD46C}"/>
              </a:ext>
            </a:extLst>
          </p:cNvPr>
          <p:cNvSpPr>
            <a:spLocks noGrp="1"/>
          </p:cNvSpPr>
          <p:nvPr>
            <p:ph type="body" sz="quarter" idx="14"/>
          </p:nvPr>
        </p:nvSpPr>
        <p:spPr>
          <a:xfrm>
            <a:off x="4304715" y="1448972"/>
            <a:ext cx="7534000" cy="4505167"/>
          </a:xfrm>
        </p:spPr>
        <p:txBody>
          <a:bodyPr>
            <a:normAutofit fontScale="85000" lnSpcReduction="20000"/>
          </a:bodyPr>
          <a:lstStyle/>
          <a:p>
            <a:pPr marL="0" indent="0">
              <a:lnSpc>
                <a:spcPct val="120000"/>
              </a:lnSpc>
              <a:buNone/>
            </a:pPr>
            <a:r>
              <a:rPr lang="en-US" b="1" dirty="0"/>
              <a:t>Through intense repetition &amp; millisecond feedback, IM synchronizes neural networks vital for…</a:t>
            </a:r>
          </a:p>
          <a:p>
            <a:pPr>
              <a:lnSpc>
                <a:spcPct val="120000"/>
              </a:lnSpc>
            </a:pPr>
            <a:r>
              <a:rPr lang="en-US" sz="2400" dirty="0"/>
              <a:t>Auditory processing</a:t>
            </a:r>
          </a:p>
          <a:p>
            <a:pPr>
              <a:lnSpc>
                <a:spcPct val="120000"/>
              </a:lnSpc>
            </a:pPr>
            <a:r>
              <a:rPr lang="en-US" sz="2400" dirty="0"/>
              <a:t>Expressive/receptive language</a:t>
            </a:r>
          </a:p>
          <a:p>
            <a:pPr>
              <a:lnSpc>
                <a:spcPct val="120000"/>
              </a:lnSpc>
            </a:pPr>
            <a:r>
              <a:rPr lang="en-US" sz="2400" dirty="0"/>
              <a:t>Reading comp/fluency/rate</a:t>
            </a:r>
          </a:p>
          <a:p>
            <a:pPr>
              <a:lnSpc>
                <a:spcPct val="120000"/>
              </a:lnSpc>
            </a:pPr>
            <a:r>
              <a:rPr lang="en-US" sz="2400" dirty="0"/>
              <a:t>Fine/gross motor coordination &amp; balance</a:t>
            </a:r>
          </a:p>
          <a:p>
            <a:pPr>
              <a:lnSpc>
                <a:spcPct val="120000"/>
              </a:lnSpc>
            </a:pPr>
            <a:r>
              <a:rPr lang="en-US" sz="2400" dirty="0"/>
              <a:t>Processing speed</a:t>
            </a:r>
          </a:p>
          <a:p>
            <a:pPr>
              <a:lnSpc>
                <a:spcPct val="120000"/>
              </a:lnSpc>
            </a:pPr>
            <a:r>
              <a:rPr lang="en-US" sz="2400" dirty="0"/>
              <a:t>Attentional control</a:t>
            </a:r>
          </a:p>
          <a:p>
            <a:pPr>
              <a:lnSpc>
                <a:spcPct val="120000"/>
              </a:lnSpc>
            </a:pPr>
            <a:r>
              <a:rPr lang="en-US" sz="2400" dirty="0"/>
              <a:t>Working memory</a:t>
            </a:r>
          </a:p>
          <a:p>
            <a:pPr>
              <a:lnSpc>
                <a:spcPct val="120000"/>
              </a:lnSpc>
            </a:pPr>
            <a:r>
              <a:rPr lang="en-US" sz="2400" dirty="0"/>
              <a:t>Executive functions</a:t>
            </a:r>
            <a:endParaRPr lang="en-US" dirty="0"/>
          </a:p>
        </p:txBody>
      </p:sp>
      <p:sp>
        <p:nvSpPr>
          <p:cNvPr id="11" name="TextBox 10">
            <a:extLst>
              <a:ext uri="{FF2B5EF4-FFF2-40B4-BE49-F238E27FC236}">
                <a16:creationId xmlns:a16="http://schemas.microsoft.com/office/drawing/2014/main" id="{BF31452D-5521-4098-8288-CEAAD7B97BEB}"/>
              </a:ext>
            </a:extLst>
          </p:cNvPr>
          <p:cNvSpPr txBox="1"/>
          <p:nvPr/>
        </p:nvSpPr>
        <p:spPr>
          <a:xfrm>
            <a:off x="1856388" y="5954139"/>
            <a:ext cx="8479224" cy="646331"/>
          </a:xfrm>
          <a:prstGeom prst="rect">
            <a:avLst/>
          </a:prstGeom>
          <a:noFill/>
          <a:ln cap="flat">
            <a:solidFill>
              <a:schemeClr val="accent1"/>
            </a:solidFill>
          </a:ln>
          <a:effectLst>
            <a:glow rad="63500">
              <a:schemeClr val="accent3">
                <a:satMod val="175000"/>
                <a:alpha val="40000"/>
              </a:schemeClr>
            </a:glow>
          </a:effectLst>
        </p:spPr>
        <p:txBody>
          <a:bodyPr wrap="square" rtlCol="0">
            <a:spAutoFit/>
          </a:bodyPr>
          <a:lstStyle/>
          <a:p>
            <a:pPr algn="ctr">
              <a:buFont typeface="Wingdings" pitchFamily="2" charset="2"/>
              <a:buNone/>
            </a:pPr>
            <a:r>
              <a:rPr lang="en-US" dirty="0">
                <a:solidFill>
                  <a:srgbClr val="0068AE"/>
                </a:solidFill>
                <a:ea typeface="ＭＳ Ｐゴシック" charset="0"/>
                <a:cs typeface="ＭＳ Ｐゴシック" charset="0"/>
              </a:rPr>
              <a:t>Increased synchronization </a:t>
            </a:r>
            <a:r>
              <a:rPr lang="en-US" dirty="0">
                <a:solidFill>
                  <a:srgbClr val="0068AE"/>
                </a:solidFill>
                <a:ea typeface="ＭＳ Ｐゴシック" charset="0"/>
                <a:cs typeface="ＭＳ Ｐゴシック" charset="0"/>
                <a:sym typeface="Wingdings" panose="05000000000000000000" pitchFamily="2" charset="2"/>
              </a:rPr>
              <a:t>   Increased </a:t>
            </a:r>
            <a:r>
              <a:rPr lang="en-US" dirty="0">
                <a:solidFill>
                  <a:srgbClr val="0068AE"/>
                </a:solidFill>
                <a:ea typeface="ＭＳ Ｐゴシック" charset="0"/>
                <a:cs typeface="ＭＳ Ｐゴシック" charset="0"/>
              </a:rPr>
              <a:t>efficiency and speed of communication along white matter tracts </a:t>
            </a:r>
            <a:r>
              <a:rPr lang="en-US" dirty="0">
                <a:solidFill>
                  <a:srgbClr val="0068AE"/>
                </a:solidFill>
                <a:ea typeface="ＭＳ Ｐゴシック" charset="0"/>
                <a:cs typeface="ＭＳ Ｐゴシック" charset="0"/>
                <a:sym typeface="Wingdings" panose="05000000000000000000" pitchFamily="2" charset="2"/>
              </a:rPr>
              <a:t>   I</a:t>
            </a:r>
            <a:r>
              <a:rPr lang="en-US" dirty="0">
                <a:solidFill>
                  <a:srgbClr val="0068AE"/>
                </a:solidFill>
                <a:ea typeface="ＭＳ Ｐゴシック" charset="0"/>
                <a:cs typeface="ＭＳ Ｐゴシック" charset="0"/>
              </a:rPr>
              <a:t>mprovement in cognitive, sensory &amp; motor skills </a:t>
            </a:r>
          </a:p>
        </p:txBody>
      </p:sp>
    </p:spTree>
    <p:extLst>
      <p:ext uri="{BB962C8B-B14F-4D97-AF65-F5344CB8AC3E}">
        <p14:creationId xmlns:p14="http://schemas.microsoft.com/office/powerpoint/2010/main" val="4132309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EF8B8-3436-4304-B401-640A6D95B923}"/>
              </a:ext>
            </a:extLst>
          </p:cNvPr>
          <p:cNvSpPr>
            <a:spLocks noGrp="1"/>
          </p:cNvSpPr>
          <p:nvPr>
            <p:ph type="sldNum" sz="quarter" idx="12"/>
          </p:nvPr>
        </p:nvSpPr>
        <p:spPr/>
        <p:txBody>
          <a:bodyPr/>
          <a:lstStyle/>
          <a:p>
            <a:r>
              <a:rPr lang="en-US"/>
              <a:t>Slide # </a:t>
            </a:r>
            <a:fld id="{FDDEDDF7-F2C4-41C4-BE1D-38A4E38D3F88}" type="slidenum">
              <a:rPr lang="en-US" smtClean="0"/>
              <a:pPr/>
              <a:t>40</a:t>
            </a:fld>
            <a:endParaRPr lang="en-US" dirty="0"/>
          </a:p>
        </p:txBody>
      </p:sp>
      <p:pic>
        <p:nvPicPr>
          <p:cNvPr id="9" name="Picture Placeholder 8" descr="A picture containing person, indoor, box, holding&#10;&#10;Description automatically generated">
            <a:extLst>
              <a:ext uri="{FF2B5EF4-FFF2-40B4-BE49-F238E27FC236}">
                <a16:creationId xmlns:a16="http://schemas.microsoft.com/office/drawing/2014/main" id="{730D1A38-A996-4EDE-8C05-DADF39CF89D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129" b="7129"/>
          <a:stretch>
            <a:fillRect/>
          </a:stretch>
        </p:blipFill>
        <p:spPr/>
      </p:pic>
      <p:sp>
        <p:nvSpPr>
          <p:cNvPr id="4" name="Title 3">
            <a:extLst>
              <a:ext uri="{FF2B5EF4-FFF2-40B4-BE49-F238E27FC236}">
                <a16:creationId xmlns:a16="http://schemas.microsoft.com/office/drawing/2014/main" id="{96D6CDA1-A3C9-4C3B-BF27-9D7F0212A3A1}"/>
              </a:ext>
            </a:extLst>
          </p:cNvPr>
          <p:cNvSpPr>
            <a:spLocks noGrp="1"/>
          </p:cNvSpPr>
          <p:nvPr>
            <p:ph type="title"/>
          </p:nvPr>
        </p:nvSpPr>
        <p:spPr/>
        <p:txBody>
          <a:bodyPr>
            <a:normAutofit fontScale="90000"/>
          </a:bodyPr>
          <a:lstStyle/>
          <a:p>
            <a:pPr>
              <a:lnSpc>
                <a:spcPct val="100000"/>
              </a:lnSpc>
            </a:pPr>
            <a:r>
              <a:rPr lang="en-US" sz="3600" dirty="0"/>
              <a:t>Developmental Coordination Disorder</a:t>
            </a:r>
            <a:br>
              <a:rPr lang="en-US" dirty="0"/>
            </a:br>
            <a:r>
              <a:rPr lang="en-US" sz="2000" dirty="0">
                <a:solidFill>
                  <a:schemeClr val="tx1"/>
                </a:solidFill>
              </a:rPr>
              <a:t>Timing abilities among children with developmental coordination disorders (DCD) in comparison to children with typical development by Rosenblum &amp; Regev 2013</a:t>
            </a:r>
            <a:endParaRPr lang="en-US" dirty="0">
              <a:solidFill>
                <a:schemeClr val="tx1"/>
              </a:solidFill>
            </a:endParaRPr>
          </a:p>
        </p:txBody>
      </p:sp>
      <p:sp>
        <p:nvSpPr>
          <p:cNvPr id="5" name="Text Placeholder 4">
            <a:extLst>
              <a:ext uri="{FF2B5EF4-FFF2-40B4-BE49-F238E27FC236}">
                <a16:creationId xmlns:a16="http://schemas.microsoft.com/office/drawing/2014/main" id="{8A288F98-B731-4066-A3F5-A4D2D0332AC6}"/>
              </a:ext>
            </a:extLst>
          </p:cNvPr>
          <p:cNvSpPr>
            <a:spLocks noGrp="1"/>
          </p:cNvSpPr>
          <p:nvPr>
            <p:ph type="body" sz="quarter" idx="14"/>
          </p:nvPr>
        </p:nvSpPr>
        <p:spPr>
          <a:xfrm>
            <a:off x="267287" y="1690255"/>
            <a:ext cx="6469006" cy="4529573"/>
          </a:xfrm>
        </p:spPr>
        <p:txBody>
          <a:bodyPr>
            <a:normAutofit fontScale="92500"/>
          </a:bodyPr>
          <a:lstStyle/>
          <a:p>
            <a:pPr>
              <a:lnSpc>
                <a:spcPct val="110000"/>
              </a:lnSpc>
            </a:pPr>
            <a:r>
              <a:rPr lang="en-US" b="1" dirty="0"/>
              <a:t>n=42 children ages 7-12 </a:t>
            </a:r>
          </a:p>
          <a:p>
            <a:pPr lvl="1">
              <a:lnSpc>
                <a:spcPct val="110000"/>
              </a:lnSpc>
            </a:pPr>
            <a:r>
              <a:rPr lang="en-US" b="1" dirty="0"/>
              <a:t>EXPERIMENTAL:  </a:t>
            </a:r>
            <a:r>
              <a:rPr lang="en-US" dirty="0"/>
              <a:t>n=21 with DCD</a:t>
            </a:r>
          </a:p>
          <a:p>
            <a:pPr lvl="1">
              <a:lnSpc>
                <a:spcPct val="110000"/>
              </a:lnSpc>
            </a:pPr>
            <a:r>
              <a:rPr lang="en-US" b="1" dirty="0"/>
              <a:t>CONTROL:  </a:t>
            </a:r>
            <a:r>
              <a:rPr lang="en-US" dirty="0"/>
              <a:t>n=21 typically developing</a:t>
            </a:r>
          </a:p>
          <a:p>
            <a:pPr>
              <a:lnSpc>
                <a:spcPct val="110000"/>
              </a:lnSpc>
            </a:pPr>
            <a:r>
              <a:rPr lang="en-US" dirty="0"/>
              <a:t>Study revealed much slower motor response times in children with DCD</a:t>
            </a:r>
          </a:p>
          <a:p>
            <a:pPr>
              <a:lnSpc>
                <a:spcPct val="110000"/>
              </a:lnSpc>
            </a:pPr>
            <a:r>
              <a:rPr lang="en-US" dirty="0"/>
              <a:t>IM timing scores accurately predicted handwriting performance </a:t>
            </a:r>
          </a:p>
          <a:p>
            <a:pPr>
              <a:lnSpc>
                <a:spcPct val="110000"/>
              </a:lnSpc>
            </a:pPr>
            <a:r>
              <a:rPr lang="en-US" dirty="0"/>
              <a:t>“…strongly recommend IM as an evaluation and intervention tool for children with DCD”</a:t>
            </a:r>
          </a:p>
        </p:txBody>
      </p:sp>
    </p:spTree>
    <p:extLst>
      <p:ext uri="{BB962C8B-B14F-4D97-AF65-F5344CB8AC3E}">
        <p14:creationId xmlns:p14="http://schemas.microsoft.com/office/powerpoint/2010/main" val="4214114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932ADC-4664-4D0C-8864-C90A64A63370}"/>
              </a:ext>
            </a:extLst>
          </p:cNvPr>
          <p:cNvSpPr>
            <a:spLocks noGrp="1"/>
          </p:cNvSpPr>
          <p:nvPr>
            <p:ph type="sldNum" sz="quarter" idx="12"/>
          </p:nvPr>
        </p:nvSpPr>
        <p:spPr/>
        <p:txBody>
          <a:bodyPr/>
          <a:lstStyle/>
          <a:p>
            <a:fld id="{FDDEDDF7-F2C4-41C4-BE1D-38A4E38D3F88}" type="slidenum">
              <a:rPr lang="en-US" smtClean="0"/>
              <a:pPr/>
              <a:t>41</a:t>
            </a:fld>
            <a:endParaRPr lang="en-US" dirty="0"/>
          </a:p>
        </p:txBody>
      </p:sp>
      <p:pic>
        <p:nvPicPr>
          <p:cNvPr id="11" name="Picture Placeholder 10" descr="A picture containing room&#10;&#10;Description automatically generated">
            <a:extLst>
              <a:ext uri="{FF2B5EF4-FFF2-40B4-BE49-F238E27FC236}">
                <a16:creationId xmlns:a16="http://schemas.microsoft.com/office/drawing/2014/main" id="{7FB4BA76-B8E1-47B3-B9A3-0885B763249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537" r="8537"/>
          <a:stretch>
            <a:fillRect/>
          </a:stretch>
        </p:blipFill>
        <p:spPr/>
      </p:pic>
      <p:sp>
        <p:nvSpPr>
          <p:cNvPr id="4" name="Title 3">
            <a:extLst>
              <a:ext uri="{FF2B5EF4-FFF2-40B4-BE49-F238E27FC236}">
                <a16:creationId xmlns:a16="http://schemas.microsoft.com/office/drawing/2014/main" id="{34EF7DF9-4428-49B8-A728-C98B7FD021F3}"/>
              </a:ext>
            </a:extLst>
          </p:cNvPr>
          <p:cNvSpPr>
            <a:spLocks noGrp="1"/>
          </p:cNvSpPr>
          <p:nvPr>
            <p:ph type="title"/>
          </p:nvPr>
        </p:nvSpPr>
        <p:spPr/>
        <p:txBody>
          <a:bodyPr>
            <a:normAutofit fontScale="90000"/>
          </a:bodyPr>
          <a:lstStyle/>
          <a:p>
            <a:pPr>
              <a:lnSpc>
                <a:spcPct val="100000"/>
              </a:lnSpc>
            </a:pPr>
            <a:r>
              <a:rPr lang="en-US" dirty="0"/>
              <a:t>Cerebral Palsy</a:t>
            </a:r>
            <a:br>
              <a:rPr lang="en-US" dirty="0"/>
            </a:br>
            <a:r>
              <a:rPr lang="en-US" sz="2000" dirty="0">
                <a:solidFill>
                  <a:schemeClr val="tx1"/>
                </a:solidFill>
              </a:rPr>
              <a:t>The Effects of Interactive Metronome on Bilateral Coordination, Balance, and Upper Extremity Function for Children with Hemiplegic Cerebral Palsy: Single-Subject Research  by Jung &amp; Kim 2012</a:t>
            </a:r>
            <a:endParaRPr lang="en-US" dirty="0">
              <a:solidFill>
                <a:schemeClr val="tx1"/>
              </a:solidFill>
            </a:endParaRPr>
          </a:p>
        </p:txBody>
      </p:sp>
      <p:sp>
        <p:nvSpPr>
          <p:cNvPr id="5" name="Text Placeholder 4">
            <a:extLst>
              <a:ext uri="{FF2B5EF4-FFF2-40B4-BE49-F238E27FC236}">
                <a16:creationId xmlns:a16="http://schemas.microsoft.com/office/drawing/2014/main" id="{64B90BC6-572B-4528-B95A-93A7228A52B5}"/>
              </a:ext>
            </a:extLst>
          </p:cNvPr>
          <p:cNvSpPr>
            <a:spLocks noGrp="1"/>
          </p:cNvSpPr>
          <p:nvPr>
            <p:ph type="body" sz="quarter" idx="14"/>
          </p:nvPr>
        </p:nvSpPr>
        <p:spPr/>
        <p:txBody>
          <a:bodyPr anchor="ctr">
            <a:normAutofit/>
          </a:bodyPr>
          <a:lstStyle/>
          <a:p>
            <a:pPr>
              <a:lnSpc>
                <a:spcPct val="100000"/>
              </a:lnSpc>
            </a:pPr>
            <a:r>
              <a:rPr lang="en-US" sz="3200" dirty="0"/>
              <a:t>Single subject </a:t>
            </a:r>
          </a:p>
          <a:p>
            <a:pPr>
              <a:lnSpc>
                <a:spcPct val="100000"/>
              </a:lnSpc>
            </a:pPr>
            <a:r>
              <a:rPr lang="en-US" sz="3200" dirty="0"/>
              <a:t>ABA study design</a:t>
            </a:r>
          </a:p>
          <a:p>
            <a:pPr>
              <a:lnSpc>
                <a:spcPct val="100000"/>
              </a:lnSpc>
            </a:pPr>
            <a:r>
              <a:rPr lang="en-US" sz="3200" dirty="0"/>
              <a:t>Child with hemiplegic CP demonstrated significant improvement in bilateral coordination and balance following 12 sessions of IM training twice weekly</a:t>
            </a:r>
          </a:p>
        </p:txBody>
      </p:sp>
    </p:spTree>
    <p:extLst>
      <p:ext uri="{BB962C8B-B14F-4D97-AF65-F5344CB8AC3E}">
        <p14:creationId xmlns:p14="http://schemas.microsoft.com/office/powerpoint/2010/main" val="2065694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D10FF9-D407-4E34-B251-46CF8423A653}"/>
              </a:ext>
            </a:extLst>
          </p:cNvPr>
          <p:cNvSpPr>
            <a:spLocks noGrp="1"/>
          </p:cNvSpPr>
          <p:nvPr>
            <p:ph type="sldNum" sz="quarter" idx="12"/>
          </p:nvPr>
        </p:nvSpPr>
        <p:spPr/>
        <p:txBody>
          <a:bodyPr/>
          <a:lstStyle/>
          <a:p>
            <a:r>
              <a:rPr lang="en-US"/>
              <a:t>Slide # </a:t>
            </a:r>
            <a:fld id="{FDDEDDF7-F2C4-41C4-BE1D-38A4E38D3F88}" type="slidenum">
              <a:rPr lang="en-US" smtClean="0"/>
              <a:pPr/>
              <a:t>42</a:t>
            </a:fld>
            <a:endParaRPr lang="en-US" dirty="0"/>
          </a:p>
        </p:txBody>
      </p:sp>
      <p:pic>
        <p:nvPicPr>
          <p:cNvPr id="12" name="Picture Placeholder 11" descr="A picture containing sitting, table, person, blue&#10;&#10;Description automatically generated">
            <a:extLst>
              <a:ext uri="{FF2B5EF4-FFF2-40B4-BE49-F238E27FC236}">
                <a16:creationId xmlns:a16="http://schemas.microsoft.com/office/drawing/2014/main" id="{9EE5DA4D-21A2-40BE-8243-8D5F8C1A709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129" b="7129"/>
          <a:stretch>
            <a:fillRect/>
          </a:stretch>
        </p:blipFill>
        <p:spPr/>
      </p:pic>
      <p:sp>
        <p:nvSpPr>
          <p:cNvPr id="4" name="Title 3">
            <a:extLst>
              <a:ext uri="{FF2B5EF4-FFF2-40B4-BE49-F238E27FC236}">
                <a16:creationId xmlns:a16="http://schemas.microsoft.com/office/drawing/2014/main" id="{D0DC9870-A004-4043-8D87-240CB90D0BF4}"/>
              </a:ext>
            </a:extLst>
          </p:cNvPr>
          <p:cNvSpPr>
            <a:spLocks noGrp="1"/>
          </p:cNvSpPr>
          <p:nvPr>
            <p:ph type="title"/>
          </p:nvPr>
        </p:nvSpPr>
        <p:spPr/>
        <p:txBody>
          <a:bodyPr>
            <a:normAutofit fontScale="90000"/>
          </a:bodyPr>
          <a:lstStyle/>
          <a:p>
            <a:pPr>
              <a:lnSpc>
                <a:spcPct val="100000"/>
              </a:lnSpc>
            </a:pPr>
            <a:r>
              <a:rPr lang="en-US" dirty="0"/>
              <a:t>Cerebral Palsy</a:t>
            </a:r>
            <a:br>
              <a:rPr lang="en-US" dirty="0"/>
            </a:br>
            <a:r>
              <a:rPr lang="en-US" sz="2000" dirty="0">
                <a:solidFill>
                  <a:schemeClr val="tx1"/>
                </a:solidFill>
              </a:rPr>
              <a:t>Short- and long-term effects of synchronized metronome training in children with hemiplegic cerebral palsy: A two case study by Johansson et al. 2012</a:t>
            </a:r>
            <a:endParaRPr lang="en-US" dirty="0">
              <a:solidFill>
                <a:schemeClr val="tx1"/>
              </a:solidFill>
            </a:endParaRPr>
          </a:p>
        </p:txBody>
      </p:sp>
      <p:sp>
        <p:nvSpPr>
          <p:cNvPr id="5" name="Text Placeholder 4">
            <a:extLst>
              <a:ext uri="{FF2B5EF4-FFF2-40B4-BE49-F238E27FC236}">
                <a16:creationId xmlns:a16="http://schemas.microsoft.com/office/drawing/2014/main" id="{3400FC45-31C2-4999-91D4-C30748DEBF41}"/>
              </a:ext>
            </a:extLst>
          </p:cNvPr>
          <p:cNvSpPr>
            <a:spLocks noGrp="1"/>
          </p:cNvSpPr>
          <p:nvPr>
            <p:ph type="body" sz="quarter" idx="14"/>
          </p:nvPr>
        </p:nvSpPr>
        <p:spPr/>
        <p:txBody>
          <a:bodyPr anchor="ctr"/>
          <a:lstStyle/>
          <a:p>
            <a:pPr>
              <a:lnSpc>
                <a:spcPct val="100000"/>
              </a:lnSpc>
            </a:pPr>
            <a:r>
              <a:rPr lang="en-US" b="1" dirty="0"/>
              <a:t>n=2 children with hemiplegic CP </a:t>
            </a:r>
          </a:p>
          <a:p>
            <a:pPr lvl="1">
              <a:lnSpc>
                <a:spcPct val="100000"/>
              </a:lnSpc>
            </a:pPr>
            <a:r>
              <a:rPr lang="en-US" dirty="0"/>
              <a:t>17-year-old female </a:t>
            </a:r>
          </a:p>
          <a:p>
            <a:pPr lvl="1">
              <a:lnSpc>
                <a:spcPct val="100000"/>
              </a:lnSpc>
            </a:pPr>
            <a:r>
              <a:rPr lang="en-US" dirty="0"/>
              <a:t>13-year-old male</a:t>
            </a:r>
          </a:p>
          <a:p>
            <a:pPr>
              <a:lnSpc>
                <a:spcPct val="100000"/>
              </a:lnSpc>
            </a:pPr>
            <a:r>
              <a:rPr lang="en-US" b="1" dirty="0"/>
              <a:t>12 sessions of IM over 4 weeks</a:t>
            </a:r>
          </a:p>
          <a:p>
            <a:pPr>
              <a:lnSpc>
                <a:spcPct val="100000"/>
              </a:lnSpc>
            </a:pPr>
            <a:r>
              <a:rPr lang="en-US" b="1" dirty="0"/>
              <a:t>Unilateral &amp; and bimanual upper limb movements assessed via kinematic analysis</a:t>
            </a:r>
          </a:p>
          <a:p>
            <a:pPr lvl="1">
              <a:lnSpc>
                <a:spcPct val="100000"/>
              </a:lnSpc>
            </a:pPr>
            <a:r>
              <a:rPr lang="en-US" dirty="0"/>
              <a:t>pre &amp; post</a:t>
            </a:r>
          </a:p>
          <a:p>
            <a:pPr lvl="1">
              <a:lnSpc>
                <a:spcPct val="100000"/>
              </a:lnSpc>
            </a:pPr>
            <a:r>
              <a:rPr lang="en-US" dirty="0"/>
              <a:t>6 months post</a:t>
            </a:r>
          </a:p>
        </p:txBody>
      </p:sp>
    </p:spTree>
    <p:extLst>
      <p:ext uri="{BB962C8B-B14F-4D97-AF65-F5344CB8AC3E}">
        <p14:creationId xmlns:p14="http://schemas.microsoft.com/office/powerpoint/2010/main" val="1199499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2BABE-CF66-4AE6-9252-F41268E01C97}"/>
              </a:ext>
            </a:extLst>
          </p:cNvPr>
          <p:cNvSpPr>
            <a:spLocks noGrp="1"/>
          </p:cNvSpPr>
          <p:nvPr>
            <p:ph type="title"/>
          </p:nvPr>
        </p:nvSpPr>
        <p:spPr>
          <a:xfrm>
            <a:off x="-340241" y="136525"/>
            <a:ext cx="10660911" cy="1086220"/>
          </a:xfrm>
        </p:spPr>
        <p:txBody>
          <a:bodyPr>
            <a:normAutofit fontScale="90000"/>
          </a:bodyPr>
          <a:lstStyle/>
          <a:p>
            <a:r>
              <a:rPr lang="en-US" dirty="0"/>
              <a:t>Cerebral Palsy</a:t>
            </a:r>
            <a:br>
              <a:rPr lang="en-US" dirty="0"/>
            </a:br>
            <a:r>
              <a:rPr lang="en-US" sz="2000" dirty="0"/>
              <a:t>Short- and long-term effects of synchronized metronome training in children with hemiplegic cerebral palsy: A two case study by Johansson et al. 2012</a:t>
            </a:r>
            <a:endParaRPr lang="en-US" dirty="0"/>
          </a:p>
        </p:txBody>
      </p:sp>
      <p:sp>
        <p:nvSpPr>
          <p:cNvPr id="5" name="Text Placeholder 4">
            <a:extLst>
              <a:ext uri="{FF2B5EF4-FFF2-40B4-BE49-F238E27FC236}">
                <a16:creationId xmlns:a16="http://schemas.microsoft.com/office/drawing/2014/main" id="{FBBD3C43-E417-417F-8C19-19DCEBC1A4EC}"/>
              </a:ext>
            </a:extLst>
          </p:cNvPr>
          <p:cNvSpPr>
            <a:spLocks noGrp="1"/>
          </p:cNvSpPr>
          <p:nvPr>
            <p:ph idx="1"/>
          </p:nvPr>
        </p:nvSpPr>
        <p:spPr/>
        <p:txBody>
          <a:bodyPr>
            <a:normAutofit lnSpcReduction="10000"/>
          </a:bodyPr>
          <a:lstStyle/>
          <a:p>
            <a:pPr>
              <a:lnSpc>
                <a:spcPct val="110000"/>
              </a:lnSpc>
            </a:pPr>
            <a:r>
              <a:rPr lang="en-US" sz="2400" dirty="0"/>
              <a:t>Both children demonstrated smoother and shorter bimanual movement trajectories, especially for the affected side. </a:t>
            </a:r>
          </a:p>
          <a:p>
            <a:pPr>
              <a:lnSpc>
                <a:spcPct val="110000"/>
              </a:lnSpc>
            </a:pPr>
            <a:r>
              <a:rPr lang="en-US" sz="2400" dirty="0"/>
              <a:t>One child exhibited increased smoothness of the non-affected side. </a:t>
            </a:r>
          </a:p>
          <a:p>
            <a:pPr>
              <a:lnSpc>
                <a:spcPct val="110000"/>
              </a:lnSpc>
            </a:pPr>
            <a:r>
              <a:rPr lang="en-US" sz="2400" dirty="0"/>
              <a:t>Noticeable improvement in motor learning occurred immediately post training and was maintained at 6 months post training.</a:t>
            </a:r>
          </a:p>
          <a:p>
            <a:pPr>
              <a:lnSpc>
                <a:spcPct val="110000"/>
              </a:lnSpc>
            </a:pPr>
            <a:endParaRPr lang="en-US" dirty="0"/>
          </a:p>
          <a:p>
            <a:pPr marL="0" indent="0" algn="ctr">
              <a:lnSpc>
                <a:spcPct val="110000"/>
              </a:lnSpc>
              <a:buNone/>
            </a:pPr>
            <a:r>
              <a:rPr lang="en-US" b="1" dirty="0"/>
              <a:t>“IM training incorporates many of the factors that have been described to be important in the induction of plastic changes in the brain and, thus, appears to be a promising intervention method for persons with </a:t>
            </a:r>
            <a:r>
              <a:rPr lang="en-US" b="1" dirty="0" err="1"/>
              <a:t>sensori</a:t>
            </a:r>
            <a:r>
              <a:rPr lang="en-US" b="1" dirty="0"/>
              <a:t>-motor deviations.”</a:t>
            </a:r>
          </a:p>
        </p:txBody>
      </p:sp>
      <p:sp>
        <p:nvSpPr>
          <p:cNvPr id="2" name="Slide Number Placeholder 1">
            <a:extLst>
              <a:ext uri="{FF2B5EF4-FFF2-40B4-BE49-F238E27FC236}">
                <a16:creationId xmlns:a16="http://schemas.microsoft.com/office/drawing/2014/main" id="{839AAEB9-ECDF-43CF-A03D-F62664B7E6BD}"/>
              </a:ext>
            </a:extLst>
          </p:cNvPr>
          <p:cNvSpPr>
            <a:spLocks noGrp="1"/>
          </p:cNvSpPr>
          <p:nvPr>
            <p:ph type="sldNum" sz="quarter" idx="12"/>
          </p:nvPr>
        </p:nvSpPr>
        <p:spPr/>
        <p:txBody>
          <a:bodyPr/>
          <a:lstStyle/>
          <a:p>
            <a:fld id="{FDDEDDF7-F2C4-41C4-BE1D-38A4E38D3F88}" type="slidenum">
              <a:rPr lang="en-US" smtClean="0"/>
              <a:pPr/>
              <a:t>43</a:t>
            </a:fld>
            <a:endParaRPr lang="en-US" dirty="0"/>
          </a:p>
        </p:txBody>
      </p:sp>
    </p:spTree>
    <p:extLst>
      <p:ext uri="{BB962C8B-B14F-4D97-AF65-F5344CB8AC3E}">
        <p14:creationId xmlns:p14="http://schemas.microsoft.com/office/powerpoint/2010/main" val="3303734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 up of a logo&#10;&#10;Description automatically generated">
            <a:extLst>
              <a:ext uri="{FF2B5EF4-FFF2-40B4-BE49-F238E27FC236}">
                <a16:creationId xmlns:a16="http://schemas.microsoft.com/office/drawing/2014/main" id="{86E63C09-CC2A-4FDB-B7DC-DE2471890BC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844" b="8844"/>
          <a:stretch>
            <a:fillRect/>
          </a:stretch>
        </p:blipFill>
        <p:spPr/>
      </p:pic>
      <p:sp>
        <p:nvSpPr>
          <p:cNvPr id="4" name="Title 3">
            <a:extLst>
              <a:ext uri="{FF2B5EF4-FFF2-40B4-BE49-F238E27FC236}">
                <a16:creationId xmlns:a16="http://schemas.microsoft.com/office/drawing/2014/main" id="{4179BA68-E1AF-4DC5-A805-102E566E9082}"/>
              </a:ext>
            </a:extLst>
          </p:cNvPr>
          <p:cNvSpPr>
            <a:spLocks noGrp="1"/>
          </p:cNvSpPr>
          <p:nvPr>
            <p:ph type="title"/>
          </p:nvPr>
        </p:nvSpPr>
        <p:spPr/>
        <p:txBody>
          <a:bodyPr>
            <a:normAutofit fontScale="90000"/>
          </a:bodyPr>
          <a:lstStyle/>
          <a:p>
            <a:pPr>
              <a:lnSpc>
                <a:spcPct val="100000"/>
              </a:lnSpc>
            </a:pPr>
            <a:r>
              <a:rPr lang="en-US" dirty="0"/>
              <a:t>Hemiplegia</a:t>
            </a:r>
            <a:br>
              <a:rPr lang="en-US" dirty="0"/>
            </a:br>
            <a:r>
              <a:rPr lang="en-US" sz="2000" dirty="0">
                <a:solidFill>
                  <a:schemeClr val="tx1"/>
                </a:solidFill>
              </a:rPr>
              <a:t>Computer-Based Rhythm and Timing Training in Severe, Stroke-Induced Arm Hemiparesis by </a:t>
            </a:r>
            <a:r>
              <a:rPr lang="en-US" sz="2000" dirty="0" err="1">
                <a:solidFill>
                  <a:schemeClr val="tx1"/>
                </a:solidFill>
              </a:rPr>
              <a:t>Beckelhimer</a:t>
            </a:r>
            <a:r>
              <a:rPr lang="en-US" sz="2000" dirty="0">
                <a:solidFill>
                  <a:schemeClr val="tx1"/>
                </a:solidFill>
              </a:rPr>
              <a:t> et al. 2011</a:t>
            </a:r>
            <a:endParaRPr lang="en-US" dirty="0">
              <a:solidFill>
                <a:schemeClr val="tx1"/>
              </a:solidFill>
            </a:endParaRPr>
          </a:p>
        </p:txBody>
      </p:sp>
      <p:sp>
        <p:nvSpPr>
          <p:cNvPr id="6" name="Text Placeholder 5">
            <a:extLst>
              <a:ext uri="{FF2B5EF4-FFF2-40B4-BE49-F238E27FC236}">
                <a16:creationId xmlns:a16="http://schemas.microsoft.com/office/drawing/2014/main" id="{56CA5AB0-695B-4A1A-A609-336ABAA8DC0D}"/>
              </a:ext>
            </a:extLst>
          </p:cNvPr>
          <p:cNvSpPr>
            <a:spLocks noGrp="1"/>
          </p:cNvSpPr>
          <p:nvPr>
            <p:ph type="body" sz="quarter" idx="14"/>
          </p:nvPr>
        </p:nvSpPr>
        <p:spPr/>
        <p:txBody>
          <a:bodyPr>
            <a:normAutofit/>
          </a:bodyPr>
          <a:lstStyle/>
          <a:p>
            <a:pPr lvl="0">
              <a:lnSpc>
                <a:spcPct val="100000"/>
              </a:lnSpc>
            </a:pPr>
            <a:r>
              <a:rPr lang="en-US" altLang="en-US" sz="3200" b="1" dirty="0"/>
              <a:t>n = 2 (68 &amp; 75 </a:t>
            </a:r>
            <a:r>
              <a:rPr lang="en-US" altLang="en-US" sz="3200" b="1" dirty="0" err="1"/>
              <a:t>yrs</a:t>
            </a:r>
            <a:r>
              <a:rPr lang="en-US" altLang="en-US" sz="3200" b="1" dirty="0"/>
              <a:t>) </a:t>
            </a:r>
          </a:p>
          <a:p>
            <a:pPr lvl="1">
              <a:lnSpc>
                <a:spcPct val="100000"/>
              </a:lnSpc>
            </a:pPr>
            <a:r>
              <a:rPr lang="en-US" altLang="en-US" sz="2800" dirty="0"/>
              <a:t>68-year-old male: </a:t>
            </a:r>
            <a:br>
              <a:rPr lang="en-US" altLang="en-US" sz="2800" dirty="0"/>
            </a:br>
            <a:r>
              <a:rPr lang="en-US" altLang="en-US" sz="2800" dirty="0"/>
              <a:t>23 years post ischemic stroke with R hemiplegia </a:t>
            </a:r>
          </a:p>
          <a:p>
            <a:pPr lvl="1">
              <a:lnSpc>
                <a:spcPct val="100000"/>
              </a:lnSpc>
            </a:pPr>
            <a:r>
              <a:rPr lang="en-US" altLang="en-US" sz="2800" dirty="0"/>
              <a:t>77-year-old male: </a:t>
            </a:r>
            <a:br>
              <a:rPr lang="en-US" altLang="en-US" sz="2800" dirty="0"/>
            </a:br>
            <a:r>
              <a:rPr lang="en-US" altLang="en-US" sz="2800" dirty="0"/>
              <a:t>2 years post ischemic stroke with L hemiplegia </a:t>
            </a:r>
          </a:p>
          <a:p>
            <a:pPr lvl="1">
              <a:lnSpc>
                <a:spcPct val="100000"/>
              </a:lnSpc>
            </a:pPr>
            <a:r>
              <a:rPr lang="en-US" altLang="en-US" sz="2800" dirty="0"/>
              <a:t>Both with minimal active movement of affected arm/hand prior to study</a:t>
            </a:r>
          </a:p>
        </p:txBody>
      </p:sp>
    </p:spTree>
    <p:extLst>
      <p:ext uri="{BB962C8B-B14F-4D97-AF65-F5344CB8AC3E}">
        <p14:creationId xmlns:p14="http://schemas.microsoft.com/office/powerpoint/2010/main" val="3973309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278296" y="1703540"/>
            <a:ext cx="5741504" cy="4471792"/>
          </a:xfrm>
        </p:spPr>
        <p:txBody>
          <a:bodyPr>
            <a:normAutofit fontScale="70000" lnSpcReduction="20000"/>
          </a:bodyPr>
          <a:lstStyle/>
          <a:p>
            <a:pPr marL="0" lvl="0" indent="0">
              <a:lnSpc>
                <a:spcPct val="120000"/>
              </a:lnSpc>
              <a:buNone/>
            </a:pPr>
            <a:r>
              <a:rPr lang="en-US" altLang="en-US" sz="3200" b="1" dirty="0"/>
              <a:t>Intervention:</a:t>
            </a:r>
          </a:p>
          <a:p>
            <a:pPr>
              <a:lnSpc>
                <a:spcPct val="120000"/>
              </a:lnSpc>
            </a:pPr>
            <a:r>
              <a:rPr lang="en-US" altLang="en-US" dirty="0"/>
              <a:t>30 min of IM training</a:t>
            </a:r>
          </a:p>
          <a:p>
            <a:pPr>
              <a:lnSpc>
                <a:spcPct val="120000"/>
              </a:lnSpc>
            </a:pPr>
            <a:r>
              <a:rPr lang="en-US" altLang="en-US" dirty="0"/>
              <a:t>25 min of traditional OT targeting practice of meaningful functional movement based upon patient goal-selection</a:t>
            </a:r>
          </a:p>
          <a:p>
            <a:pPr marL="0" lvl="0" indent="0">
              <a:lnSpc>
                <a:spcPct val="120000"/>
              </a:lnSpc>
              <a:buNone/>
            </a:pPr>
            <a:r>
              <a:rPr lang="en-US" altLang="en-US" sz="3200" b="1" dirty="0"/>
              <a:t>Results:</a:t>
            </a:r>
          </a:p>
          <a:p>
            <a:pPr>
              <a:lnSpc>
                <a:spcPct val="120000"/>
              </a:lnSpc>
            </a:pPr>
            <a:r>
              <a:rPr lang="en-US" altLang="en-US" dirty="0"/>
              <a:t>↑ ability to grasp, pronate, and supinate arm &amp; hand</a:t>
            </a:r>
          </a:p>
          <a:p>
            <a:pPr>
              <a:lnSpc>
                <a:spcPct val="120000"/>
              </a:lnSpc>
            </a:pPr>
            <a:r>
              <a:rPr lang="en-US" altLang="en-US" dirty="0"/>
              <a:t>↑ ability to perform ADLs</a:t>
            </a:r>
          </a:p>
          <a:p>
            <a:pPr>
              <a:lnSpc>
                <a:spcPct val="120000"/>
              </a:lnSpc>
            </a:pPr>
            <a:r>
              <a:rPr lang="en-US" altLang="en-US" dirty="0"/>
              <a:t>↑ self-efficacy </a:t>
            </a:r>
          </a:p>
          <a:p>
            <a:pPr>
              <a:lnSpc>
                <a:spcPct val="120000"/>
              </a:lnSpc>
            </a:pPr>
            <a:r>
              <a:rPr lang="en-US" altLang="en-US" dirty="0"/>
              <a:t>↑ self-report of quality of life</a:t>
            </a:r>
          </a:p>
        </p:txBody>
      </p:sp>
      <p:sp>
        <p:nvSpPr>
          <p:cNvPr id="9" name="Content Placeholder 8"/>
          <p:cNvSpPr>
            <a:spLocks noGrp="1"/>
          </p:cNvSpPr>
          <p:nvPr>
            <p:ph sz="half" idx="2"/>
          </p:nvPr>
        </p:nvSpPr>
        <p:spPr>
          <a:xfrm>
            <a:off x="6172200" y="2075938"/>
            <a:ext cx="5741504" cy="4280412"/>
          </a:xfrm>
        </p:spPr>
        <p:txBody>
          <a:bodyPr>
            <a:normAutofit fontScale="70000" lnSpcReduction="20000"/>
          </a:bodyPr>
          <a:lstStyle/>
          <a:p>
            <a:pPr marL="0" lvl="0" indent="0" algn="ctr">
              <a:lnSpc>
                <a:spcPct val="120000"/>
              </a:lnSpc>
              <a:buNone/>
            </a:pPr>
            <a:r>
              <a:rPr lang="en-US" altLang="en-US" sz="3200" dirty="0"/>
              <a:t>“IM does not require active, distal movement to be effective (most other technologies do).”</a:t>
            </a:r>
          </a:p>
          <a:p>
            <a:pPr marL="0" lvl="0" indent="0" algn="ctr">
              <a:lnSpc>
                <a:spcPct val="120000"/>
              </a:lnSpc>
              <a:buNone/>
            </a:pPr>
            <a:endParaRPr lang="en-US" altLang="en-US" sz="3200" dirty="0"/>
          </a:p>
          <a:p>
            <a:pPr marL="0" lvl="0" indent="0" algn="ctr">
              <a:lnSpc>
                <a:spcPct val="120000"/>
              </a:lnSpc>
              <a:buNone/>
            </a:pPr>
            <a:r>
              <a:rPr lang="en-US" altLang="en-US" sz="3200" b="1" dirty="0"/>
              <a:t>“IM training is easily incorporated into traditional treatment where patients can practice functional movement.”</a:t>
            </a:r>
          </a:p>
          <a:p>
            <a:pPr marL="0" lvl="0" indent="0" algn="ctr">
              <a:lnSpc>
                <a:spcPct val="120000"/>
              </a:lnSpc>
              <a:buNone/>
            </a:pPr>
            <a:endParaRPr lang="en-US" altLang="en-US" sz="3200" dirty="0"/>
          </a:p>
          <a:p>
            <a:pPr marL="0" lvl="0" indent="0" algn="ctr">
              <a:lnSpc>
                <a:spcPct val="120000"/>
              </a:lnSpc>
              <a:buNone/>
            </a:pPr>
            <a:r>
              <a:rPr lang="en-US" altLang="en-US" sz="3200" dirty="0"/>
              <a:t>Quotes by lead researcher, </a:t>
            </a:r>
          </a:p>
          <a:p>
            <a:pPr marL="0" lvl="0" indent="0" algn="ctr">
              <a:lnSpc>
                <a:spcPct val="120000"/>
              </a:lnSpc>
              <a:buNone/>
            </a:pPr>
            <a:r>
              <a:rPr lang="en-US" altLang="en-US" sz="3200" dirty="0"/>
              <a:t>Sarah C. </a:t>
            </a:r>
            <a:r>
              <a:rPr lang="en-US" altLang="en-US" sz="3200" dirty="0" err="1"/>
              <a:t>Beckelhimer</a:t>
            </a:r>
            <a:endParaRPr lang="en-US" altLang="en-US" sz="3200" dirty="0"/>
          </a:p>
        </p:txBody>
      </p:sp>
      <p:sp>
        <p:nvSpPr>
          <p:cNvPr id="5" name="Slide Number Placeholder 4"/>
          <p:cNvSpPr>
            <a:spLocks noGrp="1"/>
          </p:cNvSpPr>
          <p:nvPr>
            <p:ph type="sldNum" sz="quarter" idx="12"/>
          </p:nvPr>
        </p:nvSpPr>
        <p:spPr/>
        <p:txBody>
          <a:bodyPr/>
          <a:lstStyle/>
          <a:p>
            <a:fld id="{3FC9FDF9-E66B-441B-8AFB-C99116EBE184}" type="slidenum">
              <a:rPr lang="en-US" smtClean="0"/>
              <a:pPr/>
              <a:t>45</a:t>
            </a:fld>
            <a:endParaRPr lang="en-US" dirty="0"/>
          </a:p>
        </p:txBody>
      </p:sp>
      <p:sp>
        <p:nvSpPr>
          <p:cNvPr id="6" name="Title 5"/>
          <p:cNvSpPr>
            <a:spLocks noGrp="1"/>
          </p:cNvSpPr>
          <p:nvPr>
            <p:ph type="title"/>
          </p:nvPr>
        </p:nvSpPr>
        <p:spPr>
          <a:xfrm>
            <a:off x="-340241" y="191936"/>
            <a:ext cx="10660911" cy="1198202"/>
          </a:xfrm>
        </p:spPr>
        <p:txBody>
          <a:bodyPr>
            <a:normAutofit fontScale="90000"/>
          </a:bodyPr>
          <a:lstStyle/>
          <a:p>
            <a:pPr>
              <a:lnSpc>
                <a:spcPct val="100000"/>
              </a:lnSpc>
            </a:pPr>
            <a:r>
              <a:rPr lang="en-US" dirty="0"/>
              <a:t>Hemiplegia</a:t>
            </a:r>
            <a:br>
              <a:rPr lang="en-US" dirty="0"/>
            </a:br>
            <a:r>
              <a:rPr lang="en-US" sz="2000" dirty="0"/>
              <a:t>Computer-Based Rhythm and Timing Training in Severe, Stroke-Induced  Arm Hemiparesis </a:t>
            </a:r>
            <a:br>
              <a:rPr lang="en-US" sz="2000" dirty="0"/>
            </a:br>
            <a:r>
              <a:rPr lang="en-US" sz="2000" dirty="0"/>
              <a:t>by </a:t>
            </a:r>
            <a:r>
              <a:rPr lang="en-US" sz="2000" dirty="0" err="1"/>
              <a:t>Beckelhimer</a:t>
            </a:r>
            <a:r>
              <a:rPr lang="en-US" sz="2000" dirty="0"/>
              <a:t> et al. 2011</a:t>
            </a:r>
            <a:endParaRPr lang="en-US" dirty="0"/>
          </a:p>
        </p:txBody>
      </p:sp>
    </p:spTree>
    <p:extLst>
      <p:ext uri="{BB962C8B-B14F-4D97-AF65-F5344CB8AC3E}">
        <p14:creationId xmlns:p14="http://schemas.microsoft.com/office/powerpoint/2010/main" val="4091284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lose up of a logo&#10;&#10;Description automatically generated">
            <a:extLst>
              <a:ext uri="{FF2B5EF4-FFF2-40B4-BE49-F238E27FC236}">
                <a16:creationId xmlns:a16="http://schemas.microsoft.com/office/drawing/2014/main" id="{2048BE02-77CA-481D-8B7F-8C08B42FB4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809" r="6809"/>
          <a:stretch>
            <a:fillRect/>
          </a:stretch>
        </p:blipFill>
        <p:spPr/>
      </p:pic>
      <p:sp>
        <p:nvSpPr>
          <p:cNvPr id="4" name="Title 3">
            <a:extLst>
              <a:ext uri="{FF2B5EF4-FFF2-40B4-BE49-F238E27FC236}">
                <a16:creationId xmlns:a16="http://schemas.microsoft.com/office/drawing/2014/main" id="{4179BA68-E1AF-4DC5-A805-102E566E9082}"/>
              </a:ext>
            </a:extLst>
          </p:cNvPr>
          <p:cNvSpPr>
            <a:spLocks noGrp="1"/>
          </p:cNvSpPr>
          <p:nvPr>
            <p:ph type="title"/>
          </p:nvPr>
        </p:nvSpPr>
        <p:spPr/>
        <p:txBody>
          <a:bodyPr>
            <a:normAutofit/>
          </a:bodyPr>
          <a:lstStyle/>
          <a:p>
            <a:pPr>
              <a:lnSpc>
                <a:spcPct val="100000"/>
              </a:lnSpc>
            </a:pPr>
            <a:r>
              <a:rPr lang="en-US" sz="4000" dirty="0"/>
              <a:t>Upper Extremity Function</a:t>
            </a:r>
            <a:br>
              <a:rPr lang="en-US" dirty="0"/>
            </a:br>
            <a:r>
              <a:rPr lang="en-US" sz="1800" dirty="0">
                <a:solidFill>
                  <a:schemeClr val="tx1"/>
                </a:solidFill>
              </a:rPr>
              <a:t>Effects of Interactive Metronome training on upper extremity function, </a:t>
            </a:r>
            <a:br>
              <a:rPr lang="en-US" sz="1800" dirty="0">
                <a:solidFill>
                  <a:schemeClr val="tx1"/>
                </a:solidFill>
              </a:rPr>
            </a:br>
            <a:r>
              <a:rPr lang="en-US" sz="1800" dirty="0">
                <a:solidFill>
                  <a:schemeClr val="tx1"/>
                </a:solidFill>
              </a:rPr>
              <a:t>ADL and QOL in stroke patients Ga-Hui Yu et al. 2017</a:t>
            </a:r>
            <a:endParaRPr lang="en-US" dirty="0">
              <a:solidFill>
                <a:schemeClr val="tx1"/>
              </a:solidFill>
            </a:endParaRPr>
          </a:p>
        </p:txBody>
      </p:sp>
      <p:sp>
        <p:nvSpPr>
          <p:cNvPr id="6" name="Text Placeholder 5">
            <a:extLst>
              <a:ext uri="{FF2B5EF4-FFF2-40B4-BE49-F238E27FC236}">
                <a16:creationId xmlns:a16="http://schemas.microsoft.com/office/drawing/2014/main" id="{56CA5AB0-695B-4A1A-A609-336ABAA8DC0D}"/>
              </a:ext>
            </a:extLst>
          </p:cNvPr>
          <p:cNvSpPr>
            <a:spLocks noGrp="1"/>
          </p:cNvSpPr>
          <p:nvPr>
            <p:ph type="body" sz="quarter" idx="14"/>
          </p:nvPr>
        </p:nvSpPr>
        <p:spPr>
          <a:xfrm>
            <a:off x="4146697" y="1690689"/>
            <a:ext cx="7676708" cy="4922837"/>
          </a:xfrm>
        </p:spPr>
        <p:txBody>
          <a:bodyPr>
            <a:normAutofit fontScale="85000" lnSpcReduction="20000"/>
          </a:bodyPr>
          <a:lstStyle/>
          <a:p>
            <a:pPr>
              <a:lnSpc>
                <a:spcPct val="110000"/>
              </a:lnSpc>
            </a:pPr>
            <a:r>
              <a:rPr lang="en-US" b="1" dirty="0"/>
              <a:t>n=30 adults, 6 months post-CVA </a:t>
            </a:r>
          </a:p>
          <a:p>
            <a:pPr lvl="1">
              <a:lnSpc>
                <a:spcPct val="110000"/>
              </a:lnSpc>
            </a:pPr>
            <a:r>
              <a:rPr lang="en-US" b="1" dirty="0"/>
              <a:t>EXPERIMENTAL:  </a:t>
            </a:r>
          </a:p>
          <a:p>
            <a:pPr lvl="2">
              <a:lnSpc>
                <a:spcPct val="110000"/>
              </a:lnSpc>
            </a:pPr>
            <a:r>
              <a:rPr lang="en-US" b="1" dirty="0"/>
              <a:t>n=15 </a:t>
            </a:r>
          </a:p>
          <a:p>
            <a:pPr lvl="2">
              <a:lnSpc>
                <a:spcPct val="110000"/>
              </a:lnSpc>
            </a:pPr>
            <a:r>
              <a:rPr lang="en-US" b="1" dirty="0"/>
              <a:t>IM training for 15 weeks</a:t>
            </a:r>
          </a:p>
          <a:p>
            <a:pPr lvl="1">
              <a:lnSpc>
                <a:spcPct val="110000"/>
              </a:lnSpc>
            </a:pPr>
            <a:r>
              <a:rPr lang="en-US" b="1" dirty="0"/>
              <a:t>CONTROL:</a:t>
            </a:r>
          </a:p>
          <a:p>
            <a:pPr lvl="2">
              <a:lnSpc>
                <a:spcPct val="110000"/>
              </a:lnSpc>
            </a:pPr>
            <a:r>
              <a:rPr lang="en-US" b="1" dirty="0"/>
              <a:t>n=15 </a:t>
            </a:r>
          </a:p>
          <a:p>
            <a:pPr lvl="2">
              <a:lnSpc>
                <a:spcPct val="110000"/>
              </a:lnSpc>
            </a:pPr>
            <a:r>
              <a:rPr lang="en-US" b="1" dirty="0"/>
              <a:t>Completed bilateral arm exercises independently for same time period</a:t>
            </a:r>
          </a:p>
          <a:p>
            <a:pPr>
              <a:lnSpc>
                <a:spcPct val="110000"/>
              </a:lnSpc>
            </a:pPr>
            <a:r>
              <a:rPr lang="en-US" b="1" dirty="0"/>
              <a:t>IM group demonstrated greater improvement in:</a:t>
            </a:r>
          </a:p>
          <a:p>
            <a:pPr lvl="1">
              <a:lnSpc>
                <a:spcPct val="110000"/>
              </a:lnSpc>
            </a:pPr>
            <a:r>
              <a:rPr lang="en-US" b="1" dirty="0"/>
              <a:t>Finger control</a:t>
            </a:r>
          </a:p>
          <a:p>
            <a:pPr lvl="1">
              <a:lnSpc>
                <a:spcPct val="110000"/>
              </a:lnSpc>
            </a:pPr>
            <a:r>
              <a:rPr lang="en-US" b="1" dirty="0"/>
              <a:t>Self-care ADLs</a:t>
            </a:r>
          </a:p>
          <a:p>
            <a:pPr lvl="2">
              <a:lnSpc>
                <a:spcPct val="110000"/>
              </a:lnSpc>
            </a:pPr>
            <a:r>
              <a:rPr lang="en-US" b="1" dirty="0"/>
              <a:t>feeding, toileting, dressing &amp; transfers </a:t>
            </a:r>
          </a:p>
          <a:p>
            <a:pPr lvl="2">
              <a:lnSpc>
                <a:spcPct val="110000"/>
              </a:lnSpc>
            </a:pPr>
            <a:r>
              <a:rPr lang="en-US" b="1" dirty="0"/>
              <a:t>most notable change in dressing</a:t>
            </a:r>
          </a:p>
          <a:p>
            <a:pPr>
              <a:lnSpc>
                <a:spcPct val="110000"/>
              </a:lnSpc>
            </a:pPr>
            <a:r>
              <a:rPr lang="en-US" b="1" dirty="0"/>
              <a:t>Overall motor function </a:t>
            </a:r>
          </a:p>
          <a:p>
            <a:pPr>
              <a:lnSpc>
                <a:spcPct val="110000"/>
              </a:lnSpc>
            </a:pPr>
            <a:r>
              <a:rPr lang="en-US" b="1" dirty="0"/>
              <a:t>Quality of life </a:t>
            </a:r>
          </a:p>
        </p:txBody>
      </p:sp>
      <p:sp>
        <p:nvSpPr>
          <p:cNvPr id="12" name="Slide Number Placeholder 11">
            <a:extLst>
              <a:ext uri="{FF2B5EF4-FFF2-40B4-BE49-F238E27FC236}">
                <a16:creationId xmlns:a16="http://schemas.microsoft.com/office/drawing/2014/main" id="{B33CD01C-35D2-4AE3-8EEE-61A989EC343D}"/>
              </a:ext>
            </a:extLst>
          </p:cNvPr>
          <p:cNvSpPr>
            <a:spLocks noGrp="1"/>
          </p:cNvSpPr>
          <p:nvPr>
            <p:ph type="sldNum" sz="quarter" idx="12"/>
          </p:nvPr>
        </p:nvSpPr>
        <p:spPr/>
        <p:txBody>
          <a:bodyPr/>
          <a:lstStyle/>
          <a:p>
            <a:fld id="{2AB1BCB3-872C-4099-AABC-CBFDEDB5F5E5}" type="slidenum">
              <a:rPr lang="en-US" smtClean="0"/>
              <a:t>46</a:t>
            </a:fld>
            <a:endParaRPr lang="en-US"/>
          </a:p>
        </p:txBody>
      </p:sp>
    </p:spTree>
    <p:extLst>
      <p:ext uri="{BB962C8B-B14F-4D97-AF65-F5344CB8AC3E}">
        <p14:creationId xmlns:p14="http://schemas.microsoft.com/office/powerpoint/2010/main" val="1987733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FC9FDF9-E66B-441B-8AFB-C99116EBE184}" type="slidenum">
              <a:rPr lang="en-US" smtClean="0"/>
              <a:pPr/>
              <a:t>47</a:t>
            </a:fld>
            <a:endParaRPr lang="en-US" dirty="0"/>
          </a:p>
        </p:txBody>
      </p:sp>
      <p:sp>
        <p:nvSpPr>
          <p:cNvPr id="6" name="Title 5"/>
          <p:cNvSpPr>
            <a:spLocks noGrp="1"/>
          </p:cNvSpPr>
          <p:nvPr>
            <p:ph type="title"/>
          </p:nvPr>
        </p:nvSpPr>
        <p:spPr/>
        <p:txBody>
          <a:bodyPr>
            <a:normAutofit/>
          </a:bodyPr>
          <a:lstStyle/>
          <a:p>
            <a:pPr>
              <a:lnSpc>
                <a:spcPct val="100000"/>
              </a:lnSpc>
            </a:pPr>
            <a:r>
              <a:rPr lang="en-US" dirty="0"/>
              <a:t>Parkinson’s Disease</a:t>
            </a:r>
            <a:br>
              <a:rPr lang="en-US" dirty="0"/>
            </a:br>
            <a:r>
              <a:rPr lang="en-US" sz="1800" dirty="0">
                <a:solidFill>
                  <a:schemeClr val="tx1"/>
                </a:solidFill>
              </a:rPr>
              <a:t>Computer-Based Motor Training Activities Improve Function in Parkinson’s Disease: a Pilot Study by </a:t>
            </a:r>
            <a:r>
              <a:rPr lang="en-US" sz="1800" dirty="0" err="1">
                <a:solidFill>
                  <a:schemeClr val="tx1"/>
                </a:solidFill>
              </a:rPr>
              <a:t>Togasaki</a:t>
            </a:r>
            <a:r>
              <a:rPr lang="en-US" sz="1800" dirty="0">
                <a:solidFill>
                  <a:schemeClr val="tx1"/>
                </a:solidFill>
              </a:rPr>
              <a:t> </a:t>
            </a:r>
            <a:endParaRPr lang="en-US" dirty="0">
              <a:solidFill>
                <a:schemeClr val="tx1"/>
              </a:solidFill>
            </a:endParaRPr>
          </a:p>
        </p:txBody>
      </p:sp>
      <p:sp>
        <p:nvSpPr>
          <p:cNvPr id="8" name="Content Placeholder 7"/>
          <p:cNvSpPr>
            <a:spLocks noGrp="1"/>
          </p:cNvSpPr>
          <p:nvPr>
            <p:ph type="body" sz="quarter" idx="14"/>
          </p:nvPr>
        </p:nvSpPr>
        <p:spPr/>
        <p:txBody>
          <a:bodyPr>
            <a:normAutofit/>
          </a:bodyPr>
          <a:lstStyle/>
          <a:p>
            <a:pPr marL="0" lvl="0" indent="0">
              <a:lnSpc>
                <a:spcPct val="100000"/>
              </a:lnSpc>
              <a:buNone/>
            </a:pPr>
            <a:r>
              <a:rPr lang="en-US" altLang="en-US" sz="3200" b="1" dirty="0"/>
              <a:t>n=36 individuals with mild-moderate Parkinson</a:t>
            </a:r>
            <a:r>
              <a:rPr lang="ja-JP" altLang="en-US" sz="3200" b="1" dirty="0"/>
              <a:t>’</a:t>
            </a:r>
            <a:r>
              <a:rPr lang="en-US" altLang="ja-JP" sz="3200" b="1" dirty="0"/>
              <a:t>s</a:t>
            </a:r>
          </a:p>
          <a:p>
            <a:pPr lvl="1">
              <a:lnSpc>
                <a:spcPct val="100000"/>
              </a:lnSpc>
            </a:pPr>
            <a:r>
              <a:rPr lang="en-US" altLang="en-US" sz="2800" b="1" dirty="0"/>
              <a:t>Control Group: </a:t>
            </a:r>
            <a:r>
              <a:rPr lang="en-US" altLang="en-US" sz="2800" dirty="0"/>
              <a:t>rhythmic movement and clapping to music, metronome, or playing videogames</a:t>
            </a:r>
          </a:p>
          <a:p>
            <a:pPr lvl="1">
              <a:lnSpc>
                <a:spcPct val="100000"/>
              </a:lnSpc>
            </a:pPr>
            <a:r>
              <a:rPr lang="en-US" altLang="en-US" sz="2800" b="1" dirty="0"/>
              <a:t>Experimental: </a:t>
            </a:r>
            <a:r>
              <a:rPr lang="en-US" altLang="en-US" sz="2800" dirty="0"/>
              <a:t>Interactive Metronome training x 20 hours (rhythmic movement + feedback for timing)</a:t>
            </a:r>
          </a:p>
          <a:p>
            <a:pPr>
              <a:lnSpc>
                <a:spcPct val="100000"/>
              </a:lnSpc>
            </a:pPr>
            <a:endParaRPr lang="en-US" sz="3200" dirty="0"/>
          </a:p>
        </p:txBody>
      </p:sp>
      <p:pic>
        <p:nvPicPr>
          <p:cNvPr id="14" name="Picture Placeholder 13" descr="A person looking at the camera&#10;&#10;Description automatically generated">
            <a:extLst>
              <a:ext uri="{FF2B5EF4-FFF2-40B4-BE49-F238E27FC236}">
                <a16:creationId xmlns:a16="http://schemas.microsoft.com/office/drawing/2014/main" id="{89EE0ACF-08A0-4458-ADAC-76E6A448EBF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809" r="6809"/>
          <a:stretch>
            <a:fillRect/>
          </a:stretch>
        </p:blipFill>
        <p:spPr/>
      </p:pic>
      <p:sp>
        <p:nvSpPr>
          <p:cNvPr id="13" name="Rectangle 12"/>
          <p:cNvSpPr/>
          <p:nvPr/>
        </p:nvSpPr>
        <p:spPr>
          <a:xfrm>
            <a:off x="368594" y="3911503"/>
            <a:ext cx="3204616" cy="2308324"/>
          </a:xfrm>
          <a:prstGeom prst="rect">
            <a:avLst/>
          </a:prstGeom>
        </p:spPr>
        <p:txBody>
          <a:bodyPr wrap="square">
            <a:spAutoFit/>
          </a:bodyPr>
          <a:lstStyle/>
          <a:p>
            <a:pPr marL="0" lvl="1" defTabSz="912813" eaLnBrk="0" hangingPunct="0"/>
            <a:r>
              <a:rPr lang="en-US" altLang="en-US" sz="2400" kern="0" dirty="0">
                <a:solidFill>
                  <a:srgbClr val="0068AE"/>
                </a:solidFill>
                <a:latin typeface="Gill Sans MT"/>
              </a:rPr>
              <a:t>“In this controlled study computer directed rhythmic movement training was found to improve the motor signs of parkinsonism.”</a:t>
            </a:r>
          </a:p>
        </p:txBody>
      </p:sp>
    </p:spTree>
    <p:extLst>
      <p:ext uri="{BB962C8B-B14F-4D97-AF65-F5344CB8AC3E}">
        <p14:creationId xmlns:p14="http://schemas.microsoft.com/office/powerpoint/2010/main" val="3075835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defPPr>
              <a:defRPr lang="en-US"/>
            </a:defPPr>
            <a:lvl1pPr marL="0" indent="0" algn="ctr" defTabSz="913977" rtl="0" fontAlgn="auto">
              <a:spcBef>
                <a:spcPts val="0"/>
              </a:spcBef>
              <a:spcAft>
                <a:spcPts val="0"/>
              </a:spcAft>
              <a:buClrTx/>
              <a:buFont typeface="Wingdings" pitchFamily="2" charset="2"/>
              <a:buNone/>
              <a:defRPr sz="1400" b="1" kern="1200">
                <a:solidFill>
                  <a:schemeClr val="bg1"/>
                </a:solidFill>
                <a:latin typeface="Arial" pitchFamily="34" charset="0"/>
                <a:ea typeface="ＭＳ Ｐゴシック" pitchFamily="34" charset="-128"/>
                <a:cs typeface="+mn-cs"/>
              </a:defRPr>
            </a:lvl1pPr>
            <a:lvl2pPr marL="457200" algn="l" rtl="0" fontAlgn="base">
              <a:spcBef>
                <a:spcPct val="20000"/>
              </a:spcBef>
              <a:spcAft>
                <a:spcPct val="0"/>
              </a:spcAft>
              <a:buClr>
                <a:srgbClr val="838383"/>
              </a:buClr>
              <a:buFont typeface="Wingdings" pitchFamily="2" charset="2"/>
              <a:buChar char="s"/>
              <a:defRPr sz="2800" b="1" kern="1200">
                <a:solidFill>
                  <a:schemeClr val="bg1"/>
                </a:solidFill>
                <a:latin typeface="Arial" pitchFamily="34" charset="0"/>
                <a:ea typeface="ＭＳ Ｐゴシック" pitchFamily="34" charset="-128"/>
                <a:cs typeface="+mn-cs"/>
              </a:defRPr>
            </a:lvl2pPr>
            <a:lvl3pPr marL="914400" algn="l" rtl="0" fontAlgn="base">
              <a:spcBef>
                <a:spcPct val="20000"/>
              </a:spcBef>
              <a:spcAft>
                <a:spcPct val="0"/>
              </a:spcAft>
              <a:buClr>
                <a:srgbClr val="838383"/>
              </a:buClr>
              <a:buFont typeface="Wingdings" pitchFamily="2" charset="2"/>
              <a:buChar char="s"/>
              <a:defRPr sz="2800" b="1" kern="1200">
                <a:solidFill>
                  <a:schemeClr val="bg1"/>
                </a:solidFill>
                <a:latin typeface="Arial" pitchFamily="34" charset="0"/>
                <a:ea typeface="ＭＳ Ｐゴシック" pitchFamily="34" charset="-128"/>
                <a:cs typeface="+mn-cs"/>
              </a:defRPr>
            </a:lvl3pPr>
            <a:lvl4pPr marL="1371600" algn="l" rtl="0" fontAlgn="base">
              <a:spcBef>
                <a:spcPct val="20000"/>
              </a:spcBef>
              <a:spcAft>
                <a:spcPct val="0"/>
              </a:spcAft>
              <a:buClr>
                <a:srgbClr val="838383"/>
              </a:buClr>
              <a:buFont typeface="Wingdings" pitchFamily="2" charset="2"/>
              <a:buChar char="s"/>
              <a:defRPr sz="2800" b="1" kern="1200">
                <a:solidFill>
                  <a:schemeClr val="bg1"/>
                </a:solidFill>
                <a:latin typeface="Arial" pitchFamily="34" charset="0"/>
                <a:ea typeface="ＭＳ Ｐゴシック" pitchFamily="34" charset="-128"/>
                <a:cs typeface="+mn-cs"/>
              </a:defRPr>
            </a:lvl4pPr>
            <a:lvl5pPr marL="1828800" algn="l" rtl="0" fontAlgn="base">
              <a:spcBef>
                <a:spcPct val="20000"/>
              </a:spcBef>
              <a:spcAft>
                <a:spcPct val="0"/>
              </a:spcAft>
              <a:buClr>
                <a:srgbClr val="838383"/>
              </a:buClr>
              <a:buFont typeface="Wingdings" pitchFamily="2" charset="2"/>
              <a:buChar char="s"/>
              <a:defRPr sz="2800" b="1" kern="1200">
                <a:solidFill>
                  <a:schemeClr val="bg1"/>
                </a:solidFill>
                <a:latin typeface="Arial" pitchFamily="34" charset="0"/>
                <a:ea typeface="ＭＳ Ｐゴシック" pitchFamily="34" charset="-128"/>
                <a:cs typeface="+mn-cs"/>
              </a:defRPr>
            </a:lvl5pPr>
            <a:lvl6pPr marL="2286000" algn="l" defTabSz="914400" rtl="0" eaLnBrk="1" latinLnBrk="0" hangingPunct="1">
              <a:defRPr sz="2800" b="1" kern="1200">
                <a:solidFill>
                  <a:schemeClr val="bg1"/>
                </a:solidFill>
                <a:latin typeface="Arial" pitchFamily="34" charset="0"/>
                <a:ea typeface="ＭＳ Ｐゴシック" pitchFamily="34" charset="-128"/>
                <a:cs typeface="+mn-cs"/>
              </a:defRPr>
            </a:lvl6pPr>
            <a:lvl7pPr marL="2743200" algn="l" defTabSz="914400" rtl="0" eaLnBrk="1" latinLnBrk="0" hangingPunct="1">
              <a:defRPr sz="2800" b="1" kern="1200">
                <a:solidFill>
                  <a:schemeClr val="bg1"/>
                </a:solidFill>
                <a:latin typeface="Arial" pitchFamily="34" charset="0"/>
                <a:ea typeface="ＭＳ Ｐゴシック" pitchFamily="34" charset="-128"/>
                <a:cs typeface="+mn-cs"/>
              </a:defRPr>
            </a:lvl7pPr>
            <a:lvl8pPr marL="3200400" algn="l" defTabSz="914400" rtl="0" eaLnBrk="1" latinLnBrk="0" hangingPunct="1">
              <a:defRPr sz="2800" b="1" kern="1200">
                <a:solidFill>
                  <a:schemeClr val="bg1"/>
                </a:solidFill>
                <a:latin typeface="Arial" pitchFamily="34" charset="0"/>
                <a:ea typeface="ＭＳ Ｐゴシック" pitchFamily="34" charset="-128"/>
                <a:cs typeface="+mn-cs"/>
              </a:defRPr>
            </a:lvl8pPr>
            <a:lvl9pPr marL="3657600" algn="l" defTabSz="914400" rtl="0" eaLnBrk="1" latinLnBrk="0" hangingPunct="1">
              <a:defRPr sz="2800" b="1" kern="1200">
                <a:solidFill>
                  <a:schemeClr val="bg1"/>
                </a:solidFill>
                <a:latin typeface="Arial" pitchFamily="34" charset="0"/>
                <a:ea typeface="ＭＳ Ｐゴシック" pitchFamily="34" charset="-128"/>
                <a:cs typeface="+mn-cs"/>
              </a:defRPr>
            </a:lvl9pPr>
          </a:lstStyle>
          <a:p>
            <a:endParaRPr lang="en-US"/>
          </a:p>
          <a:p>
            <a:r>
              <a:rPr lang="en-US"/>
              <a:t>Slide </a:t>
            </a:r>
            <a:fld id="{87874B30-7404-F545-999D-E1F55DF81948}" type="slidenum">
              <a:rPr lang="en-US" smtClean="0"/>
              <a:pPr/>
              <a:t>48</a:t>
            </a:fld>
            <a:endParaRPr lang="en-US" dirty="0"/>
          </a:p>
        </p:txBody>
      </p:sp>
      <p:sp>
        <p:nvSpPr>
          <p:cNvPr id="5" name="Title 4"/>
          <p:cNvSpPr>
            <a:spLocks noGrp="1"/>
          </p:cNvSpPr>
          <p:nvPr>
            <p:ph type="title"/>
          </p:nvPr>
        </p:nvSpPr>
        <p:spPr/>
        <p:txBody>
          <a:bodyPr/>
          <a:lstStyle/>
          <a:p>
            <a:r>
              <a:rPr lang="en-US" dirty="0"/>
              <a:t>Balance &amp; Gait</a:t>
            </a:r>
          </a:p>
        </p:txBody>
      </p:sp>
      <p:sp>
        <p:nvSpPr>
          <p:cNvPr id="6" name="Content Placeholder 5"/>
          <p:cNvSpPr>
            <a:spLocks noGrp="1"/>
          </p:cNvSpPr>
          <p:nvPr>
            <p:ph type="body" sz="quarter" idx="14"/>
          </p:nvPr>
        </p:nvSpPr>
        <p:spPr>
          <a:xfrm>
            <a:off x="267284" y="2578128"/>
            <a:ext cx="6703141" cy="3251968"/>
          </a:xfrm>
        </p:spPr>
        <p:txBody>
          <a:bodyPr>
            <a:normAutofit/>
          </a:bodyPr>
          <a:lstStyle/>
          <a:p>
            <a:pPr marL="0" lvl="0" indent="0" algn="ctr">
              <a:lnSpc>
                <a:spcPct val="100000"/>
              </a:lnSpc>
              <a:buNone/>
            </a:pPr>
            <a:r>
              <a:rPr lang="en-US" altLang="en-US" sz="2400" b="1" dirty="0"/>
              <a:t>The smooth transition between phases of the gait cycle is an integrated activity that is difficult to learn through practice of individual parts.</a:t>
            </a:r>
          </a:p>
          <a:p>
            <a:pPr lvl="0">
              <a:lnSpc>
                <a:spcPct val="100000"/>
              </a:lnSpc>
            </a:pPr>
            <a:r>
              <a:rPr lang="en-US" altLang="en-US" sz="2400" b="1" dirty="0"/>
              <a:t>Goals for gait training with  IM in-motion trigger:</a:t>
            </a:r>
          </a:p>
          <a:p>
            <a:pPr lvl="1">
              <a:lnSpc>
                <a:spcPct val="100000"/>
              </a:lnSpc>
            </a:pPr>
            <a:r>
              <a:rPr lang="en-US" altLang="en-US" sz="2000" dirty="0"/>
              <a:t>improve biomechanics</a:t>
            </a:r>
          </a:p>
          <a:p>
            <a:pPr lvl="1">
              <a:lnSpc>
                <a:spcPct val="100000"/>
              </a:lnSpc>
            </a:pPr>
            <a:r>
              <a:rPr lang="en-US" altLang="en-US" sz="2000" dirty="0"/>
              <a:t>alter gait speed</a:t>
            </a:r>
          </a:p>
          <a:p>
            <a:pPr lvl="1">
              <a:lnSpc>
                <a:spcPct val="100000"/>
              </a:lnSpc>
            </a:pPr>
            <a:r>
              <a:rPr lang="en-US" altLang="en-US" sz="2000" dirty="0"/>
              <a:t>increase stride length…</a:t>
            </a:r>
          </a:p>
        </p:txBody>
      </p:sp>
      <p:pic>
        <p:nvPicPr>
          <p:cNvPr id="14" name="Picture Placeholder 13" descr="A person standing in a room&#10;&#10;Description automatically generated">
            <a:extLst>
              <a:ext uri="{FF2B5EF4-FFF2-40B4-BE49-F238E27FC236}">
                <a16:creationId xmlns:a16="http://schemas.microsoft.com/office/drawing/2014/main" id="{7CD4872F-4CD2-451F-8F2E-1B61F093E58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844" b="8844"/>
          <a:stretch>
            <a:fillRect/>
          </a:stretch>
        </p:blipFill>
        <p:spPr/>
      </p:pic>
      <p:sp>
        <p:nvSpPr>
          <p:cNvPr id="7" name="Rectangle 6">
            <a:extLst>
              <a:ext uri="{FF2B5EF4-FFF2-40B4-BE49-F238E27FC236}">
                <a16:creationId xmlns:a16="http://schemas.microsoft.com/office/drawing/2014/main" id="{0340C363-57A6-4AB9-8BAA-7CE5C2A7EA58}"/>
              </a:ext>
            </a:extLst>
          </p:cNvPr>
          <p:cNvSpPr/>
          <p:nvPr/>
        </p:nvSpPr>
        <p:spPr>
          <a:xfrm>
            <a:off x="749824" y="1343274"/>
            <a:ext cx="5503928" cy="954107"/>
          </a:xfrm>
          <a:prstGeom prst="rect">
            <a:avLst/>
          </a:prstGeom>
        </p:spPr>
        <p:txBody>
          <a:bodyPr wrap="square">
            <a:spAutoFit/>
          </a:bodyPr>
          <a:lstStyle/>
          <a:p>
            <a:pPr algn="ctr" defTabSz="912813">
              <a:spcBef>
                <a:spcPct val="20000"/>
              </a:spcBef>
              <a:buClr>
                <a:srgbClr val="838383"/>
              </a:buClr>
              <a:defRPr/>
            </a:pPr>
            <a:r>
              <a:rPr lang="en-US" altLang="en-US" sz="2800" b="1" kern="0" dirty="0">
                <a:solidFill>
                  <a:srgbClr val="0068AE"/>
                </a:solidFill>
                <a:cs typeface="ＭＳ Ｐゴシック" charset="0"/>
              </a:rPr>
              <a:t>The only true way to practice walking is to walk…</a:t>
            </a:r>
          </a:p>
        </p:txBody>
      </p:sp>
    </p:spTree>
    <p:extLst>
      <p:ext uri="{BB962C8B-B14F-4D97-AF65-F5344CB8AC3E}">
        <p14:creationId xmlns:p14="http://schemas.microsoft.com/office/powerpoint/2010/main" val="3768364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EBE9-B998-441B-B988-5FAC82DC2B41}"/>
              </a:ext>
            </a:extLst>
          </p:cNvPr>
          <p:cNvSpPr>
            <a:spLocks noGrp="1"/>
          </p:cNvSpPr>
          <p:nvPr>
            <p:ph type="title"/>
          </p:nvPr>
        </p:nvSpPr>
        <p:spPr/>
        <p:txBody>
          <a:bodyPr/>
          <a:lstStyle/>
          <a:p>
            <a:r>
              <a:rPr lang="en-US" dirty="0"/>
              <a:t>FALL RISK RESEARCH</a:t>
            </a:r>
          </a:p>
        </p:txBody>
      </p:sp>
    </p:spTree>
    <p:extLst>
      <p:ext uri="{BB962C8B-B14F-4D97-AF65-F5344CB8AC3E}">
        <p14:creationId xmlns:p14="http://schemas.microsoft.com/office/powerpoint/2010/main" val="3553576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25FA9-F33D-477F-BE5A-6EB3E3155895}"/>
              </a:ext>
            </a:extLst>
          </p:cNvPr>
          <p:cNvSpPr>
            <a:spLocks noGrp="1"/>
          </p:cNvSpPr>
          <p:nvPr>
            <p:ph type="sldNum" sz="quarter" idx="12"/>
          </p:nvPr>
        </p:nvSpPr>
        <p:spPr/>
        <p:txBody>
          <a:bodyPr/>
          <a:lstStyle/>
          <a:p>
            <a:fld id="{FDDEDDF7-F2C4-41C4-BE1D-38A4E38D3F88}" type="slidenum">
              <a:rPr lang="en-US" smtClean="0"/>
              <a:pPr/>
              <a:t>5</a:t>
            </a:fld>
            <a:endParaRPr lang="en-US"/>
          </a:p>
        </p:txBody>
      </p:sp>
      <p:pic>
        <p:nvPicPr>
          <p:cNvPr id="10" name="Picture Placeholder 9" descr="A screenshot of a cell phone&#10;&#10;Description automatically generated">
            <a:extLst>
              <a:ext uri="{FF2B5EF4-FFF2-40B4-BE49-F238E27FC236}">
                <a16:creationId xmlns:a16="http://schemas.microsoft.com/office/drawing/2014/main" id="{7E5905A7-DAAB-4FD4-BC69-A42E851BD96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0118" b="10207"/>
          <a:stretch/>
        </p:blipFill>
        <p:spPr>
          <a:xfrm>
            <a:off x="7193490" y="239150"/>
            <a:ext cx="4998511" cy="6372665"/>
          </a:xfrm>
        </p:spPr>
      </p:pic>
      <p:sp>
        <p:nvSpPr>
          <p:cNvPr id="5" name="Title 4">
            <a:extLst>
              <a:ext uri="{FF2B5EF4-FFF2-40B4-BE49-F238E27FC236}">
                <a16:creationId xmlns:a16="http://schemas.microsoft.com/office/drawing/2014/main" id="{8FC0DF73-5286-4F40-AD95-632CDD2DDF3E}"/>
              </a:ext>
            </a:extLst>
          </p:cNvPr>
          <p:cNvSpPr>
            <a:spLocks noGrp="1"/>
          </p:cNvSpPr>
          <p:nvPr>
            <p:ph type="title"/>
          </p:nvPr>
        </p:nvSpPr>
        <p:spPr>
          <a:xfrm>
            <a:off x="267285" y="365127"/>
            <a:ext cx="6469006" cy="922253"/>
          </a:xfrm>
        </p:spPr>
        <p:txBody>
          <a:bodyPr>
            <a:normAutofit fontScale="90000"/>
          </a:bodyPr>
          <a:lstStyle/>
          <a:p>
            <a:r>
              <a:rPr lang="en-US" dirty="0"/>
              <a:t>Research Supports </a:t>
            </a:r>
            <a:br>
              <a:rPr lang="en-US" dirty="0"/>
            </a:br>
            <a:r>
              <a:rPr lang="en-US" dirty="0"/>
              <a:t>“The IM Effect” Principle:</a:t>
            </a:r>
          </a:p>
        </p:txBody>
      </p:sp>
      <p:sp>
        <p:nvSpPr>
          <p:cNvPr id="4" name="Text Placeholder 3">
            <a:extLst>
              <a:ext uri="{FF2B5EF4-FFF2-40B4-BE49-F238E27FC236}">
                <a16:creationId xmlns:a16="http://schemas.microsoft.com/office/drawing/2014/main" id="{6ACC6671-5013-420A-AE5F-3D485DBA2679}"/>
              </a:ext>
            </a:extLst>
          </p:cNvPr>
          <p:cNvSpPr>
            <a:spLocks noGrp="1"/>
          </p:cNvSpPr>
          <p:nvPr>
            <p:ph type="body" sz="quarter" idx="14"/>
          </p:nvPr>
        </p:nvSpPr>
        <p:spPr/>
        <p:txBody>
          <a:bodyPr>
            <a:normAutofit fontScale="85000" lnSpcReduction="10000"/>
          </a:bodyPr>
          <a:lstStyle/>
          <a:p>
            <a:pPr marL="457200" indent="-457200">
              <a:lnSpc>
                <a:spcPct val="110000"/>
              </a:lnSpc>
              <a:buFont typeface="Gill Sans MT" panose="020B0502020104020203" pitchFamily="34" charset="0"/>
              <a:buAutoNum type="arabicPeriod"/>
            </a:pPr>
            <a:r>
              <a:rPr lang="en-US" altLang="en-US" sz="2800" dirty="0"/>
              <a:t>IM increases the speed &amp; synchronization of neural oscillations … improving neural efficiency</a:t>
            </a:r>
          </a:p>
          <a:p>
            <a:pPr marL="457200" indent="-457200">
              <a:lnSpc>
                <a:spcPct val="110000"/>
              </a:lnSpc>
              <a:buFont typeface="Gill Sans MT" panose="020B0502020104020203" pitchFamily="34" charset="0"/>
              <a:buAutoNum type="arabicPeriod"/>
            </a:pPr>
            <a:r>
              <a:rPr lang="en-US" altLang="en-US" sz="2800" dirty="0"/>
              <a:t>IM increases the speed &amp; efficiency of white matter tract processing resulting in increased brain network communication … particularly between parietal &amp; frontal regions</a:t>
            </a:r>
          </a:p>
          <a:p>
            <a:pPr marL="457200" indent="-457200">
              <a:lnSpc>
                <a:spcPct val="110000"/>
              </a:lnSpc>
              <a:buFont typeface="Gill Sans MT" panose="020B0502020104020203" pitchFamily="34" charset="0"/>
              <a:buAutoNum type="arabicPeriod"/>
            </a:pPr>
            <a:r>
              <a:rPr lang="en-US" altLang="en-US" sz="2800" dirty="0"/>
              <a:t>IM increases the efficiency of the attentional control system, working memory &amp; executive functions for better focus, more complex cognitive processing &amp; learning.</a:t>
            </a:r>
          </a:p>
        </p:txBody>
      </p:sp>
    </p:spTree>
    <p:extLst>
      <p:ext uri="{BB962C8B-B14F-4D97-AF65-F5344CB8AC3E}">
        <p14:creationId xmlns:p14="http://schemas.microsoft.com/office/powerpoint/2010/main" val="1538281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FC9FDF9-E66B-441B-8AFB-C99116EBE184}" type="slidenum">
              <a:rPr lang="en-US" smtClean="0"/>
              <a:pPr/>
              <a:t>50</a:t>
            </a:fld>
            <a:endParaRPr lang="en-US" dirty="0"/>
          </a:p>
        </p:txBody>
      </p:sp>
      <p:sp>
        <p:nvSpPr>
          <p:cNvPr id="2" name="Title 1"/>
          <p:cNvSpPr>
            <a:spLocks noGrp="1"/>
          </p:cNvSpPr>
          <p:nvPr>
            <p:ph type="title"/>
          </p:nvPr>
        </p:nvSpPr>
        <p:spPr/>
        <p:txBody>
          <a:bodyPr>
            <a:normAutofit fontScale="90000"/>
          </a:bodyPr>
          <a:lstStyle/>
          <a:p>
            <a:pPr>
              <a:lnSpc>
                <a:spcPct val="100000"/>
              </a:lnSpc>
            </a:pPr>
            <a:r>
              <a:rPr lang="en-US" dirty="0"/>
              <a:t>Healthy Aging Fall Risk</a:t>
            </a:r>
            <a:br>
              <a:rPr lang="en-US" dirty="0"/>
            </a:br>
            <a:r>
              <a:rPr lang="en-US" sz="2000" dirty="0">
                <a:solidFill>
                  <a:schemeClr val="tx1"/>
                </a:solidFill>
              </a:rPr>
              <a:t>Effects of the Interactive Metronome on Memory Process and Balance with Aging Adult 60+ Population by Leonard G. Trujillo 2015</a:t>
            </a:r>
            <a:endParaRPr lang="en-US" dirty="0">
              <a:solidFill>
                <a:schemeClr val="tx1"/>
              </a:solidFill>
            </a:endParaRPr>
          </a:p>
        </p:txBody>
      </p:sp>
      <p:sp>
        <p:nvSpPr>
          <p:cNvPr id="4" name="Content Placeholder 3"/>
          <p:cNvSpPr>
            <a:spLocks noGrp="1"/>
          </p:cNvSpPr>
          <p:nvPr>
            <p:ph type="body" sz="quarter" idx="14"/>
          </p:nvPr>
        </p:nvSpPr>
        <p:spPr/>
        <p:txBody>
          <a:bodyPr>
            <a:normAutofit fontScale="85000" lnSpcReduction="20000"/>
          </a:bodyPr>
          <a:lstStyle/>
          <a:p>
            <a:pPr>
              <a:lnSpc>
                <a:spcPct val="120000"/>
              </a:lnSpc>
            </a:pPr>
            <a:r>
              <a:rPr lang="en-US" b="1" dirty="0"/>
              <a:t>n= 9 healthy aging adults age 60 – 80 years</a:t>
            </a:r>
          </a:p>
          <a:p>
            <a:pPr>
              <a:lnSpc>
                <a:spcPct val="120000"/>
              </a:lnSpc>
            </a:pPr>
            <a:r>
              <a:rPr lang="en-US" b="1" dirty="0"/>
              <a:t>IM training </a:t>
            </a:r>
          </a:p>
          <a:p>
            <a:pPr lvl="1">
              <a:lnSpc>
                <a:spcPct val="120000"/>
              </a:lnSpc>
            </a:pPr>
            <a:r>
              <a:rPr lang="en-US" dirty="0"/>
              <a:t>12 IM sessions over 8 weeks*</a:t>
            </a:r>
          </a:p>
          <a:p>
            <a:pPr lvl="1">
              <a:lnSpc>
                <a:spcPct val="120000"/>
              </a:lnSpc>
            </a:pPr>
            <a:r>
              <a:rPr lang="en-US" dirty="0"/>
              <a:t>6-week break</a:t>
            </a:r>
          </a:p>
          <a:p>
            <a:pPr lvl="1">
              <a:lnSpc>
                <a:spcPct val="120000"/>
              </a:lnSpc>
            </a:pPr>
            <a:r>
              <a:rPr lang="en-US" dirty="0"/>
              <a:t>6 IM sessions over 4 weeks*</a:t>
            </a:r>
          </a:p>
          <a:p>
            <a:pPr marL="457200" lvl="1" indent="0">
              <a:lnSpc>
                <a:spcPct val="120000"/>
              </a:lnSpc>
              <a:buNone/>
            </a:pPr>
            <a:r>
              <a:rPr lang="en-US" sz="2100" dirty="0">
                <a:solidFill>
                  <a:srgbClr val="FF0000"/>
                </a:solidFill>
              </a:rPr>
              <a:t>*max 275 reps per session, upper extremity exercises only while seated</a:t>
            </a:r>
          </a:p>
          <a:p>
            <a:pPr>
              <a:lnSpc>
                <a:spcPct val="120000"/>
              </a:lnSpc>
            </a:pPr>
            <a:r>
              <a:rPr lang="en-US" b="1" dirty="0"/>
              <a:t>Cognitive &amp; balance tests administered:</a:t>
            </a:r>
          </a:p>
          <a:p>
            <a:pPr lvl="1">
              <a:lnSpc>
                <a:spcPct val="120000"/>
              </a:lnSpc>
            </a:pPr>
            <a:r>
              <a:rPr lang="en-US" dirty="0"/>
              <a:t>Pre-intervention</a:t>
            </a:r>
          </a:p>
          <a:p>
            <a:pPr lvl="1">
              <a:lnSpc>
                <a:spcPct val="120000"/>
              </a:lnSpc>
            </a:pPr>
            <a:r>
              <a:rPr lang="en-US" dirty="0"/>
              <a:t>After initial 12 sessions</a:t>
            </a:r>
          </a:p>
          <a:p>
            <a:pPr lvl="1">
              <a:lnSpc>
                <a:spcPct val="120000"/>
              </a:lnSpc>
            </a:pPr>
            <a:r>
              <a:rPr lang="en-US" dirty="0"/>
              <a:t>After 6-week break</a:t>
            </a:r>
          </a:p>
          <a:p>
            <a:pPr lvl="1">
              <a:lnSpc>
                <a:spcPct val="120000"/>
              </a:lnSpc>
            </a:pPr>
            <a:r>
              <a:rPr lang="en-US" dirty="0"/>
              <a:t>At conclusion of study</a:t>
            </a:r>
          </a:p>
        </p:txBody>
      </p:sp>
      <p:pic>
        <p:nvPicPr>
          <p:cNvPr id="13" name="Picture Placeholder 12" descr="A close up of a sign&#10;&#10;Description automatically generated">
            <a:extLst>
              <a:ext uri="{FF2B5EF4-FFF2-40B4-BE49-F238E27FC236}">
                <a16:creationId xmlns:a16="http://schemas.microsoft.com/office/drawing/2014/main" id="{4F2580A9-9C11-4ED3-8462-C3205D2F5E7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844" b="8844"/>
          <a:stretch>
            <a:fillRect/>
          </a:stretch>
        </p:blipFill>
        <p:spPr/>
      </p:pic>
    </p:spTree>
    <p:extLst>
      <p:ext uri="{BB962C8B-B14F-4D97-AF65-F5344CB8AC3E}">
        <p14:creationId xmlns:p14="http://schemas.microsoft.com/office/powerpoint/2010/main" val="336634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B7196-878B-4225-933C-6427039B7AAC}"/>
              </a:ext>
            </a:extLst>
          </p:cNvPr>
          <p:cNvSpPr>
            <a:spLocks noGrp="1"/>
          </p:cNvSpPr>
          <p:nvPr>
            <p:ph sz="half" idx="2"/>
          </p:nvPr>
        </p:nvSpPr>
        <p:spPr>
          <a:xfrm>
            <a:off x="5265174" y="1808179"/>
            <a:ext cx="6648530" cy="4548171"/>
          </a:xfrm>
        </p:spPr>
        <p:txBody>
          <a:bodyPr>
            <a:normAutofit fontScale="92500" lnSpcReduction="20000"/>
          </a:bodyPr>
          <a:lstStyle/>
          <a:p>
            <a:pPr marL="0" lvl="0" indent="0">
              <a:lnSpc>
                <a:spcPct val="120000"/>
              </a:lnSpc>
              <a:buNone/>
            </a:pPr>
            <a:r>
              <a:rPr lang="en-US" b="1" dirty="0"/>
              <a:t>Most notable effect on Four Step Square Test despite ONLY UPPER EXTREMITY EXERCISES, indicating improved…</a:t>
            </a:r>
          </a:p>
          <a:p>
            <a:pPr>
              <a:lnSpc>
                <a:spcPct val="120000"/>
              </a:lnSpc>
            </a:pPr>
            <a:r>
              <a:rPr lang="en-US" sz="2400" dirty="0">
                <a:latin typeface="Calibri"/>
                <a:ea typeface="ＭＳ 明朝"/>
                <a:cs typeface="Calibri"/>
              </a:rPr>
              <a:t>Balance</a:t>
            </a:r>
          </a:p>
          <a:p>
            <a:pPr>
              <a:lnSpc>
                <a:spcPct val="120000"/>
              </a:lnSpc>
            </a:pPr>
            <a:r>
              <a:rPr lang="en-US" sz="2400" dirty="0">
                <a:latin typeface="Calibri"/>
                <a:ea typeface="ＭＳ 明朝"/>
                <a:cs typeface="Calibri"/>
              </a:rPr>
              <a:t>Motor speed</a:t>
            </a:r>
          </a:p>
          <a:p>
            <a:pPr>
              <a:lnSpc>
                <a:spcPct val="120000"/>
              </a:lnSpc>
            </a:pPr>
            <a:r>
              <a:rPr lang="en-US" sz="2400" dirty="0">
                <a:latin typeface="Calibri"/>
                <a:ea typeface="ＭＳ 明朝"/>
                <a:cs typeface="Calibri"/>
              </a:rPr>
              <a:t>Decreased fear of falling</a:t>
            </a:r>
          </a:p>
          <a:p>
            <a:pPr marL="0" indent="0">
              <a:lnSpc>
                <a:spcPct val="120000"/>
              </a:lnSpc>
              <a:buNone/>
            </a:pPr>
            <a:r>
              <a:rPr lang="en-US" b="1" dirty="0">
                <a:latin typeface="Calibri"/>
                <a:ea typeface="ＭＳ 明朝"/>
                <a:cs typeface="Calibri"/>
              </a:rPr>
              <a:t>Results of Math Fluency, Reading Fluency &amp; d2 Test of Attention indicate increased </a:t>
            </a:r>
            <a:r>
              <a:rPr lang="en-US" b="1" dirty="0"/>
              <a:t>… </a:t>
            </a:r>
          </a:p>
          <a:p>
            <a:pPr>
              <a:lnSpc>
                <a:spcPct val="120000"/>
              </a:lnSpc>
            </a:pPr>
            <a:r>
              <a:rPr lang="en-US" sz="2400" dirty="0">
                <a:latin typeface="Calibri"/>
                <a:ea typeface="ＭＳ 明朝"/>
                <a:cs typeface="Calibri"/>
              </a:rPr>
              <a:t>Attention</a:t>
            </a:r>
          </a:p>
          <a:p>
            <a:pPr>
              <a:lnSpc>
                <a:spcPct val="120000"/>
              </a:lnSpc>
            </a:pPr>
            <a:r>
              <a:rPr lang="en-US" sz="2400" dirty="0">
                <a:latin typeface="Calibri"/>
                <a:ea typeface="ＭＳ 明朝"/>
                <a:cs typeface="Calibri"/>
              </a:rPr>
              <a:t>Cognitive speed</a:t>
            </a:r>
          </a:p>
        </p:txBody>
      </p:sp>
      <p:sp>
        <p:nvSpPr>
          <p:cNvPr id="11" name="Title 1"/>
          <p:cNvSpPr>
            <a:spLocks noGrp="1"/>
          </p:cNvSpPr>
          <p:nvPr>
            <p:ph type="title"/>
          </p:nvPr>
        </p:nvSpPr>
        <p:spPr>
          <a:xfrm>
            <a:off x="-340241" y="291386"/>
            <a:ext cx="10660911" cy="1271943"/>
          </a:xfrm>
        </p:spPr>
        <p:txBody>
          <a:bodyPr>
            <a:normAutofit fontScale="90000"/>
          </a:bodyPr>
          <a:lstStyle/>
          <a:p>
            <a:pPr>
              <a:lnSpc>
                <a:spcPct val="100000"/>
              </a:lnSpc>
            </a:pPr>
            <a:r>
              <a:rPr lang="en-US" dirty="0"/>
              <a:t>Healthy Aging Fall Risk</a:t>
            </a:r>
            <a:br>
              <a:rPr lang="en-US" dirty="0"/>
            </a:br>
            <a:r>
              <a:rPr lang="en-US" sz="2000" dirty="0"/>
              <a:t>Effects of the Interactive Metronome on Memory Process and Balance with Aging Adult 60+ Population by Leonard G. Trujillo 2015</a:t>
            </a:r>
            <a:endParaRPr lang="en-US" sz="1800" dirty="0">
              <a:solidFill>
                <a:srgbClr val="003457"/>
              </a:solidFill>
            </a:endParaRPr>
          </a:p>
        </p:txBody>
      </p:sp>
      <p:graphicFrame>
        <p:nvGraphicFramePr>
          <p:cNvPr id="4" name="Content Placeholder 6">
            <a:extLst>
              <a:ext uri="{FF2B5EF4-FFF2-40B4-BE49-F238E27FC236}">
                <a16:creationId xmlns:a16="http://schemas.microsoft.com/office/drawing/2014/main" id="{B635EC40-5746-4EC4-913B-3494DB6DFCDE}"/>
              </a:ext>
            </a:extLst>
          </p:cNvPr>
          <p:cNvGraphicFramePr>
            <a:graphicFrameLocks noGrp="1"/>
          </p:cNvGraphicFramePr>
          <p:nvPr>
            <p:ph sz="half" idx="1"/>
          </p:nvPr>
        </p:nvGraphicFramePr>
        <p:xfrm>
          <a:off x="277813" y="1808179"/>
          <a:ext cx="4603903" cy="4091174"/>
        </p:xfrm>
        <a:graphic>
          <a:graphicData uri="http://schemas.openxmlformats.org/drawingml/2006/table">
            <a:tbl>
              <a:tblPr firstRow="1" bandRow="1">
                <a:tableStyleId>{6E25E649-3F16-4E02-A733-19D2CDBF48F0}</a:tableStyleId>
              </a:tblPr>
              <a:tblGrid>
                <a:gridCol w="2694051">
                  <a:extLst>
                    <a:ext uri="{9D8B030D-6E8A-4147-A177-3AD203B41FA5}">
                      <a16:colId xmlns:a16="http://schemas.microsoft.com/office/drawing/2014/main" val="20000"/>
                    </a:ext>
                  </a:extLst>
                </a:gridCol>
                <a:gridCol w="1909852">
                  <a:extLst>
                    <a:ext uri="{9D8B030D-6E8A-4147-A177-3AD203B41FA5}">
                      <a16:colId xmlns:a16="http://schemas.microsoft.com/office/drawing/2014/main" val="20001"/>
                    </a:ext>
                  </a:extLst>
                </a:gridCol>
              </a:tblGrid>
              <a:tr h="681863">
                <a:tc>
                  <a:txBody>
                    <a:bodyPr/>
                    <a:lstStyle/>
                    <a:p>
                      <a:pPr marL="0" marR="0">
                        <a:spcBef>
                          <a:spcPts val="0"/>
                        </a:spcBef>
                        <a:spcAft>
                          <a:spcPts val="0"/>
                        </a:spcAft>
                      </a:pPr>
                      <a:r>
                        <a:rPr lang="en-US" sz="2000" dirty="0">
                          <a:effectLst/>
                        </a:rPr>
                        <a:t>Assessment</a:t>
                      </a:r>
                      <a:endParaRPr lang="en-US" sz="2000" dirty="0">
                        <a:solidFill>
                          <a:schemeClr val="bg1">
                            <a:lumMod val="50000"/>
                          </a:schemeClr>
                        </a:solidFill>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2000" dirty="0">
                          <a:effectLst/>
                        </a:rPr>
                        <a:t>Overall</a:t>
                      </a:r>
                    </a:p>
                    <a:p>
                      <a:pPr marL="0" marR="0" algn="ctr">
                        <a:spcBef>
                          <a:spcPts val="0"/>
                        </a:spcBef>
                        <a:spcAft>
                          <a:spcPts val="0"/>
                        </a:spcAft>
                      </a:pPr>
                      <a:r>
                        <a:rPr lang="en-US" sz="2000" dirty="0">
                          <a:effectLst/>
                        </a:rPr>
                        <a:t>Improvement</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0"/>
                  </a:ext>
                </a:extLst>
              </a:tr>
              <a:tr h="681863">
                <a:tc>
                  <a:txBody>
                    <a:bodyPr/>
                    <a:lstStyle/>
                    <a:p>
                      <a:pPr marL="0" marR="0">
                        <a:spcBef>
                          <a:spcPts val="0"/>
                        </a:spcBef>
                        <a:spcAft>
                          <a:spcPts val="0"/>
                        </a:spcAft>
                      </a:pPr>
                      <a:r>
                        <a:rPr lang="en-US" sz="2000" dirty="0">
                          <a:effectLst/>
                        </a:rPr>
                        <a:t>Modified IM Long Form Assessment</a:t>
                      </a:r>
                      <a:endParaRPr lang="en-US" sz="2000" dirty="0">
                        <a:solidFill>
                          <a:schemeClr val="bg1">
                            <a:lumMod val="50000"/>
                          </a:schemeClr>
                        </a:solidFill>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2000" dirty="0">
                          <a:effectLst/>
                        </a:rPr>
                        <a:t>77%</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1"/>
                  </a:ext>
                </a:extLst>
              </a:tr>
              <a:tr h="340931">
                <a:tc>
                  <a:txBody>
                    <a:bodyPr/>
                    <a:lstStyle/>
                    <a:p>
                      <a:pPr marL="0" marR="0">
                        <a:spcBef>
                          <a:spcPts val="0"/>
                        </a:spcBef>
                        <a:spcAft>
                          <a:spcPts val="0"/>
                        </a:spcAft>
                      </a:pPr>
                      <a:r>
                        <a:rPr lang="en-US" sz="2000" dirty="0">
                          <a:effectLst/>
                        </a:rPr>
                        <a:t>Short Form Test</a:t>
                      </a:r>
                      <a:endParaRPr lang="en-US" sz="2000" dirty="0">
                        <a:solidFill>
                          <a:schemeClr val="bg1">
                            <a:lumMod val="50000"/>
                          </a:schemeClr>
                        </a:solidFill>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2000" dirty="0">
                          <a:effectLst/>
                        </a:rPr>
                        <a:t>31%</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2"/>
                  </a:ext>
                </a:extLst>
              </a:tr>
              <a:tr h="340931">
                <a:tc>
                  <a:txBody>
                    <a:bodyPr/>
                    <a:lstStyle/>
                    <a:p>
                      <a:pPr marL="0" marR="0">
                        <a:spcBef>
                          <a:spcPts val="0"/>
                        </a:spcBef>
                        <a:spcAft>
                          <a:spcPts val="0"/>
                        </a:spcAft>
                      </a:pPr>
                      <a:r>
                        <a:rPr lang="en-US" sz="2000" dirty="0">
                          <a:effectLst/>
                        </a:rPr>
                        <a:t>Math Fluency (WJII) </a:t>
                      </a:r>
                      <a:endParaRPr lang="en-US" sz="2000" dirty="0">
                        <a:solidFill>
                          <a:schemeClr val="bg1">
                            <a:lumMod val="50000"/>
                          </a:schemeClr>
                        </a:solidFill>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2000" dirty="0">
                          <a:effectLst/>
                        </a:rPr>
                        <a:t>23%</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3"/>
                  </a:ext>
                </a:extLst>
              </a:tr>
              <a:tr h="340931">
                <a:tc>
                  <a:txBody>
                    <a:bodyPr/>
                    <a:lstStyle/>
                    <a:p>
                      <a:pPr marL="0" marR="0">
                        <a:spcBef>
                          <a:spcPts val="0"/>
                        </a:spcBef>
                        <a:spcAft>
                          <a:spcPts val="0"/>
                        </a:spcAft>
                      </a:pPr>
                      <a:r>
                        <a:rPr lang="en-US" sz="2000" dirty="0">
                          <a:effectLst/>
                        </a:rPr>
                        <a:t>Reading Fluency (WJII)</a:t>
                      </a:r>
                      <a:endParaRPr lang="en-US" sz="2000" dirty="0">
                        <a:solidFill>
                          <a:schemeClr val="bg1">
                            <a:lumMod val="50000"/>
                          </a:schemeClr>
                        </a:solidFill>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2000" dirty="0">
                          <a:effectLst/>
                        </a:rPr>
                        <a:t>12%</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4"/>
                  </a:ext>
                </a:extLst>
              </a:tr>
              <a:tr h="340931">
                <a:tc>
                  <a:txBody>
                    <a:bodyPr/>
                    <a:lstStyle/>
                    <a:p>
                      <a:pPr marL="0" marR="0">
                        <a:spcBef>
                          <a:spcPts val="0"/>
                        </a:spcBef>
                        <a:spcAft>
                          <a:spcPts val="0"/>
                        </a:spcAft>
                      </a:pPr>
                      <a:r>
                        <a:rPr lang="en-US" sz="2000">
                          <a:effectLst/>
                        </a:rPr>
                        <a:t>Decision Speed (WJII)</a:t>
                      </a:r>
                      <a:endParaRPr lang="en-US" sz="2000">
                        <a:solidFill>
                          <a:schemeClr val="bg1">
                            <a:lumMod val="50000"/>
                          </a:schemeClr>
                        </a:solidFill>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2000" dirty="0">
                          <a:effectLst/>
                        </a:rPr>
                        <a:t>5%</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5"/>
                  </a:ext>
                </a:extLst>
              </a:tr>
              <a:tr h="340931">
                <a:tc>
                  <a:txBody>
                    <a:bodyPr/>
                    <a:lstStyle/>
                    <a:p>
                      <a:pPr marL="0" marR="0">
                        <a:spcBef>
                          <a:spcPts val="0"/>
                        </a:spcBef>
                        <a:spcAft>
                          <a:spcPts val="0"/>
                        </a:spcAft>
                      </a:pPr>
                      <a:r>
                        <a:rPr lang="en-US" sz="2000" dirty="0">
                          <a:effectLst/>
                        </a:rPr>
                        <a:t>Visual Matching (WJII)</a:t>
                      </a:r>
                      <a:endParaRPr lang="en-US" sz="2000" dirty="0">
                        <a:solidFill>
                          <a:schemeClr val="bg1">
                            <a:lumMod val="50000"/>
                          </a:schemeClr>
                        </a:solidFill>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2000" dirty="0">
                          <a:effectLst/>
                        </a:rPr>
                        <a:t>4%</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6"/>
                  </a:ext>
                </a:extLst>
              </a:tr>
              <a:tr h="340931">
                <a:tc>
                  <a:txBody>
                    <a:bodyPr/>
                    <a:lstStyle/>
                    <a:p>
                      <a:pPr marL="0" marR="0">
                        <a:spcBef>
                          <a:spcPts val="0"/>
                        </a:spcBef>
                        <a:spcAft>
                          <a:spcPts val="0"/>
                        </a:spcAft>
                      </a:pPr>
                      <a:r>
                        <a:rPr lang="en-US" sz="2000" dirty="0">
                          <a:effectLst/>
                        </a:rPr>
                        <a:t>The d2 Test of Attention</a:t>
                      </a:r>
                    </a:p>
                  </a:txBody>
                  <a:tcPr marL="68580" marR="68580" marT="0" marB="0" anchor="ctr"/>
                </a:tc>
                <a:tc>
                  <a:txBody>
                    <a:bodyPr/>
                    <a:lstStyle/>
                    <a:p>
                      <a:pPr marL="0" marR="0" algn="ctr">
                        <a:spcBef>
                          <a:spcPts val="0"/>
                        </a:spcBef>
                        <a:spcAft>
                          <a:spcPts val="0"/>
                        </a:spcAft>
                      </a:pPr>
                      <a:r>
                        <a:rPr lang="en-US" sz="2000" dirty="0">
                          <a:effectLst/>
                        </a:rPr>
                        <a:t>16%</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7"/>
                  </a:ext>
                </a:extLst>
              </a:tr>
              <a:tr h="340931">
                <a:tc>
                  <a:txBody>
                    <a:bodyPr/>
                    <a:lstStyle/>
                    <a:p>
                      <a:pPr marL="0" marR="0">
                        <a:spcBef>
                          <a:spcPts val="0"/>
                        </a:spcBef>
                        <a:spcAft>
                          <a:spcPts val="0"/>
                        </a:spcAft>
                      </a:pPr>
                      <a:r>
                        <a:rPr lang="en-US" sz="2000" dirty="0">
                          <a:solidFill>
                            <a:srgbClr val="FF0000"/>
                          </a:solidFill>
                          <a:effectLst/>
                        </a:rPr>
                        <a:t>Four Step Square Test</a:t>
                      </a:r>
                    </a:p>
                  </a:txBody>
                  <a:tcPr marL="68580" marR="68580" marT="0" marB="0" anchor="ctr"/>
                </a:tc>
                <a:tc>
                  <a:txBody>
                    <a:bodyPr/>
                    <a:lstStyle/>
                    <a:p>
                      <a:pPr marL="0" marR="0" algn="ctr">
                        <a:spcBef>
                          <a:spcPts val="0"/>
                        </a:spcBef>
                        <a:spcAft>
                          <a:spcPts val="0"/>
                        </a:spcAft>
                      </a:pPr>
                      <a:r>
                        <a:rPr lang="en-US" sz="2000" dirty="0">
                          <a:solidFill>
                            <a:srgbClr val="FF0000"/>
                          </a:solidFill>
                          <a:effectLst/>
                        </a:rPr>
                        <a:t>88% *</a:t>
                      </a:r>
                      <a:endParaRPr lang="en-US" sz="2000" dirty="0">
                        <a:solidFill>
                          <a:srgbClr val="FF0000"/>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8"/>
                  </a:ext>
                </a:extLst>
              </a:tr>
              <a:tr h="340931">
                <a:tc>
                  <a:txBody>
                    <a:bodyPr/>
                    <a:lstStyle/>
                    <a:p>
                      <a:pPr marL="0" marR="0">
                        <a:spcBef>
                          <a:spcPts val="0"/>
                        </a:spcBef>
                        <a:spcAft>
                          <a:spcPts val="0"/>
                        </a:spcAft>
                      </a:pPr>
                      <a:r>
                        <a:rPr lang="en-US" sz="2000" dirty="0">
                          <a:effectLst/>
                        </a:rPr>
                        <a:t>The 9 Hole Peg Test</a:t>
                      </a:r>
                    </a:p>
                  </a:txBody>
                  <a:tcPr marL="68580" marR="68580" marT="0" marB="0" anchor="ctr"/>
                </a:tc>
                <a:tc>
                  <a:txBody>
                    <a:bodyPr/>
                    <a:lstStyle/>
                    <a:p>
                      <a:pPr marL="0" marR="0" algn="ctr">
                        <a:spcBef>
                          <a:spcPts val="0"/>
                        </a:spcBef>
                        <a:spcAft>
                          <a:spcPts val="0"/>
                        </a:spcAft>
                      </a:pPr>
                      <a:r>
                        <a:rPr lang="en-US" sz="2000" dirty="0">
                          <a:effectLst/>
                        </a:rPr>
                        <a:t>3%</a:t>
                      </a:r>
                      <a:endParaRPr lang="en-US" sz="2000" dirty="0">
                        <a:solidFill>
                          <a:schemeClr val="bg1">
                            <a:lumMod val="50000"/>
                          </a:schemeClr>
                        </a:solidFill>
                        <a:effectLst/>
                        <a:latin typeface="Calibri"/>
                        <a:ea typeface="ＭＳ 明朝"/>
                        <a:cs typeface="Calibri"/>
                      </a:endParaRPr>
                    </a:p>
                  </a:txBody>
                  <a:tcPr marL="68580" marR="68580" marT="0" marB="0" anchor="ctr"/>
                </a:tc>
                <a:extLst>
                  <a:ext uri="{0D108BD9-81ED-4DB2-BD59-A6C34878D82A}">
                    <a16:rowId xmlns:a16="http://schemas.microsoft.com/office/drawing/2014/main" val="10009"/>
                  </a:ext>
                </a:extLst>
              </a:tr>
            </a:tbl>
          </a:graphicData>
        </a:graphic>
      </p:graphicFrame>
      <p:sp>
        <p:nvSpPr>
          <p:cNvPr id="5" name="Slide Number Placeholder 4">
            <a:extLst>
              <a:ext uri="{FF2B5EF4-FFF2-40B4-BE49-F238E27FC236}">
                <a16:creationId xmlns:a16="http://schemas.microsoft.com/office/drawing/2014/main" id="{C19A6D3B-4D74-404B-926A-6C8B67DA295F}"/>
              </a:ext>
            </a:extLst>
          </p:cNvPr>
          <p:cNvSpPr>
            <a:spLocks noGrp="1"/>
          </p:cNvSpPr>
          <p:nvPr>
            <p:ph type="sldNum" sz="quarter" idx="12"/>
          </p:nvPr>
        </p:nvSpPr>
        <p:spPr/>
        <p:txBody>
          <a:bodyPr/>
          <a:lstStyle/>
          <a:p>
            <a:fld id="{FDDEDDF7-F2C4-41C4-BE1D-38A4E38D3F88}" type="slidenum">
              <a:rPr lang="en-US" smtClean="0"/>
              <a:pPr/>
              <a:t>51</a:t>
            </a:fld>
            <a:endParaRPr lang="en-US" dirty="0"/>
          </a:p>
        </p:txBody>
      </p:sp>
    </p:spTree>
    <p:extLst>
      <p:ext uri="{BB962C8B-B14F-4D97-AF65-F5344CB8AC3E}">
        <p14:creationId xmlns:p14="http://schemas.microsoft.com/office/powerpoint/2010/main" val="2402263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C9FDF9-E66B-441B-8AFB-C99116EBE184}" type="slidenum">
              <a:rPr lang="en-US" smtClean="0"/>
              <a:pPr/>
              <a:t>52</a:t>
            </a:fld>
            <a:endParaRPr lang="en-US" dirty="0"/>
          </a:p>
        </p:txBody>
      </p:sp>
      <p:sp>
        <p:nvSpPr>
          <p:cNvPr id="2" name="Title 1"/>
          <p:cNvSpPr>
            <a:spLocks noGrp="1"/>
          </p:cNvSpPr>
          <p:nvPr>
            <p:ph type="title"/>
          </p:nvPr>
        </p:nvSpPr>
        <p:spPr/>
        <p:txBody>
          <a:bodyPr/>
          <a:lstStyle/>
          <a:p>
            <a:r>
              <a:rPr lang="en-US" dirty="0"/>
              <a:t>Fall Risk Reduction</a:t>
            </a:r>
          </a:p>
        </p:txBody>
      </p:sp>
      <p:sp>
        <p:nvSpPr>
          <p:cNvPr id="10" name="Content Placeholder 9"/>
          <p:cNvSpPr>
            <a:spLocks noGrp="1"/>
          </p:cNvSpPr>
          <p:nvPr>
            <p:ph type="body" sz="quarter" idx="14"/>
          </p:nvPr>
        </p:nvSpPr>
        <p:spPr/>
        <p:txBody>
          <a:bodyPr>
            <a:normAutofit/>
          </a:bodyPr>
          <a:lstStyle/>
          <a:p>
            <a:pPr marL="0" indent="0">
              <a:lnSpc>
                <a:spcPct val="100000"/>
              </a:lnSpc>
              <a:buNone/>
            </a:pPr>
            <a:r>
              <a:rPr lang="en-US" sz="3200" b="1" dirty="0"/>
              <a:t>Interactive Metronome addresses fall risk reduction by improving:</a:t>
            </a:r>
          </a:p>
          <a:p>
            <a:pPr lvl="1">
              <a:lnSpc>
                <a:spcPct val="100000"/>
              </a:lnSpc>
            </a:pPr>
            <a:r>
              <a:rPr lang="en-US" sz="2800" dirty="0"/>
              <a:t>Attention in distractions</a:t>
            </a:r>
          </a:p>
          <a:p>
            <a:pPr lvl="1">
              <a:lnSpc>
                <a:spcPct val="100000"/>
              </a:lnSpc>
            </a:pPr>
            <a:r>
              <a:rPr lang="en-US" sz="2800" dirty="0"/>
              <a:t>Executive functions, including impulse control</a:t>
            </a:r>
          </a:p>
          <a:p>
            <a:pPr lvl="1">
              <a:lnSpc>
                <a:spcPct val="100000"/>
              </a:lnSpc>
            </a:pPr>
            <a:r>
              <a:rPr lang="en-US" sz="2800" dirty="0"/>
              <a:t>Cognitive &amp; motor speed</a:t>
            </a:r>
          </a:p>
          <a:p>
            <a:pPr lvl="1">
              <a:lnSpc>
                <a:spcPct val="100000"/>
              </a:lnSpc>
            </a:pPr>
            <a:r>
              <a:rPr lang="en-US" sz="2800" dirty="0"/>
              <a:t>Motor control &amp; coordination </a:t>
            </a:r>
          </a:p>
          <a:p>
            <a:pPr lvl="1">
              <a:lnSpc>
                <a:spcPct val="100000"/>
              </a:lnSpc>
            </a:pPr>
            <a:r>
              <a:rPr lang="en-US" sz="2800" dirty="0"/>
              <a:t>Weight-shifting, balance &amp; dynamic gait</a:t>
            </a:r>
          </a:p>
        </p:txBody>
      </p:sp>
      <p:pic>
        <p:nvPicPr>
          <p:cNvPr id="19" name="Picture Placeholder 18" descr="A picture containing indoor, person, holding, person&#10;&#10;Description automatically generated">
            <a:extLst>
              <a:ext uri="{FF2B5EF4-FFF2-40B4-BE49-F238E27FC236}">
                <a16:creationId xmlns:a16="http://schemas.microsoft.com/office/drawing/2014/main" id="{8D5E530D-D6EA-4BAE-A6F6-0FEEFC255AE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844" b="8844"/>
          <a:stretch>
            <a:fillRect/>
          </a:stretch>
        </p:blipFill>
        <p:spPr/>
      </p:pic>
    </p:spTree>
    <p:extLst>
      <p:ext uri="{BB962C8B-B14F-4D97-AF65-F5344CB8AC3E}">
        <p14:creationId xmlns:p14="http://schemas.microsoft.com/office/powerpoint/2010/main" val="2054514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8EC333-4549-4CF1-BBFC-58661F824B08}"/>
              </a:ext>
            </a:extLst>
          </p:cNvPr>
          <p:cNvSpPr>
            <a:spLocks noGrp="1"/>
          </p:cNvSpPr>
          <p:nvPr>
            <p:ph type="sldNum" sz="quarter" idx="12"/>
          </p:nvPr>
        </p:nvSpPr>
        <p:spPr/>
        <p:txBody>
          <a:bodyPr/>
          <a:lstStyle/>
          <a:p>
            <a:pPr>
              <a:defRPr/>
            </a:pPr>
            <a:fld id="{4A98AC21-B053-48F0-BAB4-7C03063EA7D3}" type="slidenum">
              <a:rPr lang="en-US"/>
              <a:pPr>
                <a:defRPr/>
              </a:pPr>
              <a:t>53</a:t>
            </a:fld>
            <a:endParaRPr lang="en-US" dirty="0"/>
          </a:p>
        </p:txBody>
      </p:sp>
      <p:sp>
        <p:nvSpPr>
          <p:cNvPr id="120833" name="Title 1">
            <a:extLst>
              <a:ext uri="{FF2B5EF4-FFF2-40B4-BE49-F238E27FC236}">
                <a16:creationId xmlns:a16="http://schemas.microsoft.com/office/drawing/2014/main" id="{4C0B7B66-A118-4941-8065-553362608F90}"/>
              </a:ext>
            </a:extLst>
          </p:cNvPr>
          <p:cNvSpPr>
            <a:spLocks noGrp="1" noChangeArrowheads="1"/>
          </p:cNvSpPr>
          <p:nvPr>
            <p:ph type="title"/>
          </p:nvPr>
        </p:nvSpPr>
        <p:spPr/>
        <p:txBody>
          <a:bodyPr>
            <a:normAutofit fontScale="90000"/>
          </a:bodyPr>
          <a:lstStyle/>
          <a:p>
            <a:r>
              <a:rPr lang="en-US" altLang="en-US"/>
              <a:t>Ongoing Research</a:t>
            </a:r>
            <a:br>
              <a:rPr lang="en-US" altLang="en-US"/>
            </a:br>
            <a:r>
              <a:rPr lang="en-US" altLang="en-US" sz="2000"/>
              <a:t>www.interactivemetronome.com</a:t>
            </a:r>
          </a:p>
        </p:txBody>
      </p:sp>
      <p:pic>
        <p:nvPicPr>
          <p:cNvPr id="7" name="Picture Placeholder 6">
            <a:extLst>
              <a:ext uri="{FF2B5EF4-FFF2-40B4-BE49-F238E27FC236}">
                <a16:creationId xmlns:a16="http://schemas.microsoft.com/office/drawing/2014/main" id="{8E154AE0-8948-4F02-804E-4FC0C5E3B2C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869" b="17869"/>
          <a:stretch>
            <a:fillRect/>
          </a:stretch>
        </p:blipFill>
        <p:spPr/>
      </p:pic>
      <p:pic>
        <p:nvPicPr>
          <p:cNvPr id="6" name="Picture 5" descr="Logo, company name&#10;&#10;Description automatically generated">
            <a:extLst>
              <a:ext uri="{FF2B5EF4-FFF2-40B4-BE49-F238E27FC236}">
                <a16:creationId xmlns:a16="http://schemas.microsoft.com/office/drawing/2014/main" id="{95F41F30-A5F9-49CB-92E5-3B7B14DB77AB}"/>
              </a:ext>
            </a:extLst>
          </p:cNvPr>
          <p:cNvPicPr>
            <a:picLocks noChangeAspect="1"/>
          </p:cNvPicPr>
          <p:nvPr/>
        </p:nvPicPr>
        <p:blipFill rotWithShape="1">
          <a:blip r:embed="rId3">
            <a:extLst>
              <a:ext uri="{28A0092B-C50C-407E-A947-70E740481C1C}">
                <a14:useLocalDpi xmlns:a14="http://schemas.microsoft.com/office/drawing/2010/main" val="0"/>
              </a:ext>
            </a:extLst>
          </a:blip>
          <a:srcRect l="11834" r="13166"/>
          <a:stretch/>
        </p:blipFill>
        <p:spPr>
          <a:xfrm>
            <a:off x="404734" y="1287380"/>
            <a:ext cx="6086007" cy="4564505"/>
          </a:xfrm>
          <a:prstGeom prst="rect">
            <a:avLst/>
          </a:prstGeom>
        </p:spPr>
      </p:pic>
    </p:spTree>
    <p:extLst>
      <p:ext uri="{BB962C8B-B14F-4D97-AF65-F5344CB8AC3E}">
        <p14:creationId xmlns:p14="http://schemas.microsoft.com/office/powerpoint/2010/main" val="595402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25FA9-F33D-477F-BE5A-6EB3E3155895}"/>
              </a:ext>
            </a:extLst>
          </p:cNvPr>
          <p:cNvSpPr>
            <a:spLocks noGrp="1"/>
          </p:cNvSpPr>
          <p:nvPr>
            <p:ph type="sldNum" sz="quarter" idx="12"/>
          </p:nvPr>
        </p:nvSpPr>
        <p:spPr/>
        <p:txBody>
          <a:bodyPr/>
          <a:lstStyle/>
          <a:p>
            <a:fld id="{FDDEDDF7-F2C4-41C4-BE1D-38A4E38D3F88}" type="slidenum">
              <a:rPr lang="en-US" smtClean="0"/>
              <a:pPr/>
              <a:t>54</a:t>
            </a:fld>
            <a:endParaRPr lang="en-US"/>
          </a:p>
        </p:txBody>
      </p:sp>
      <p:pic>
        <p:nvPicPr>
          <p:cNvPr id="10" name="Picture Placeholder 9" descr="A screenshot of a cell phone&#10;&#10;Description automatically generated">
            <a:extLst>
              <a:ext uri="{FF2B5EF4-FFF2-40B4-BE49-F238E27FC236}">
                <a16:creationId xmlns:a16="http://schemas.microsoft.com/office/drawing/2014/main" id="{7E5905A7-DAAB-4FD4-BC69-A42E851BD96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0118" b="10207"/>
          <a:stretch/>
        </p:blipFill>
        <p:spPr>
          <a:xfrm>
            <a:off x="7193490" y="239150"/>
            <a:ext cx="4998511" cy="6372665"/>
          </a:xfrm>
        </p:spPr>
      </p:pic>
      <p:sp>
        <p:nvSpPr>
          <p:cNvPr id="5" name="Title 4">
            <a:extLst>
              <a:ext uri="{FF2B5EF4-FFF2-40B4-BE49-F238E27FC236}">
                <a16:creationId xmlns:a16="http://schemas.microsoft.com/office/drawing/2014/main" id="{8FC0DF73-5286-4F40-AD95-632CDD2DDF3E}"/>
              </a:ext>
            </a:extLst>
          </p:cNvPr>
          <p:cNvSpPr>
            <a:spLocks noGrp="1"/>
          </p:cNvSpPr>
          <p:nvPr>
            <p:ph type="title"/>
          </p:nvPr>
        </p:nvSpPr>
        <p:spPr>
          <a:xfrm>
            <a:off x="267285" y="365127"/>
            <a:ext cx="6469006" cy="922253"/>
          </a:xfrm>
        </p:spPr>
        <p:txBody>
          <a:bodyPr>
            <a:normAutofit fontScale="90000"/>
          </a:bodyPr>
          <a:lstStyle/>
          <a:p>
            <a:r>
              <a:rPr lang="en-US" dirty="0"/>
              <a:t>Research Supports </a:t>
            </a:r>
            <a:br>
              <a:rPr lang="en-US" dirty="0"/>
            </a:br>
            <a:r>
              <a:rPr lang="en-US" dirty="0"/>
              <a:t>“The IM Effect” Principle:</a:t>
            </a:r>
          </a:p>
        </p:txBody>
      </p:sp>
      <p:sp>
        <p:nvSpPr>
          <p:cNvPr id="4" name="Text Placeholder 3">
            <a:extLst>
              <a:ext uri="{FF2B5EF4-FFF2-40B4-BE49-F238E27FC236}">
                <a16:creationId xmlns:a16="http://schemas.microsoft.com/office/drawing/2014/main" id="{6ACC6671-5013-420A-AE5F-3D485DBA2679}"/>
              </a:ext>
            </a:extLst>
          </p:cNvPr>
          <p:cNvSpPr>
            <a:spLocks noGrp="1"/>
          </p:cNvSpPr>
          <p:nvPr>
            <p:ph type="body" sz="quarter" idx="14"/>
          </p:nvPr>
        </p:nvSpPr>
        <p:spPr/>
        <p:txBody>
          <a:bodyPr>
            <a:normAutofit fontScale="85000" lnSpcReduction="10000"/>
          </a:bodyPr>
          <a:lstStyle/>
          <a:p>
            <a:pPr marL="457200" indent="-457200">
              <a:lnSpc>
                <a:spcPct val="110000"/>
              </a:lnSpc>
              <a:buFont typeface="Gill Sans MT" panose="020B0502020104020203" pitchFamily="34" charset="0"/>
              <a:buAutoNum type="arabicPeriod"/>
            </a:pPr>
            <a:r>
              <a:rPr lang="en-US" altLang="en-US" sz="2800" dirty="0"/>
              <a:t>IM increases the speed &amp; synchronization of neural oscillations … improving neural efficiency</a:t>
            </a:r>
          </a:p>
          <a:p>
            <a:pPr marL="457200" indent="-457200">
              <a:lnSpc>
                <a:spcPct val="110000"/>
              </a:lnSpc>
              <a:buFont typeface="Gill Sans MT" panose="020B0502020104020203" pitchFamily="34" charset="0"/>
              <a:buAutoNum type="arabicPeriod"/>
            </a:pPr>
            <a:r>
              <a:rPr lang="en-US" altLang="en-US" sz="2800" dirty="0"/>
              <a:t>IM increases the speed &amp; efficiency of white matter tract processing resulting in increased brain network communication … particularly between parietal &amp; frontal regions</a:t>
            </a:r>
          </a:p>
          <a:p>
            <a:pPr marL="457200" indent="-457200">
              <a:lnSpc>
                <a:spcPct val="110000"/>
              </a:lnSpc>
              <a:buFont typeface="Gill Sans MT" panose="020B0502020104020203" pitchFamily="34" charset="0"/>
              <a:buAutoNum type="arabicPeriod"/>
            </a:pPr>
            <a:r>
              <a:rPr lang="en-US" altLang="en-US" sz="2800" dirty="0"/>
              <a:t>IM increases the efficiency of the attentional control system, working memory &amp; executive functions for better focus, more complex cognitive processing &amp; learning.</a:t>
            </a:r>
          </a:p>
        </p:txBody>
      </p:sp>
    </p:spTree>
    <p:extLst>
      <p:ext uri="{BB962C8B-B14F-4D97-AF65-F5344CB8AC3E}">
        <p14:creationId xmlns:p14="http://schemas.microsoft.com/office/powerpoint/2010/main" val="3207661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E186CA-9E67-4304-8C63-347BCFFEDD2C}"/>
              </a:ext>
            </a:extLst>
          </p:cNvPr>
          <p:cNvSpPr>
            <a:spLocks noGrp="1"/>
          </p:cNvSpPr>
          <p:nvPr>
            <p:ph type="title"/>
          </p:nvPr>
        </p:nvSpPr>
        <p:spPr>
          <a:xfrm>
            <a:off x="-340241" y="365127"/>
            <a:ext cx="10660911" cy="857618"/>
          </a:xfrm>
        </p:spPr>
        <p:txBody>
          <a:bodyPr/>
          <a:lstStyle/>
          <a:p>
            <a:r>
              <a:rPr lang="en-US" dirty="0"/>
              <a:t>CONCLUSION</a:t>
            </a:r>
          </a:p>
        </p:txBody>
      </p:sp>
      <p:sp>
        <p:nvSpPr>
          <p:cNvPr id="6" name="Content Placeholder 5">
            <a:extLst>
              <a:ext uri="{FF2B5EF4-FFF2-40B4-BE49-F238E27FC236}">
                <a16:creationId xmlns:a16="http://schemas.microsoft.com/office/drawing/2014/main" id="{51577244-02A3-4E1C-AAA4-7ED9C4456E8C}"/>
              </a:ext>
            </a:extLst>
          </p:cNvPr>
          <p:cNvSpPr>
            <a:spLocks noGrp="1"/>
          </p:cNvSpPr>
          <p:nvPr>
            <p:ph idx="1"/>
          </p:nvPr>
        </p:nvSpPr>
        <p:spPr>
          <a:xfrm>
            <a:off x="266700" y="1419169"/>
            <a:ext cx="11658600" cy="4572000"/>
          </a:xfrm>
        </p:spPr>
        <p:txBody>
          <a:bodyPr>
            <a:normAutofit/>
          </a:bodyPr>
          <a:lstStyle/>
          <a:p>
            <a:pPr marL="0" indent="0">
              <a:lnSpc>
                <a:spcPct val="100000"/>
              </a:lnSpc>
              <a:buNone/>
            </a:pPr>
            <a:r>
              <a:rPr lang="en-US" sz="3200" b="1" dirty="0"/>
              <a:t>NEXT STEPS:</a:t>
            </a:r>
          </a:p>
          <a:p>
            <a:pPr lvl="1">
              <a:lnSpc>
                <a:spcPct val="100000"/>
              </a:lnSpc>
            </a:pPr>
            <a:r>
              <a:rPr lang="en-US" sz="2800" dirty="0"/>
              <a:t>Unpack equipment box (if necessary)</a:t>
            </a:r>
          </a:p>
          <a:p>
            <a:pPr lvl="1">
              <a:lnSpc>
                <a:spcPct val="100000"/>
              </a:lnSpc>
            </a:pPr>
            <a:r>
              <a:rPr lang="en-US" sz="2800" dirty="0"/>
              <a:t>Print out or pull up the PowerPoint PDF in preparation for the day long Virtual Certification Course</a:t>
            </a:r>
          </a:p>
          <a:p>
            <a:pPr lvl="1">
              <a:lnSpc>
                <a:spcPct val="100000"/>
              </a:lnSpc>
            </a:pPr>
            <a:r>
              <a:rPr lang="en-US" sz="2800" dirty="0"/>
              <a:t>Download the IMPRO software in preparation for use during the Virtual Course</a:t>
            </a:r>
          </a:p>
          <a:p>
            <a:pPr lvl="1">
              <a:lnSpc>
                <a:spcPct val="100000"/>
              </a:lnSpc>
            </a:pPr>
            <a:r>
              <a:rPr lang="en-US" sz="2800" dirty="0"/>
              <a:t>Download the Big Marker link and log in</a:t>
            </a:r>
          </a:p>
          <a:p>
            <a:pPr lvl="1">
              <a:lnSpc>
                <a:spcPct val="100000"/>
              </a:lnSpc>
            </a:pPr>
            <a:r>
              <a:rPr lang="en-US" sz="2800" dirty="0"/>
              <a:t>Set up webcam and turn volume to ‘mute’</a:t>
            </a:r>
          </a:p>
        </p:txBody>
      </p:sp>
    </p:spTree>
    <p:extLst>
      <p:ext uri="{BB962C8B-B14F-4D97-AF65-F5344CB8AC3E}">
        <p14:creationId xmlns:p14="http://schemas.microsoft.com/office/powerpoint/2010/main" val="938853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43F5-8AF8-4F8E-AB19-3E9DD8D9C30E}"/>
              </a:ext>
            </a:extLst>
          </p:cNvPr>
          <p:cNvSpPr>
            <a:spLocks noGrp="1"/>
          </p:cNvSpPr>
          <p:nvPr>
            <p:ph type="title"/>
          </p:nvPr>
        </p:nvSpPr>
        <p:spPr>
          <a:xfrm>
            <a:off x="-340241" y="365127"/>
            <a:ext cx="10660911" cy="857618"/>
          </a:xfrm>
        </p:spPr>
        <p:txBody>
          <a:bodyPr/>
          <a:lstStyle/>
          <a:p>
            <a:r>
              <a:rPr lang="en-US" dirty="0"/>
              <a:t>Research Review</a:t>
            </a:r>
          </a:p>
        </p:txBody>
      </p:sp>
      <p:sp>
        <p:nvSpPr>
          <p:cNvPr id="9" name="Content Placeholder 8">
            <a:extLst>
              <a:ext uri="{FF2B5EF4-FFF2-40B4-BE49-F238E27FC236}">
                <a16:creationId xmlns:a16="http://schemas.microsoft.com/office/drawing/2014/main" id="{8CE2A034-17FC-474C-B2E8-8AD59CD92441}"/>
              </a:ext>
            </a:extLst>
          </p:cNvPr>
          <p:cNvSpPr>
            <a:spLocks noGrp="1"/>
          </p:cNvSpPr>
          <p:nvPr>
            <p:ph idx="1"/>
          </p:nvPr>
        </p:nvSpPr>
        <p:spPr>
          <a:xfrm>
            <a:off x="266700" y="1419169"/>
            <a:ext cx="11658600" cy="4572000"/>
          </a:xfrm>
        </p:spPr>
        <p:txBody>
          <a:bodyPr>
            <a:normAutofit/>
          </a:bodyPr>
          <a:lstStyle/>
          <a:p>
            <a:pPr marL="0" indent="0">
              <a:lnSpc>
                <a:spcPct val="110000"/>
              </a:lnSpc>
              <a:buNone/>
            </a:pPr>
            <a:r>
              <a:rPr lang="en-US" sz="2400" b="1" dirty="0"/>
              <a:t>ADHD</a:t>
            </a:r>
          </a:p>
          <a:p>
            <a:pPr lvl="1">
              <a:lnSpc>
                <a:spcPct val="110000"/>
              </a:lnSpc>
            </a:pPr>
            <a:r>
              <a:rPr lang="en-US" altLang="en-US" sz="1800" dirty="0"/>
              <a:t>Effect of Interactive Metronome rhythmicity training on children with ADHD by Shaffer et al. 2001</a:t>
            </a:r>
          </a:p>
          <a:p>
            <a:pPr lvl="1">
              <a:lnSpc>
                <a:spcPct val="110000"/>
              </a:lnSpc>
            </a:pPr>
            <a:r>
              <a:rPr lang="en-US" altLang="en-US" sz="1800" dirty="0"/>
              <a:t>Effects of Brain Balance Exercises and Interactive Metronome on Children with Attention Deficit Hyperactivity Disorder are Similar to the Effects of Stimulant Medication by Martin H </a:t>
            </a:r>
            <a:r>
              <a:rPr lang="en-US" altLang="en-US" sz="1800" dirty="0" err="1"/>
              <a:t>Teicher</a:t>
            </a:r>
            <a:r>
              <a:rPr lang="en-US" altLang="en-US" sz="1800" dirty="0"/>
              <a:t>, PhD, MD 2020</a:t>
            </a:r>
          </a:p>
          <a:p>
            <a:pPr marL="0" indent="0">
              <a:lnSpc>
                <a:spcPct val="110000"/>
              </a:lnSpc>
              <a:buNone/>
            </a:pPr>
            <a:r>
              <a:rPr lang="en-US" sz="2400" b="1" dirty="0"/>
              <a:t>SENSORY PROCESSING DISORDER</a:t>
            </a:r>
          </a:p>
          <a:p>
            <a:pPr lvl="1">
              <a:lnSpc>
                <a:spcPct val="110000"/>
              </a:lnSpc>
            </a:pPr>
            <a:r>
              <a:rPr lang="en-US" sz="1800" dirty="0"/>
              <a:t>The Effects of a Sensory Integration </a:t>
            </a:r>
            <a:r>
              <a:rPr lang="en-US" sz="1800" dirty="0" err="1"/>
              <a:t>Programme</a:t>
            </a:r>
            <a:r>
              <a:rPr lang="en-US" sz="1800" dirty="0"/>
              <a:t> with Applied Interactive Metronome Training for Children with Developmental Disabilities: A Pilot Study by Kim et al. 2012</a:t>
            </a:r>
          </a:p>
          <a:p>
            <a:pPr marL="0" indent="0">
              <a:lnSpc>
                <a:spcPct val="110000"/>
              </a:lnSpc>
              <a:buNone/>
            </a:pPr>
            <a:r>
              <a:rPr lang="en-US" sz="2400" b="1" dirty="0"/>
              <a:t>AUTISM</a:t>
            </a:r>
          </a:p>
          <a:p>
            <a:pPr lvl="1">
              <a:lnSpc>
                <a:spcPct val="110000"/>
              </a:lnSpc>
            </a:pPr>
            <a:r>
              <a:rPr lang="en-US" sz="1800" dirty="0"/>
              <a:t>Disrupted neural synchronization in toddlers with autism by </a:t>
            </a:r>
            <a:r>
              <a:rPr lang="en-US" sz="1800" dirty="0" err="1"/>
              <a:t>Dinstein</a:t>
            </a:r>
            <a:r>
              <a:rPr lang="en-US" sz="1800" dirty="0"/>
              <a:t> et al. 2011</a:t>
            </a:r>
          </a:p>
          <a:p>
            <a:pPr lvl="1">
              <a:lnSpc>
                <a:spcPct val="110000"/>
              </a:lnSpc>
            </a:pPr>
            <a:r>
              <a:rPr lang="en-US" sz="1800" dirty="0"/>
              <a:t>The impact of multisensory integration deficits on speech perception in children with autism spectrum disorders by Stevenson et al. 2014</a:t>
            </a:r>
          </a:p>
        </p:txBody>
      </p:sp>
      <p:sp>
        <p:nvSpPr>
          <p:cNvPr id="6" name="Slide Number Placeholder 5">
            <a:extLst>
              <a:ext uri="{FF2B5EF4-FFF2-40B4-BE49-F238E27FC236}">
                <a16:creationId xmlns:a16="http://schemas.microsoft.com/office/drawing/2014/main" id="{39B19F77-8C3D-49B9-B487-C0116042E0A7}"/>
              </a:ext>
            </a:extLst>
          </p:cNvPr>
          <p:cNvSpPr>
            <a:spLocks noGrp="1"/>
          </p:cNvSpPr>
          <p:nvPr>
            <p:ph type="sldNum" sz="quarter" idx="12"/>
          </p:nvPr>
        </p:nvSpPr>
        <p:spPr>
          <a:xfrm>
            <a:off x="8610600" y="6356350"/>
            <a:ext cx="2743200" cy="365125"/>
          </a:xfrm>
        </p:spPr>
        <p:txBody>
          <a:bodyPr/>
          <a:lstStyle/>
          <a:p>
            <a:fld id="{C022D461-9706-4B64-8EC1-38629CE45D23}" type="slidenum">
              <a:rPr lang="en-US" smtClean="0"/>
              <a:pPr/>
              <a:t>56</a:t>
            </a:fld>
            <a:endParaRPr lang="en-US" dirty="0"/>
          </a:p>
        </p:txBody>
      </p:sp>
    </p:spTree>
    <p:extLst>
      <p:ext uri="{BB962C8B-B14F-4D97-AF65-F5344CB8AC3E}">
        <p14:creationId xmlns:p14="http://schemas.microsoft.com/office/powerpoint/2010/main" val="1943718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DB82F9-D352-4DEB-B0F2-59D3FC7BB4AF}"/>
              </a:ext>
            </a:extLst>
          </p:cNvPr>
          <p:cNvSpPr>
            <a:spLocks noGrp="1"/>
          </p:cNvSpPr>
          <p:nvPr>
            <p:ph type="title"/>
          </p:nvPr>
        </p:nvSpPr>
        <p:spPr>
          <a:xfrm>
            <a:off x="-340241" y="365127"/>
            <a:ext cx="10660911" cy="857618"/>
          </a:xfrm>
        </p:spPr>
        <p:txBody>
          <a:bodyPr/>
          <a:lstStyle/>
          <a:p>
            <a:r>
              <a:rPr lang="en-US" dirty="0"/>
              <a:t>Research Review</a:t>
            </a:r>
          </a:p>
        </p:txBody>
      </p:sp>
      <p:sp>
        <p:nvSpPr>
          <p:cNvPr id="8" name="Content Placeholder 7">
            <a:extLst>
              <a:ext uri="{FF2B5EF4-FFF2-40B4-BE49-F238E27FC236}">
                <a16:creationId xmlns:a16="http://schemas.microsoft.com/office/drawing/2014/main" id="{BB99B194-AF99-48AC-AD64-DD0F1382CDFE}"/>
              </a:ext>
            </a:extLst>
          </p:cNvPr>
          <p:cNvSpPr>
            <a:spLocks noGrp="1"/>
          </p:cNvSpPr>
          <p:nvPr>
            <p:ph idx="1"/>
          </p:nvPr>
        </p:nvSpPr>
        <p:spPr>
          <a:xfrm>
            <a:off x="266700" y="1419169"/>
            <a:ext cx="11658600" cy="4572000"/>
          </a:xfrm>
        </p:spPr>
        <p:txBody>
          <a:bodyPr/>
          <a:lstStyle/>
          <a:p>
            <a:pPr marL="0" indent="0">
              <a:lnSpc>
                <a:spcPct val="100000"/>
              </a:lnSpc>
              <a:buNone/>
            </a:pPr>
            <a:r>
              <a:rPr lang="en-US" b="1" dirty="0"/>
              <a:t>AUDITORY PROCESSING DISORDER, ACADEMICS AND LITERACY</a:t>
            </a:r>
          </a:p>
          <a:p>
            <a:pPr lvl="1">
              <a:lnSpc>
                <a:spcPct val="100000"/>
              </a:lnSpc>
            </a:pPr>
            <a:r>
              <a:rPr lang="en-US" dirty="0"/>
              <a:t>Timing in Child Development by Kuhlman &amp; </a:t>
            </a:r>
            <a:r>
              <a:rPr lang="en-US" dirty="0" err="1"/>
              <a:t>Schweinhart</a:t>
            </a:r>
            <a:r>
              <a:rPr lang="en-US" dirty="0"/>
              <a:t> 1999</a:t>
            </a:r>
          </a:p>
          <a:p>
            <a:pPr lvl="1">
              <a:lnSpc>
                <a:spcPct val="100000"/>
              </a:lnSpc>
            </a:pPr>
            <a:r>
              <a:rPr lang="en-US" dirty="0"/>
              <a:t>The Ability to Move to a Beat is Linked to the Consistency of Neural Responses to Sound by Tierney  &amp; Kraus 2013</a:t>
            </a:r>
          </a:p>
          <a:p>
            <a:pPr lvl="1">
              <a:lnSpc>
                <a:spcPct val="100000"/>
              </a:lnSpc>
            </a:pPr>
            <a:r>
              <a:rPr lang="en-US" dirty="0"/>
              <a:t>How Rhythmic Skills Relate and Develop in School-Age </a:t>
            </a:r>
            <a:r>
              <a:rPr lang="en-US" dirty="0" err="1"/>
              <a:t>Childrenby</a:t>
            </a:r>
            <a:r>
              <a:rPr lang="en-US" dirty="0"/>
              <a:t> </a:t>
            </a:r>
            <a:r>
              <a:rPr lang="en-US" dirty="0" err="1"/>
              <a:t>Bonacina</a:t>
            </a:r>
            <a:r>
              <a:rPr lang="en-US" dirty="0"/>
              <a:t> et al.  2019</a:t>
            </a:r>
          </a:p>
          <a:p>
            <a:pPr lvl="1">
              <a:lnSpc>
                <a:spcPct val="100000"/>
              </a:lnSpc>
            </a:pPr>
            <a:r>
              <a:rPr lang="en-US" dirty="0"/>
              <a:t>Clapping in time parallels literacy and calls upon overlapping neural mechanisms</a:t>
            </a:r>
            <a:br>
              <a:rPr lang="en-US" dirty="0"/>
            </a:br>
            <a:r>
              <a:rPr lang="en-US" dirty="0"/>
              <a:t>in early readers by </a:t>
            </a:r>
            <a:r>
              <a:rPr lang="en-US" dirty="0" err="1"/>
              <a:t>Bonacina</a:t>
            </a:r>
            <a:r>
              <a:rPr lang="en-US" dirty="0"/>
              <a:t> et al. 2018</a:t>
            </a:r>
          </a:p>
          <a:p>
            <a:pPr lvl="1">
              <a:lnSpc>
                <a:spcPct val="100000"/>
              </a:lnSpc>
            </a:pPr>
            <a:r>
              <a:rPr lang="en-US" dirty="0"/>
              <a:t>Incorporation of Feedback during Beat Synchronization is an Index of Neural Maturation and Reading Skills by Woodruff </a:t>
            </a:r>
            <a:r>
              <a:rPr lang="en-US" dirty="0" err="1"/>
              <a:t>Carr</a:t>
            </a:r>
            <a:r>
              <a:rPr lang="en-US" dirty="0"/>
              <a:t> et al. 2016</a:t>
            </a:r>
          </a:p>
          <a:p>
            <a:pPr lvl="1">
              <a:lnSpc>
                <a:spcPct val="100000"/>
              </a:lnSpc>
            </a:pPr>
            <a:r>
              <a:rPr lang="en-US" dirty="0"/>
              <a:t>Effects of Improvements in Interval Timing on the Mathematics Achievement </a:t>
            </a:r>
            <a:br>
              <a:rPr lang="en-US" dirty="0"/>
            </a:br>
            <a:r>
              <a:rPr lang="en-US" dirty="0"/>
              <a:t>of Elementary School Students by Taub at el. 2015</a:t>
            </a:r>
          </a:p>
        </p:txBody>
      </p:sp>
      <p:sp>
        <p:nvSpPr>
          <p:cNvPr id="4" name="Slide Number Placeholder 3">
            <a:extLst>
              <a:ext uri="{FF2B5EF4-FFF2-40B4-BE49-F238E27FC236}">
                <a16:creationId xmlns:a16="http://schemas.microsoft.com/office/drawing/2014/main" id="{047D031C-3BC6-4FDD-8460-D2DB77270DE9}"/>
              </a:ext>
            </a:extLst>
          </p:cNvPr>
          <p:cNvSpPr>
            <a:spLocks noGrp="1"/>
          </p:cNvSpPr>
          <p:nvPr>
            <p:ph type="sldNum" sz="quarter" idx="12"/>
          </p:nvPr>
        </p:nvSpPr>
        <p:spPr>
          <a:xfrm>
            <a:off x="8610600" y="6356350"/>
            <a:ext cx="2743200" cy="365125"/>
          </a:xfrm>
        </p:spPr>
        <p:txBody>
          <a:bodyPr/>
          <a:lstStyle/>
          <a:p>
            <a:endParaRPr lang="en-US"/>
          </a:p>
          <a:p>
            <a:r>
              <a:rPr lang="en-US"/>
              <a:t>Slide </a:t>
            </a:r>
            <a:fld id="{F0EE31A2-E5C7-46E8-97BE-FE068F6DC533}" type="slidenum">
              <a:rPr lang="en-US" smtClean="0"/>
              <a:pPr/>
              <a:t>57</a:t>
            </a:fld>
            <a:endParaRPr lang="en-US"/>
          </a:p>
        </p:txBody>
      </p:sp>
    </p:spTree>
    <p:extLst>
      <p:ext uri="{BB962C8B-B14F-4D97-AF65-F5344CB8AC3E}">
        <p14:creationId xmlns:p14="http://schemas.microsoft.com/office/powerpoint/2010/main" val="1321123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DB82F9-D352-4DEB-B0F2-59D3FC7BB4AF}"/>
              </a:ext>
            </a:extLst>
          </p:cNvPr>
          <p:cNvSpPr>
            <a:spLocks noGrp="1"/>
          </p:cNvSpPr>
          <p:nvPr>
            <p:ph type="title"/>
          </p:nvPr>
        </p:nvSpPr>
        <p:spPr>
          <a:xfrm>
            <a:off x="-340241" y="365127"/>
            <a:ext cx="10660911" cy="857618"/>
          </a:xfrm>
        </p:spPr>
        <p:txBody>
          <a:bodyPr/>
          <a:lstStyle/>
          <a:p>
            <a:r>
              <a:rPr lang="en-US" dirty="0"/>
              <a:t>Research Review</a:t>
            </a:r>
          </a:p>
        </p:txBody>
      </p:sp>
      <p:sp>
        <p:nvSpPr>
          <p:cNvPr id="8" name="Content Placeholder 7">
            <a:extLst>
              <a:ext uri="{FF2B5EF4-FFF2-40B4-BE49-F238E27FC236}">
                <a16:creationId xmlns:a16="http://schemas.microsoft.com/office/drawing/2014/main" id="{BB99B194-AF99-48AC-AD64-DD0F1382CDFE}"/>
              </a:ext>
            </a:extLst>
          </p:cNvPr>
          <p:cNvSpPr>
            <a:spLocks noGrp="1"/>
          </p:cNvSpPr>
          <p:nvPr>
            <p:ph idx="1"/>
          </p:nvPr>
        </p:nvSpPr>
        <p:spPr>
          <a:xfrm>
            <a:off x="266700" y="1419169"/>
            <a:ext cx="11658600" cy="4572000"/>
          </a:xfrm>
        </p:spPr>
        <p:txBody>
          <a:bodyPr>
            <a:normAutofit fontScale="92500" lnSpcReduction="20000"/>
          </a:bodyPr>
          <a:lstStyle/>
          <a:p>
            <a:pPr marL="0" indent="0">
              <a:lnSpc>
                <a:spcPct val="120000"/>
              </a:lnSpc>
              <a:buNone/>
            </a:pPr>
            <a:r>
              <a:rPr lang="en-US" sz="2400" b="1" dirty="0"/>
              <a:t>LITERACY AND READING</a:t>
            </a:r>
          </a:p>
          <a:p>
            <a:pPr lvl="1">
              <a:lnSpc>
                <a:spcPct val="120000"/>
              </a:lnSpc>
            </a:pPr>
            <a:r>
              <a:rPr lang="en-US" sz="2000" dirty="0"/>
              <a:t>Improvements in interval time tracking and effects on reading achievement by Taub et al. 2007</a:t>
            </a:r>
          </a:p>
          <a:p>
            <a:pPr lvl="1">
              <a:lnSpc>
                <a:spcPct val="120000"/>
              </a:lnSpc>
            </a:pPr>
            <a:r>
              <a:rPr lang="en-US" sz="2000" dirty="0"/>
              <a:t>Reading Intervention Using Interactive Metronome in Children with Language and Reading Impairment:  A Preliminary Investigation by Ritter at al. 2012</a:t>
            </a:r>
          </a:p>
          <a:p>
            <a:pPr marL="0" indent="0">
              <a:lnSpc>
                <a:spcPct val="120000"/>
              </a:lnSpc>
              <a:buNone/>
            </a:pPr>
            <a:r>
              <a:rPr lang="en-US" sz="2400" b="1" dirty="0"/>
              <a:t>MOTOR SKILLS</a:t>
            </a:r>
          </a:p>
          <a:p>
            <a:pPr lvl="1">
              <a:lnSpc>
                <a:spcPct val="120000"/>
              </a:lnSpc>
            </a:pPr>
            <a:r>
              <a:rPr lang="en-US" sz="2000" dirty="0"/>
              <a:t>Validity of Long Form Assessment in Interactive Metronome as a Measure of Children’s Praxis </a:t>
            </a:r>
            <a:br>
              <a:rPr lang="en-US" sz="2000" dirty="0"/>
            </a:br>
            <a:r>
              <a:rPr lang="en-US" sz="2000" dirty="0"/>
              <a:t>by Kim et al. 2015.</a:t>
            </a:r>
          </a:p>
          <a:p>
            <a:pPr lvl="1">
              <a:lnSpc>
                <a:spcPct val="120000"/>
              </a:lnSpc>
            </a:pPr>
            <a:r>
              <a:rPr lang="en-US" sz="2000" dirty="0"/>
              <a:t>Timing abilities among children with developmental coordination disorders (DCD) in comparison to children with typical development by Rosenblum &amp; Regev 2013</a:t>
            </a:r>
          </a:p>
          <a:p>
            <a:pPr lvl="1">
              <a:lnSpc>
                <a:spcPct val="120000"/>
              </a:lnSpc>
            </a:pPr>
            <a:r>
              <a:rPr lang="en-US" sz="2000" dirty="0"/>
              <a:t>The Effects of Interactive Metronome on Bilateral Coordination, Balance, and Upper Extremity Function for Children with Hemiplegic Cerebral Palsy: Single-Subject Research  by Jung &amp; Kim 2012</a:t>
            </a:r>
          </a:p>
          <a:p>
            <a:pPr lvl="1">
              <a:lnSpc>
                <a:spcPct val="120000"/>
              </a:lnSpc>
            </a:pPr>
            <a:r>
              <a:rPr lang="en-US" sz="2000" dirty="0"/>
              <a:t>Short- and long-term effects of synchronized metronome training in children with hemiplegic cerebral palsy: A two case study by Johansson et al. 2012</a:t>
            </a:r>
          </a:p>
        </p:txBody>
      </p:sp>
      <p:sp>
        <p:nvSpPr>
          <p:cNvPr id="4" name="Slide Number Placeholder 3">
            <a:extLst>
              <a:ext uri="{FF2B5EF4-FFF2-40B4-BE49-F238E27FC236}">
                <a16:creationId xmlns:a16="http://schemas.microsoft.com/office/drawing/2014/main" id="{047D031C-3BC6-4FDD-8460-D2DB77270DE9}"/>
              </a:ext>
            </a:extLst>
          </p:cNvPr>
          <p:cNvSpPr>
            <a:spLocks noGrp="1"/>
          </p:cNvSpPr>
          <p:nvPr>
            <p:ph type="sldNum" sz="quarter" idx="12"/>
          </p:nvPr>
        </p:nvSpPr>
        <p:spPr>
          <a:xfrm>
            <a:off x="8610600" y="6356350"/>
            <a:ext cx="2743200" cy="365125"/>
          </a:xfrm>
        </p:spPr>
        <p:txBody>
          <a:bodyPr/>
          <a:lstStyle/>
          <a:p>
            <a:endParaRPr lang="en-US"/>
          </a:p>
          <a:p>
            <a:r>
              <a:rPr lang="en-US"/>
              <a:t>Slide </a:t>
            </a:r>
            <a:fld id="{F0EE31A2-E5C7-46E8-97BE-FE068F6DC533}" type="slidenum">
              <a:rPr lang="en-US" smtClean="0"/>
              <a:pPr/>
              <a:t>58</a:t>
            </a:fld>
            <a:endParaRPr lang="en-US"/>
          </a:p>
        </p:txBody>
      </p:sp>
    </p:spTree>
    <p:extLst>
      <p:ext uri="{BB962C8B-B14F-4D97-AF65-F5344CB8AC3E}">
        <p14:creationId xmlns:p14="http://schemas.microsoft.com/office/powerpoint/2010/main" val="2873868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DB82F9-D352-4DEB-B0F2-59D3FC7BB4AF}"/>
              </a:ext>
            </a:extLst>
          </p:cNvPr>
          <p:cNvSpPr>
            <a:spLocks noGrp="1"/>
          </p:cNvSpPr>
          <p:nvPr>
            <p:ph type="title"/>
          </p:nvPr>
        </p:nvSpPr>
        <p:spPr>
          <a:xfrm>
            <a:off x="-340241" y="365127"/>
            <a:ext cx="10660911" cy="857618"/>
          </a:xfrm>
        </p:spPr>
        <p:txBody>
          <a:bodyPr/>
          <a:lstStyle/>
          <a:p>
            <a:r>
              <a:rPr lang="en-US" dirty="0"/>
              <a:t>Research Review</a:t>
            </a:r>
          </a:p>
        </p:txBody>
      </p:sp>
      <p:sp>
        <p:nvSpPr>
          <p:cNvPr id="8" name="Content Placeholder 7">
            <a:extLst>
              <a:ext uri="{FF2B5EF4-FFF2-40B4-BE49-F238E27FC236}">
                <a16:creationId xmlns:a16="http://schemas.microsoft.com/office/drawing/2014/main" id="{BB99B194-AF99-48AC-AD64-DD0F1382CDFE}"/>
              </a:ext>
            </a:extLst>
          </p:cNvPr>
          <p:cNvSpPr>
            <a:spLocks noGrp="1"/>
          </p:cNvSpPr>
          <p:nvPr>
            <p:ph idx="1"/>
          </p:nvPr>
        </p:nvSpPr>
        <p:spPr>
          <a:xfrm>
            <a:off x="266700" y="1419224"/>
            <a:ext cx="11658600" cy="4771713"/>
          </a:xfrm>
        </p:spPr>
        <p:txBody>
          <a:bodyPr>
            <a:normAutofit lnSpcReduction="10000"/>
          </a:bodyPr>
          <a:lstStyle/>
          <a:p>
            <a:pPr marL="0" indent="0">
              <a:lnSpc>
                <a:spcPct val="120000"/>
              </a:lnSpc>
              <a:buNone/>
            </a:pPr>
            <a:r>
              <a:rPr lang="en-US" sz="2000" b="1" dirty="0"/>
              <a:t>TRAUMATIC BRAIN INJURY</a:t>
            </a:r>
          </a:p>
          <a:p>
            <a:pPr lvl="1">
              <a:lnSpc>
                <a:spcPct val="120000"/>
              </a:lnSpc>
            </a:pPr>
            <a:r>
              <a:rPr lang="en-US" sz="1800" dirty="0"/>
              <a:t>Effects of Interactive Metronome® Therapy on Cognitive Functioning After Blast-Related Brain Injury: A Randomized Controlled Pilot Trial by Nelson et al. 2013</a:t>
            </a:r>
          </a:p>
          <a:p>
            <a:pPr marL="0" indent="0">
              <a:lnSpc>
                <a:spcPct val="120000"/>
              </a:lnSpc>
              <a:buNone/>
            </a:pPr>
            <a:r>
              <a:rPr lang="en-US" sz="2000" b="1" dirty="0"/>
              <a:t>HEMIPLEGIA &amp; CVA</a:t>
            </a:r>
          </a:p>
          <a:p>
            <a:pPr lvl="1">
              <a:lnSpc>
                <a:spcPct val="120000"/>
              </a:lnSpc>
            </a:pPr>
            <a:r>
              <a:rPr lang="en-US" sz="1800" dirty="0"/>
              <a:t>Computer-Based Rhythm and Timing Training in Severe, Stroke-Induced Arm Hemiparesis by </a:t>
            </a:r>
            <a:r>
              <a:rPr lang="en-US" sz="1800" dirty="0" err="1"/>
              <a:t>Beckelhimer</a:t>
            </a:r>
            <a:r>
              <a:rPr lang="en-US" sz="1800" dirty="0"/>
              <a:t> et al. 2011</a:t>
            </a:r>
          </a:p>
          <a:p>
            <a:pPr lvl="1">
              <a:lnSpc>
                <a:spcPct val="120000"/>
              </a:lnSpc>
            </a:pPr>
            <a:r>
              <a:rPr lang="en-US" sz="1800" dirty="0"/>
              <a:t>Effects of Interactive Metronome training on upper extremity function, ADL and QOL in stroke patients Ga-Hui Yu et al. 2017</a:t>
            </a:r>
          </a:p>
          <a:p>
            <a:pPr marL="0" indent="0">
              <a:lnSpc>
                <a:spcPct val="120000"/>
              </a:lnSpc>
              <a:buNone/>
            </a:pPr>
            <a:r>
              <a:rPr lang="en-US" sz="2000" b="1" dirty="0"/>
              <a:t>HEALTHY AGING &amp; BALANCE</a:t>
            </a:r>
          </a:p>
          <a:p>
            <a:pPr lvl="1">
              <a:lnSpc>
                <a:spcPct val="120000"/>
              </a:lnSpc>
            </a:pPr>
            <a:r>
              <a:rPr lang="en-US" sz="1800" dirty="0"/>
              <a:t>Effects of the Interactive Metronome on Memory Process and Balance with Aging Adult 60+ Population by Leonard G. Trujillo 2015</a:t>
            </a:r>
          </a:p>
          <a:p>
            <a:pPr marL="0" indent="0">
              <a:lnSpc>
                <a:spcPct val="120000"/>
              </a:lnSpc>
              <a:buNone/>
            </a:pPr>
            <a:r>
              <a:rPr lang="en-US" sz="2000" b="1" dirty="0"/>
              <a:t>PARKINSON’S</a:t>
            </a:r>
          </a:p>
          <a:p>
            <a:pPr lvl="1">
              <a:lnSpc>
                <a:spcPct val="120000"/>
              </a:lnSpc>
            </a:pPr>
            <a:r>
              <a:rPr lang="en-US" sz="1800" dirty="0"/>
              <a:t>Computer-Based Motor Training Activities Improve Function in Parkinson’s Disease: a Pilot Study by </a:t>
            </a:r>
            <a:r>
              <a:rPr lang="en-US" sz="1800" dirty="0" err="1"/>
              <a:t>Togasaki</a:t>
            </a:r>
            <a:endParaRPr lang="en-US" sz="1800" dirty="0"/>
          </a:p>
        </p:txBody>
      </p:sp>
      <p:sp>
        <p:nvSpPr>
          <p:cNvPr id="4" name="Slide Number Placeholder 3">
            <a:extLst>
              <a:ext uri="{FF2B5EF4-FFF2-40B4-BE49-F238E27FC236}">
                <a16:creationId xmlns:a16="http://schemas.microsoft.com/office/drawing/2014/main" id="{047D031C-3BC6-4FDD-8460-D2DB77270DE9}"/>
              </a:ext>
            </a:extLst>
          </p:cNvPr>
          <p:cNvSpPr>
            <a:spLocks noGrp="1"/>
          </p:cNvSpPr>
          <p:nvPr>
            <p:ph type="sldNum" sz="quarter" idx="12"/>
          </p:nvPr>
        </p:nvSpPr>
        <p:spPr>
          <a:xfrm>
            <a:off x="8610600" y="6356350"/>
            <a:ext cx="2743200" cy="365125"/>
          </a:xfrm>
        </p:spPr>
        <p:txBody>
          <a:bodyPr/>
          <a:lstStyle/>
          <a:p>
            <a:endParaRPr lang="en-US"/>
          </a:p>
          <a:p>
            <a:r>
              <a:rPr lang="en-US"/>
              <a:t>Slide </a:t>
            </a:r>
            <a:fld id="{F0EE31A2-E5C7-46E8-97BE-FE068F6DC533}" type="slidenum">
              <a:rPr lang="en-US" smtClean="0"/>
              <a:pPr/>
              <a:t>59</a:t>
            </a:fld>
            <a:endParaRPr lang="en-US"/>
          </a:p>
        </p:txBody>
      </p:sp>
    </p:spTree>
    <p:extLst>
      <p:ext uri="{BB962C8B-B14F-4D97-AF65-F5344CB8AC3E}">
        <p14:creationId xmlns:p14="http://schemas.microsoft.com/office/powerpoint/2010/main" val="2842992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0EBE9-B998-441B-B988-5FAC82DC2B41}"/>
              </a:ext>
            </a:extLst>
          </p:cNvPr>
          <p:cNvSpPr>
            <a:spLocks noGrp="1"/>
          </p:cNvSpPr>
          <p:nvPr>
            <p:ph type="title"/>
          </p:nvPr>
        </p:nvSpPr>
        <p:spPr/>
        <p:txBody>
          <a:bodyPr/>
          <a:lstStyle/>
          <a:p>
            <a:r>
              <a:rPr lang="en-US" dirty="0"/>
              <a:t>ADHD RESEARCH</a:t>
            </a:r>
          </a:p>
        </p:txBody>
      </p:sp>
    </p:spTree>
    <p:extLst>
      <p:ext uri="{BB962C8B-B14F-4D97-AF65-F5344CB8AC3E}">
        <p14:creationId xmlns:p14="http://schemas.microsoft.com/office/powerpoint/2010/main" val="414152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C4884C-3ED6-4175-8B17-DD89C3189396}"/>
              </a:ext>
            </a:extLst>
          </p:cNvPr>
          <p:cNvSpPr>
            <a:spLocks noGrp="1"/>
          </p:cNvSpPr>
          <p:nvPr>
            <p:ph type="sldNum" sz="quarter" idx="12"/>
          </p:nvPr>
        </p:nvSpPr>
        <p:spPr/>
        <p:txBody>
          <a:bodyPr/>
          <a:lstStyle/>
          <a:p>
            <a:fld id="{FDDEDDF7-F2C4-41C4-BE1D-38A4E38D3F88}" type="slidenum">
              <a:rPr lang="en-US" smtClean="0"/>
              <a:pPr/>
              <a:t>7</a:t>
            </a:fld>
            <a:endParaRPr lang="en-US"/>
          </a:p>
        </p:txBody>
      </p:sp>
      <p:pic>
        <p:nvPicPr>
          <p:cNvPr id="15" name="Picture Placeholder 14" descr="A picture containing photo, sitting, computer, sign&#10;&#10;Description automatically generated">
            <a:extLst>
              <a:ext uri="{FF2B5EF4-FFF2-40B4-BE49-F238E27FC236}">
                <a16:creationId xmlns:a16="http://schemas.microsoft.com/office/drawing/2014/main" id="{ED75E212-EE06-4D99-B72B-BE653BFE5AE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537" r="8537"/>
          <a:stretch/>
        </p:blipFill>
        <p:spPr/>
      </p:pic>
      <p:sp>
        <p:nvSpPr>
          <p:cNvPr id="13" name="Title 12">
            <a:extLst>
              <a:ext uri="{FF2B5EF4-FFF2-40B4-BE49-F238E27FC236}">
                <a16:creationId xmlns:a16="http://schemas.microsoft.com/office/drawing/2014/main" id="{D188F2E3-7E70-43E8-8101-1085E6869185}"/>
              </a:ext>
            </a:extLst>
          </p:cNvPr>
          <p:cNvSpPr>
            <a:spLocks noGrp="1"/>
          </p:cNvSpPr>
          <p:nvPr>
            <p:ph type="title"/>
          </p:nvPr>
        </p:nvSpPr>
        <p:spPr/>
        <p:txBody>
          <a:bodyPr>
            <a:normAutofit fontScale="90000"/>
          </a:bodyPr>
          <a:lstStyle/>
          <a:p>
            <a:pPr>
              <a:lnSpc>
                <a:spcPct val="100000"/>
              </a:lnSpc>
            </a:pPr>
            <a:r>
              <a:rPr lang="en-US" dirty="0"/>
              <a:t>ADHD</a:t>
            </a:r>
            <a:br>
              <a:rPr lang="en-US" dirty="0"/>
            </a:br>
            <a:r>
              <a:rPr lang="en-US" sz="2700" dirty="0">
                <a:solidFill>
                  <a:schemeClr val="tx1"/>
                </a:solidFill>
              </a:rPr>
              <a:t>Effect of Interactive Metronome rhythmicity training on children with ADHD by Shaffer et al. 2001</a:t>
            </a:r>
            <a:endParaRPr lang="en-US" dirty="0">
              <a:solidFill>
                <a:schemeClr val="tx1"/>
              </a:solidFill>
            </a:endParaRPr>
          </a:p>
        </p:txBody>
      </p:sp>
      <p:sp>
        <p:nvSpPr>
          <p:cNvPr id="8" name="Text Placeholder 7">
            <a:extLst>
              <a:ext uri="{FF2B5EF4-FFF2-40B4-BE49-F238E27FC236}">
                <a16:creationId xmlns:a16="http://schemas.microsoft.com/office/drawing/2014/main" id="{C3DA15DE-7A76-4271-9708-8CDA7C7E6EA3}"/>
              </a:ext>
            </a:extLst>
          </p:cNvPr>
          <p:cNvSpPr>
            <a:spLocks noGrp="1"/>
          </p:cNvSpPr>
          <p:nvPr>
            <p:ph type="body" sz="quarter" idx="14"/>
          </p:nvPr>
        </p:nvSpPr>
        <p:spPr/>
        <p:txBody>
          <a:bodyPr>
            <a:normAutofit fontScale="85000" lnSpcReduction="10000"/>
          </a:bodyPr>
          <a:lstStyle/>
          <a:p>
            <a:pPr>
              <a:lnSpc>
                <a:spcPct val="120000"/>
              </a:lnSpc>
            </a:pPr>
            <a:r>
              <a:rPr lang="en-US" sz="3200" dirty="0"/>
              <a:t>n = 56 boys age 6-12 </a:t>
            </a:r>
            <a:r>
              <a:rPr lang="en-US" sz="3200" dirty="0" err="1"/>
              <a:t>yrs</a:t>
            </a:r>
            <a:endParaRPr lang="en-US" sz="3200" dirty="0"/>
          </a:p>
          <a:p>
            <a:pPr>
              <a:lnSpc>
                <a:spcPct val="120000"/>
              </a:lnSpc>
            </a:pPr>
            <a:r>
              <a:rPr lang="en-US" sz="3200" dirty="0"/>
              <a:t>Randomly assigned to:</a:t>
            </a:r>
          </a:p>
          <a:p>
            <a:pPr lvl="1">
              <a:lnSpc>
                <a:spcPct val="120000"/>
              </a:lnSpc>
            </a:pPr>
            <a:r>
              <a:rPr lang="en-US" sz="2800" dirty="0"/>
              <a:t>n=19 experimental group: 15 sessions of IM training </a:t>
            </a:r>
          </a:p>
          <a:p>
            <a:pPr lvl="1">
              <a:lnSpc>
                <a:spcPct val="120000"/>
              </a:lnSpc>
            </a:pPr>
            <a:r>
              <a:rPr lang="en-US" sz="2800" dirty="0"/>
              <a:t>n=19 placebo control group: played videogames</a:t>
            </a:r>
          </a:p>
          <a:p>
            <a:pPr lvl="1">
              <a:lnSpc>
                <a:spcPct val="120000"/>
              </a:lnSpc>
            </a:pPr>
            <a:r>
              <a:rPr lang="en-US" sz="2800" dirty="0"/>
              <a:t>n=18 control group: participated recess</a:t>
            </a:r>
          </a:p>
          <a:p>
            <a:pPr>
              <a:lnSpc>
                <a:spcPct val="120000"/>
              </a:lnSpc>
            </a:pPr>
            <a:r>
              <a:rPr lang="en-US" sz="3200" b="1" dirty="0">
                <a:solidFill>
                  <a:schemeClr val="accent1"/>
                </a:solidFill>
              </a:rPr>
              <a:t>IM group demonstrated statistically significant improvements on 53 of 58 tests (p ≤ 0.0001%)</a:t>
            </a:r>
          </a:p>
        </p:txBody>
      </p:sp>
    </p:spTree>
    <p:extLst>
      <p:ext uri="{BB962C8B-B14F-4D97-AF65-F5344CB8AC3E}">
        <p14:creationId xmlns:p14="http://schemas.microsoft.com/office/powerpoint/2010/main" val="2819721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188F2E3-7E70-43E8-8101-1085E6869185}"/>
              </a:ext>
            </a:extLst>
          </p:cNvPr>
          <p:cNvSpPr>
            <a:spLocks noGrp="1"/>
          </p:cNvSpPr>
          <p:nvPr>
            <p:ph type="title"/>
          </p:nvPr>
        </p:nvSpPr>
        <p:spPr/>
        <p:txBody>
          <a:bodyPr>
            <a:normAutofit fontScale="90000"/>
          </a:bodyPr>
          <a:lstStyle/>
          <a:p>
            <a:pPr>
              <a:lnSpc>
                <a:spcPct val="100000"/>
              </a:lnSpc>
            </a:pPr>
            <a:r>
              <a:rPr lang="en-US" dirty="0"/>
              <a:t>ADHD</a:t>
            </a:r>
            <a:br>
              <a:rPr lang="en-US" dirty="0"/>
            </a:br>
            <a:r>
              <a:rPr lang="en-US" sz="2700" dirty="0">
                <a:solidFill>
                  <a:schemeClr val="tx1"/>
                </a:solidFill>
              </a:rPr>
              <a:t>Effect of Interactive Metronome rhythmicity training on children with ADHD by Shaffer et al. 2001</a:t>
            </a:r>
            <a:endParaRPr lang="en-US" dirty="0">
              <a:solidFill>
                <a:schemeClr val="tx1"/>
              </a:solidFill>
            </a:endParaRPr>
          </a:p>
        </p:txBody>
      </p:sp>
      <p:sp>
        <p:nvSpPr>
          <p:cNvPr id="2" name="Slide Number Placeholder 1">
            <a:extLst>
              <a:ext uri="{FF2B5EF4-FFF2-40B4-BE49-F238E27FC236}">
                <a16:creationId xmlns:a16="http://schemas.microsoft.com/office/drawing/2014/main" id="{A0C4884C-3ED6-4175-8B17-DD89C3189396}"/>
              </a:ext>
            </a:extLst>
          </p:cNvPr>
          <p:cNvSpPr>
            <a:spLocks noGrp="1"/>
          </p:cNvSpPr>
          <p:nvPr>
            <p:ph type="sldNum" sz="quarter" idx="12"/>
          </p:nvPr>
        </p:nvSpPr>
        <p:spPr/>
        <p:txBody>
          <a:bodyPr/>
          <a:lstStyle/>
          <a:p>
            <a:fld id="{FDDEDDF7-F2C4-41C4-BE1D-38A4E38D3F88}" type="slidenum">
              <a:rPr lang="en-US" smtClean="0"/>
              <a:pPr/>
              <a:t>8</a:t>
            </a:fld>
            <a:endParaRPr lang="en-US"/>
          </a:p>
        </p:txBody>
      </p:sp>
      <p:pic>
        <p:nvPicPr>
          <p:cNvPr id="19" name="Picture Placeholder 18" descr="A picture containing person, blue, holding, person&#10;&#10;Description automatically generated">
            <a:extLst>
              <a:ext uri="{FF2B5EF4-FFF2-40B4-BE49-F238E27FC236}">
                <a16:creationId xmlns:a16="http://schemas.microsoft.com/office/drawing/2014/main" id="{C20DF876-E06E-474D-9B25-657FEBE1069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4282" r="14156" b="21050"/>
          <a:stretch/>
        </p:blipFill>
        <p:spPr>
          <a:xfrm>
            <a:off x="323558" y="1595374"/>
            <a:ext cx="5772442" cy="4347839"/>
          </a:xfrm>
        </p:spPr>
      </p:pic>
      <p:sp>
        <p:nvSpPr>
          <p:cNvPr id="6" name="Text Placeholder 5">
            <a:extLst>
              <a:ext uri="{FF2B5EF4-FFF2-40B4-BE49-F238E27FC236}">
                <a16:creationId xmlns:a16="http://schemas.microsoft.com/office/drawing/2014/main" id="{22222068-9B03-4419-B704-B27411FDD3B3}"/>
              </a:ext>
            </a:extLst>
          </p:cNvPr>
          <p:cNvSpPr>
            <a:spLocks noGrp="1"/>
          </p:cNvSpPr>
          <p:nvPr>
            <p:ph type="body" sz="quarter" idx="14"/>
          </p:nvPr>
        </p:nvSpPr>
        <p:spPr/>
        <p:txBody>
          <a:bodyPr/>
          <a:lstStyle/>
          <a:p>
            <a:pPr>
              <a:lnSpc>
                <a:spcPct val="100000"/>
              </a:lnSpc>
            </a:pPr>
            <a:r>
              <a:rPr lang="en-US" sz="2800" b="1" dirty="0"/>
              <a:t>IM group improved on…</a:t>
            </a:r>
          </a:p>
          <a:p>
            <a:pPr marL="342900" indent="-342900">
              <a:lnSpc>
                <a:spcPct val="100000"/>
              </a:lnSpc>
              <a:buFont typeface="Arial" panose="020B0604020202020204" pitchFamily="34" charset="0"/>
              <a:buChar char="•"/>
            </a:pPr>
            <a:r>
              <a:rPr lang="en-US" sz="2400" dirty="0"/>
              <a:t>Attention to task</a:t>
            </a:r>
          </a:p>
          <a:p>
            <a:pPr marL="342900" indent="-342900">
              <a:lnSpc>
                <a:spcPct val="100000"/>
              </a:lnSpc>
              <a:buFont typeface="Arial" panose="020B0604020202020204" pitchFamily="34" charset="0"/>
              <a:buChar char="•"/>
            </a:pPr>
            <a:r>
              <a:rPr lang="en-US" sz="2400" dirty="0"/>
              <a:t>Processing speed &amp; response time</a:t>
            </a:r>
          </a:p>
          <a:p>
            <a:pPr marL="342900" indent="-342900">
              <a:lnSpc>
                <a:spcPct val="100000"/>
              </a:lnSpc>
              <a:buFont typeface="Arial" panose="020B0604020202020204" pitchFamily="34" charset="0"/>
              <a:buChar char="•"/>
            </a:pPr>
            <a:r>
              <a:rPr lang="en-US" sz="2400" dirty="0"/>
              <a:t>Attaching meaning to language</a:t>
            </a:r>
          </a:p>
          <a:p>
            <a:pPr marL="342900" indent="-342900">
              <a:lnSpc>
                <a:spcPct val="100000"/>
              </a:lnSpc>
              <a:buFont typeface="Arial" panose="020B0604020202020204" pitchFamily="34" charset="0"/>
              <a:buChar char="•"/>
            </a:pPr>
            <a:r>
              <a:rPr lang="en-US" sz="2400" dirty="0"/>
              <a:t>Decoding for reading comprehension</a:t>
            </a:r>
          </a:p>
          <a:p>
            <a:pPr marL="342900" indent="-342900">
              <a:lnSpc>
                <a:spcPct val="100000"/>
              </a:lnSpc>
              <a:buFont typeface="Arial" panose="020B0604020202020204" pitchFamily="34" charset="0"/>
              <a:buChar char="•"/>
            </a:pPr>
            <a:r>
              <a:rPr lang="en-US" sz="2400" dirty="0"/>
              <a:t>Sensory processing (auditory, tactile, social, emotional)</a:t>
            </a:r>
          </a:p>
          <a:p>
            <a:pPr marL="342900" indent="-342900">
              <a:lnSpc>
                <a:spcPct val="100000"/>
              </a:lnSpc>
              <a:buFont typeface="Arial" panose="020B0604020202020204" pitchFamily="34" charset="0"/>
              <a:buChar char="•"/>
            </a:pPr>
            <a:r>
              <a:rPr lang="en-US" sz="2400" dirty="0"/>
              <a:t>Reduced impulsive &amp; aggressive behavior</a:t>
            </a:r>
          </a:p>
        </p:txBody>
      </p:sp>
      <p:sp>
        <p:nvSpPr>
          <p:cNvPr id="17" name="Text Placeholder 16">
            <a:extLst>
              <a:ext uri="{FF2B5EF4-FFF2-40B4-BE49-F238E27FC236}">
                <a16:creationId xmlns:a16="http://schemas.microsoft.com/office/drawing/2014/main" id="{389A28C2-8889-4D29-BDC0-88F1FBBBA0E5}"/>
              </a:ext>
            </a:extLst>
          </p:cNvPr>
          <p:cNvSpPr>
            <a:spLocks noGrp="1"/>
          </p:cNvSpPr>
          <p:nvPr>
            <p:ph type="body" sz="quarter" idx="20"/>
          </p:nvPr>
        </p:nvSpPr>
        <p:spPr/>
        <p:txBody>
          <a:bodyPr>
            <a:normAutofit/>
          </a:bodyPr>
          <a:lstStyle/>
          <a:p>
            <a:pPr algn="l">
              <a:lnSpc>
                <a:spcPct val="100000"/>
              </a:lnSpc>
            </a:pPr>
            <a:r>
              <a:rPr lang="en-US" b="1" dirty="0"/>
              <a:t>58 tests/subtests</a:t>
            </a:r>
          </a:p>
          <a:p>
            <a:pPr marL="225425" indent="-225425" algn="l">
              <a:lnSpc>
                <a:spcPct val="100000"/>
              </a:lnSpc>
              <a:buFont typeface="Arial" panose="020B0604020202020204" pitchFamily="34" charset="0"/>
              <a:buChar char="•"/>
            </a:pPr>
            <a:r>
              <a:rPr lang="en-US" sz="2400" dirty="0"/>
              <a:t>Attention &amp; concentration</a:t>
            </a:r>
          </a:p>
          <a:p>
            <a:pPr marL="225425" indent="-225425" algn="l">
              <a:lnSpc>
                <a:spcPct val="100000"/>
              </a:lnSpc>
              <a:buFont typeface="Arial" panose="020B0604020202020204" pitchFamily="34" charset="0"/>
              <a:buChar char="•"/>
            </a:pPr>
            <a:r>
              <a:rPr lang="en-US" sz="2400" dirty="0"/>
              <a:t>Clinical functioning</a:t>
            </a:r>
          </a:p>
          <a:p>
            <a:pPr marL="225425" indent="-225425" algn="l">
              <a:lnSpc>
                <a:spcPct val="100000"/>
              </a:lnSpc>
              <a:buFont typeface="Arial" panose="020B0604020202020204" pitchFamily="34" charset="0"/>
              <a:buChar char="•"/>
            </a:pPr>
            <a:r>
              <a:rPr lang="en-US" sz="2400" dirty="0"/>
              <a:t>Sensory &amp; motor functioning</a:t>
            </a:r>
          </a:p>
          <a:p>
            <a:pPr marL="225425" indent="-225425" algn="l">
              <a:lnSpc>
                <a:spcPct val="100000"/>
              </a:lnSpc>
              <a:buFont typeface="Arial" panose="020B0604020202020204" pitchFamily="34" charset="0"/>
              <a:buChar char="•"/>
            </a:pPr>
            <a:r>
              <a:rPr lang="en-US" sz="2400" dirty="0"/>
              <a:t>Academic &amp; cognitive skills</a:t>
            </a:r>
          </a:p>
        </p:txBody>
      </p:sp>
    </p:spTree>
    <p:extLst>
      <p:ext uri="{BB962C8B-B14F-4D97-AF65-F5344CB8AC3E}">
        <p14:creationId xmlns:p14="http://schemas.microsoft.com/office/powerpoint/2010/main" val="2161407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25FA9-F33D-477F-BE5A-6EB3E3155895}"/>
              </a:ext>
            </a:extLst>
          </p:cNvPr>
          <p:cNvSpPr>
            <a:spLocks noGrp="1"/>
          </p:cNvSpPr>
          <p:nvPr>
            <p:ph type="sldNum" sz="quarter" idx="12"/>
          </p:nvPr>
        </p:nvSpPr>
        <p:spPr/>
        <p:txBody>
          <a:bodyPr/>
          <a:lstStyle/>
          <a:p>
            <a:fld id="{FDDEDDF7-F2C4-41C4-BE1D-38A4E38D3F88}" type="slidenum">
              <a:rPr lang="en-US" smtClean="0"/>
              <a:pPr/>
              <a:t>9</a:t>
            </a:fld>
            <a:endParaRPr lang="en-US"/>
          </a:p>
        </p:txBody>
      </p:sp>
      <p:pic>
        <p:nvPicPr>
          <p:cNvPr id="15" name="Picture Placeholder 14" descr="A close up of a logo&#10;&#10;Description automatically generated">
            <a:extLst>
              <a:ext uri="{FF2B5EF4-FFF2-40B4-BE49-F238E27FC236}">
                <a16:creationId xmlns:a16="http://schemas.microsoft.com/office/drawing/2014/main" id="{B6248D32-8138-409B-8598-5C1CE9D10F3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29" b="7129"/>
          <a:stretch>
            <a:fillRect/>
          </a:stretch>
        </p:blipFill>
        <p:spPr/>
      </p:pic>
      <p:sp>
        <p:nvSpPr>
          <p:cNvPr id="5" name="Title 4">
            <a:extLst>
              <a:ext uri="{FF2B5EF4-FFF2-40B4-BE49-F238E27FC236}">
                <a16:creationId xmlns:a16="http://schemas.microsoft.com/office/drawing/2014/main" id="{8FC0DF73-5286-4F40-AD95-632CDD2DDF3E}"/>
              </a:ext>
            </a:extLst>
          </p:cNvPr>
          <p:cNvSpPr>
            <a:spLocks noGrp="1"/>
          </p:cNvSpPr>
          <p:nvPr>
            <p:ph type="title"/>
          </p:nvPr>
        </p:nvSpPr>
        <p:spPr>
          <a:xfrm>
            <a:off x="267285" y="365127"/>
            <a:ext cx="6738426" cy="922253"/>
          </a:xfrm>
        </p:spPr>
        <p:txBody>
          <a:bodyPr>
            <a:normAutofit fontScale="90000"/>
          </a:bodyPr>
          <a:lstStyle/>
          <a:p>
            <a:pPr>
              <a:lnSpc>
                <a:spcPct val="100000"/>
              </a:lnSpc>
            </a:pPr>
            <a:r>
              <a:rPr lang="en-US" dirty="0"/>
              <a:t>ADHD</a:t>
            </a:r>
            <a:br>
              <a:rPr lang="en-US" dirty="0"/>
            </a:br>
            <a:r>
              <a:rPr lang="en-US" sz="2000" dirty="0">
                <a:solidFill>
                  <a:schemeClr val="accent5"/>
                </a:solidFill>
              </a:rPr>
              <a:t>Effects of Brain Balance Exercises and Interactive Metronome on Children with Attention Deficit Hyperactivity Disorder are Similar to the Effects of Stimulant Medication by Martin H </a:t>
            </a:r>
            <a:r>
              <a:rPr lang="en-US" sz="2000" dirty="0" err="1">
                <a:solidFill>
                  <a:schemeClr val="accent5"/>
                </a:solidFill>
              </a:rPr>
              <a:t>Teicher</a:t>
            </a:r>
            <a:r>
              <a:rPr lang="en-US" sz="2000" dirty="0">
                <a:solidFill>
                  <a:schemeClr val="accent5"/>
                </a:solidFill>
              </a:rPr>
              <a:t>, PhD, MD 2020</a:t>
            </a:r>
            <a:endParaRPr lang="en-US" dirty="0">
              <a:solidFill>
                <a:schemeClr val="accent5"/>
              </a:solidFill>
            </a:endParaRPr>
          </a:p>
        </p:txBody>
      </p:sp>
      <p:pic>
        <p:nvPicPr>
          <p:cNvPr id="8" name="Picture 7" descr="A picture containing knife&#10;&#10;Description automatically generated">
            <a:extLst>
              <a:ext uri="{FF2B5EF4-FFF2-40B4-BE49-F238E27FC236}">
                <a16:creationId xmlns:a16="http://schemas.microsoft.com/office/drawing/2014/main" id="{8DEF2244-BDD0-45BE-ABC5-7FE534378C7A}"/>
              </a:ext>
            </a:extLst>
          </p:cNvPr>
          <p:cNvPicPr>
            <a:picLocks noChangeAspect="1"/>
          </p:cNvPicPr>
          <p:nvPr/>
        </p:nvPicPr>
        <p:blipFill rotWithShape="1">
          <a:blip r:embed="rId4">
            <a:extLst>
              <a:ext uri="{28A0092B-C50C-407E-A947-70E740481C1C}">
                <a14:useLocalDpi xmlns:a14="http://schemas.microsoft.com/office/drawing/2010/main" val="0"/>
              </a:ext>
            </a:extLst>
          </a:blip>
          <a:srcRect r="24516"/>
          <a:stretch/>
        </p:blipFill>
        <p:spPr>
          <a:xfrm>
            <a:off x="767187" y="2017108"/>
            <a:ext cx="5328813" cy="1411892"/>
          </a:xfrm>
          <a:prstGeom prst="rect">
            <a:avLst/>
          </a:prstGeom>
        </p:spPr>
      </p:pic>
      <p:pic>
        <p:nvPicPr>
          <p:cNvPr id="9" name="Picture 8" descr="A close up of a logo&#10;&#10;Description automatically generated">
            <a:extLst>
              <a:ext uri="{FF2B5EF4-FFF2-40B4-BE49-F238E27FC236}">
                <a16:creationId xmlns:a16="http://schemas.microsoft.com/office/drawing/2014/main" id="{7821DF25-9CB7-46CC-BC34-C415C42D4BF6}"/>
              </a:ext>
            </a:extLst>
          </p:cNvPr>
          <p:cNvPicPr>
            <a:picLocks noChangeAspect="1"/>
          </p:cNvPicPr>
          <p:nvPr/>
        </p:nvPicPr>
        <p:blipFill rotWithShape="1">
          <a:blip r:embed="rId5">
            <a:extLst>
              <a:ext uri="{28A0092B-C50C-407E-A947-70E740481C1C}">
                <a14:useLocalDpi xmlns:a14="http://schemas.microsoft.com/office/drawing/2010/main" val="0"/>
              </a:ext>
            </a:extLst>
          </a:blip>
          <a:srcRect r="24516"/>
          <a:stretch/>
        </p:blipFill>
        <p:spPr>
          <a:xfrm>
            <a:off x="767187" y="4078383"/>
            <a:ext cx="5328813" cy="1411892"/>
          </a:xfrm>
          <a:prstGeom prst="rect">
            <a:avLst/>
          </a:prstGeom>
        </p:spPr>
      </p:pic>
    </p:spTree>
    <p:extLst>
      <p:ext uri="{BB962C8B-B14F-4D97-AF65-F5344CB8AC3E}">
        <p14:creationId xmlns:p14="http://schemas.microsoft.com/office/powerpoint/2010/main" val="2981976389"/>
      </p:ext>
    </p:extLst>
  </p:cSld>
  <p:clrMapOvr>
    <a:masterClrMapping/>
  </p:clrMapOvr>
</p:sld>
</file>

<file path=ppt/theme/theme1.xml><?xml version="1.0" encoding="utf-8"?>
<a:theme xmlns:a="http://schemas.openxmlformats.org/drawingml/2006/main" name="IM360">
  <a:themeElements>
    <a:clrScheme name="IM Pro Colors #1">
      <a:dk1>
        <a:srgbClr val="3F3F3F"/>
      </a:dk1>
      <a:lt1>
        <a:srgbClr val="FFFFFF"/>
      </a:lt1>
      <a:dk2>
        <a:srgbClr val="000000"/>
      </a:dk2>
      <a:lt2>
        <a:srgbClr val="FFFFFF"/>
      </a:lt2>
      <a:accent1>
        <a:srgbClr val="0174B7"/>
      </a:accent1>
      <a:accent2>
        <a:srgbClr val="8A92AC"/>
      </a:accent2>
      <a:accent3>
        <a:srgbClr val="1A7C7B"/>
      </a:accent3>
      <a:accent4>
        <a:srgbClr val="91969B"/>
      </a:accent4>
      <a:accent5>
        <a:srgbClr val="4B5050"/>
      </a:accent5>
      <a:accent6>
        <a:srgbClr val="91969B"/>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360" id="{45A0F36D-939C-4031-A326-226D08E4BFAB}" vid="{7EB4EDDF-90AC-4EB0-8AFC-F3BC2B12AC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IM360</Template>
  <TotalTime>2106</TotalTime>
  <Words>5683</Words>
  <Application>Microsoft Macintosh PowerPoint</Application>
  <PresentationFormat>Widescreen</PresentationFormat>
  <Paragraphs>575</Paragraphs>
  <Slides>59</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ＭＳ Ｐゴシック</vt:lpstr>
      <vt:lpstr>Arial</vt:lpstr>
      <vt:lpstr>Calibri</vt:lpstr>
      <vt:lpstr>Calibri Light</vt:lpstr>
      <vt:lpstr>Gill Sans</vt:lpstr>
      <vt:lpstr>Gill Sans MT</vt:lpstr>
      <vt:lpstr>Wingdings</vt:lpstr>
      <vt:lpstr>IM360</vt:lpstr>
      <vt:lpstr>PowerPoint Presentation</vt:lpstr>
      <vt:lpstr>Pre-Course Agenda</vt:lpstr>
      <vt:lpstr>Timing in the Brain</vt:lpstr>
      <vt:lpstr>Power of Millisecond Feedback</vt:lpstr>
      <vt:lpstr>Research Supports  “The IM Effect” Principle:</vt:lpstr>
      <vt:lpstr>ADHD RESEARCH</vt:lpstr>
      <vt:lpstr>ADHD Effect of Interactive Metronome rhythmicity training on children with ADHD by Shaffer et al. 2001</vt:lpstr>
      <vt:lpstr>ADHD Effect of Interactive Metronome rhythmicity training on children with ADHD by Shaffer et al. 2001</vt:lpstr>
      <vt:lpstr>ADHD Effects of Brain Balance Exercises and Interactive Metronome on Children with Attention Deficit Hyperactivity Disorder are Similar to the Effects of Stimulant Medication by Martin H Teicher, PhD, MD 2020</vt:lpstr>
      <vt:lpstr>ADHD Effects of Brain Balance Exercises and Interactive Metronome on Children with Attention Deficit Hyperactivity Disorder are Similar to the Effects of Stimulant Medication by Martin H Teicher, PhD, MD 2020</vt:lpstr>
      <vt:lpstr>PowerPoint Presentation</vt:lpstr>
      <vt:lpstr>ADHD Effects of Brain Balance Exercises and Interactive Metronome on Children with Attention Deficit Hyperactivity Disorder are Similar to the Effects of Stimulant Medication by Martin H Teicher, PhD, MD 2020</vt:lpstr>
      <vt:lpstr>ADHD Effects of Brain Balance Exercises and Interactive Metronome on Children with Attention Deficit Hyperactivity Disorder are Similar to the Effects of Stimulant Medication by Martin H Teicher, PhD, MD 2020</vt:lpstr>
      <vt:lpstr>ADHD Effects of Brain Balance Exercises and Interactive Metronome on Children with Attention Deficit Hyperactivity Disorder are Similar to the Effects of Stimulant Medication by Martin H Teicher, PhD, MD 2020</vt:lpstr>
      <vt:lpstr>ACADEMIC RESEARCH</vt:lpstr>
      <vt:lpstr>Academics Timing in Child Development by Kuhlman &amp; Schweinhart 1999</vt:lpstr>
      <vt:lpstr>Academics Timing in Child Development by Kuhlman &amp; Schweinhart 1999</vt:lpstr>
      <vt:lpstr>Reading Achievement Improvements in interval time tracking and effects on reading achievement by Taub et al. 2007</vt:lpstr>
      <vt:lpstr>Reading Disorders Reading Intervention Using Interactive Metronome in Children With Language and Reading Impairment: A Preliminary Investigation by Ritter at al. 2012</vt:lpstr>
      <vt:lpstr>Mathematics Effects of Improvements in Interval Timing on the Mathematics Achievement of Elementary School Students by Taub at el. 2015</vt:lpstr>
      <vt:lpstr>AUTISM MARKERS RESEARCH</vt:lpstr>
      <vt:lpstr>Autism Spectrum Disrupted neural synchronization in toddlers with autism by  Dinstein et al. 2011 </vt:lpstr>
      <vt:lpstr>Autism Spectrum The impact of multisensory integration deficits on speech perception in children with autism spectrum disorders by Stevenson et al. 2014</vt:lpstr>
      <vt:lpstr>SENSORY PROCESSING &amp; AUDITORY PROCESSING RESEARCH</vt:lpstr>
      <vt:lpstr>Sensory Processing Disorder The Effects of a Sensory Integration Programme with Applied Interactive Metronome Training for Children with Developmental Disabilities: A Pilot Study by Kim et al. 2012</vt:lpstr>
      <vt:lpstr>Sensory Processing Disorder The Effects of a Sensory Integration Programme with Applied Interactive Metronome Training for Children with Developmental Disabilities: A Pilot Study by Kim et al. 2012</vt:lpstr>
      <vt:lpstr>Auditory Processing &amp; Literacy The Ability to Move to a Beat is Linked to the Consistency of Neural Responses to Sound by Tierney  &amp; Kraus 2013</vt:lpstr>
      <vt:lpstr>Auditory Processing &amp; Literacy How Rhythmic Skills Relate and Develop in School-Age Children by Bonacina et al.  2019</vt:lpstr>
      <vt:lpstr>Auditory Processing &amp; Literacy How Rhythmic Skills Relate and Develop in School-Age Children by Bonacina et al.  2019</vt:lpstr>
      <vt:lpstr>Auditory Processing &amp; Literacy Clapping in time parallels literacy and calls upon overlapping neural mechanisms  in early readers by Bonacina et al. 2018</vt:lpstr>
      <vt:lpstr>Auditory Processing &amp; Literacy Clapping in time parallels literacy and calls upon overlapping neural mechanisms  in early readers by Bonacina et al. 2018</vt:lpstr>
      <vt:lpstr>Auditory Processing &amp; Literacy Incorporation of Feedback during Beat Synchronization is an Index of Neural Maturation and Reading Skills by Woodruff Carr et al. 2016</vt:lpstr>
      <vt:lpstr>TRAUMATIC BRAIN INJURY  RESEARCH</vt:lpstr>
      <vt:lpstr>Traumatic Brain Injury Effects of Interactive Metronome® Therapy on Cognitive Functioning After Blast-Related Brain Injury: A Randomized Controlled Pilot Trial by Nelson et al. 2013</vt:lpstr>
      <vt:lpstr>PowerPoint Presentation</vt:lpstr>
      <vt:lpstr>Traumatic Brain Injury Effects of Interactive Metronome Therapy on Cognitive Functioning After Blast-Related Brain Injury: A Randomized Controlled Pilot Trial by Nelson et al. 2013</vt:lpstr>
      <vt:lpstr>Traumatic Brain Injury Effects of Interactive Metronome® Therapy on Cognitive Functioning After Blast-Related Brain Injury: A Randomized Controlled Pilot Trial by Nelson et al. 2013</vt:lpstr>
      <vt:lpstr>MOTOR AND NEUROLOGICAL DYSFUNCTION RESEARCH</vt:lpstr>
      <vt:lpstr>Fine Motor Skills/Praxis Validity of Long Form Assessment in Interactive Metronome as a Measure of Children’s Praxis by Kim et al. 2015. </vt:lpstr>
      <vt:lpstr>Developmental Coordination Disorder Timing abilities among children with developmental coordination disorders (DCD) in comparison to children with typical development by Rosenblum &amp; Regev 2013</vt:lpstr>
      <vt:lpstr>Cerebral Palsy The Effects of Interactive Metronome on Bilateral Coordination, Balance, and Upper Extremity Function for Children with Hemiplegic Cerebral Palsy: Single-Subject Research  by Jung &amp; Kim 2012</vt:lpstr>
      <vt:lpstr>Cerebral Palsy Short- and long-term effects of synchronized metronome training in children with hemiplegic cerebral palsy: A two case study by Johansson et al. 2012</vt:lpstr>
      <vt:lpstr>Cerebral Palsy Short- and long-term effects of synchronized metronome training in children with hemiplegic cerebral palsy: A two case study by Johansson et al. 2012</vt:lpstr>
      <vt:lpstr>Hemiplegia Computer-Based Rhythm and Timing Training in Severe, Stroke-Induced Arm Hemiparesis by Beckelhimer et al. 2011</vt:lpstr>
      <vt:lpstr>Hemiplegia Computer-Based Rhythm and Timing Training in Severe, Stroke-Induced  Arm Hemiparesis  by Beckelhimer et al. 2011</vt:lpstr>
      <vt:lpstr>Upper Extremity Function Effects of Interactive Metronome training on upper extremity function,  ADL and QOL in stroke patients Ga-Hui Yu et al. 2017</vt:lpstr>
      <vt:lpstr>Parkinson’s Disease Computer-Based Motor Training Activities Improve Function in Parkinson’s Disease: a Pilot Study by Togasaki </vt:lpstr>
      <vt:lpstr>Balance &amp; Gait</vt:lpstr>
      <vt:lpstr>FALL RISK RESEARCH</vt:lpstr>
      <vt:lpstr>Healthy Aging Fall Risk Effects of the Interactive Metronome on Memory Process and Balance with Aging Adult 60+ Population by Leonard G. Trujillo 2015</vt:lpstr>
      <vt:lpstr>Healthy Aging Fall Risk Effects of the Interactive Metronome on Memory Process and Balance with Aging Adult 60+ Population by Leonard G. Trujillo 2015</vt:lpstr>
      <vt:lpstr>Fall Risk Reduction</vt:lpstr>
      <vt:lpstr>Ongoing Research www.interactivemetronome.com</vt:lpstr>
      <vt:lpstr>Research Supports  “The IM Effect” Principle:</vt:lpstr>
      <vt:lpstr>CONCLUSION</vt:lpstr>
      <vt:lpstr>Research Review</vt:lpstr>
      <vt:lpstr>Research Review</vt:lpstr>
      <vt:lpstr>Research Review</vt:lpstr>
      <vt:lpstr>Research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Metronome Certification Course</dc:title>
  <dc:creator>April</dc:creator>
  <cp:lastModifiedBy>Bricole Reincke</cp:lastModifiedBy>
  <cp:revision>41</cp:revision>
  <dcterms:created xsi:type="dcterms:W3CDTF">2020-11-30T02:44:55Z</dcterms:created>
  <dcterms:modified xsi:type="dcterms:W3CDTF">2021-06-03T15:58:11Z</dcterms:modified>
</cp:coreProperties>
</file>