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85" r:id="rId12"/>
    <p:sldId id="259" r:id="rId13"/>
    <p:sldId id="261" r:id="rId14"/>
    <p:sldId id="260" r:id="rId15"/>
    <p:sldId id="262" r:id="rId16"/>
    <p:sldId id="286" r:id="rId17"/>
    <p:sldId id="263" r:id="rId18"/>
    <p:sldId id="281" r:id="rId19"/>
    <p:sldId id="264" r:id="rId20"/>
    <p:sldId id="282" r:id="rId21"/>
    <p:sldId id="276" r:id="rId22"/>
    <p:sldId id="289" r:id="rId23"/>
    <p:sldId id="287" r:id="rId24"/>
    <p:sldId id="288" r:id="rId25"/>
    <p:sldId id="284" r:id="rId26"/>
    <p:sldId id="280" r:id="rId27"/>
    <p:sldId id="279" r:id="rId28"/>
    <p:sldId id="277" r:id="rId29"/>
    <p:sldId id="274" r:id="rId30"/>
    <p:sldId id="275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EEBB8CC7-0E4F-4187-B6A4-7C6A4E927B4B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B26C3ACD-F0A3-4851-9FFD-C0E07DA19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79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Associate to the beat in order to effectively tune in with and facilitate others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Identify and problem solve IM proficiency in students </a:t>
            </a:r>
            <a:r>
              <a:rPr lang="ja-JP" altLang="en-US" smtClean="0">
                <a:ea typeface="ＭＳ Ｐゴシック" pitchFamily="34" charset="-128"/>
              </a:rPr>
              <a:t>‘</a:t>
            </a:r>
            <a:r>
              <a:rPr lang="en-US" altLang="ja-JP" smtClean="0">
                <a:ea typeface="ＭＳ Ｐゴシック" pitchFamily="34" charset="-128"/>
              </a:rPr>
              <a:t>in the moment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Identify and problem solve group dynamics within student performance and manage </a:t>
            </a:r>
            <a:r>
              <a:rPr lang="ja-JP" altLang="en-US" smtClean="0">
                <a:ea typeface="ＭＳ Ｐゴシック" pitchFamily="34" charset="-128"/>
              </a:rPr>
              <a:t>‘</a:t>
            </a:r>
            <a:r>
              <a:rPr lang="en-US" altLang="ja-JP" smtClean="0">
                <a:ea typeface="ＭＳ Ｐゴシック" pitchFamily="34" charset="-128"/>
              </a:rPr>
              <a:t>in the moment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endParaRPr lang="en-US" altLang="ja-JP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Recognize your own professional strengths and areas of weakness and plan groups not only to meet the  needs of students, but also to meet your own capabilities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091C05-71E5-445A-97C6-9507F9DFDEC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14-16 - Turn taking.mp4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3ACD-F0A3-4851-9FFD-C0E07DA193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9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***awareness of any bullying or abuse situations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5C102E-CAFF-415D-923D-5581D5B60EA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14-16 - Turn taking.mp4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3ACD-F0A3-4851-9FFD-C0E07DA193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switch turn taking.mp4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3ACD-F0A3-4851-9FFD-C0E07DA193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Turn-taking during IM training.mp4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3ACD-F0A3-4851-9FFD-C0E07DA193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95400"/>
            <a:ext cx="6477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3051175"/>
            <a:ext cx="533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8E268-AF21-4DE5-B21C-E3D5CE0C27B7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4508C-8999-4326-92B1-A4FC7BCCF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FDC1B-F9B7-43DE-BED3-122EC75E057F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DBBB4-12CF-4312-B15C-1389D08A2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9144000" cy="68595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  <a:alpha val="5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8FBFB-AC22-415A-BE44-C161ECF03A6A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B8E8-F063-4171-BD1E-1A0F6B914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95588"/>
            <a:ext cx="6705600" cy="12453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95401"/>
            <a:ext cx="6705600" cy="1371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A11DB-8FFA-490B-9A46-D531164DB6CE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D2EED-63E8-40AE-B4B3-7D1A44E9F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1494A3-BCF3-439F-BA05-FA3AC674E0AC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8DC8-62D0-4C59-9BE9-21F590B90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A96E1-5A38-4C23-BAAB-3FD7E12CFBC8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D3AA4-ED68-41F6-A318-88D805A3A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3B04C-2A32-4842-AE41-C63E677978F7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A7DBA-90EF-4CB3-BB3E-0FF480CE0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AD490-DD55-4E38-9F71-3AAB72BA31E5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27BE6-9211-404D-BD5E-1EE6B4E3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419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9BD41-781B-4144-98FD-2FCB694C6F09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01827-C175-4BC0-B0E9-63951E995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962400"/>
            <a:ext cx="6781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304800"/>
            <a:ext cx="6781800" cy="3578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4529138"/>
            <a:ext cx="678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DE97B-B874-41DA-ADFC-7DDD273739F6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8DFBF-DC45-40C7-96E0-67BBE9D56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w Cen MT" pitchFamily="34" charset="0"/>
                <a:cs typeface="Arial" pitchFamily="34" charset="0"/>
              </a:defRPr>
            </a:lvl1pPr>
          </a:lstStyle>
          <a:p>
            <a:fld id="{905846C0-1D53-4C75-A92F-749708986D79}" type="datetimeFigureOut">
              <a:rPr lang="en-US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w Cen MT" pitchFamily="34" charset="0"/>
                <a:cs typeface="Arial" pitchFamily="34" charset="0"/>
              </a:defRPr>
            </a:lvl1pPr>
          </a:lstStyle>
          <a:p>
            <a:fld id="{0C4CAD0B-D8C4-4C07-BD8E-1FCBCB70F0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B0105C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0105C"/>
          </a:solidFill>
          <a:latin typeface="Tw Cen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0D5A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i="0" u="none" kern="1200">
          <a:solidFill>
            <a:srgbClr val="0D5A5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D5A5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0D5A5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rgbClr val="0D5A5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73914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u="sng" dirty="0"/>
              <a:t/>
            </a:r>
            <a:br>
              <a:rPr lang="en-US" sz="3200" u="sng" dirty="0"/>
            </a:b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u="sng" dirty="0" smtClean="0"/>
              <a:t>CERTIFICATION </a:t>
            </a:r>
            <a:r>
              <a:rPr lang="en-US" sz="3200" u="sng" dirty="0"/>
              <a:t>&amp; COACHING:</a:t>
            </a:r>
            <a:br>
              <a:rPr lang="en-US" sz="3200" u="sng" dirty="0"/>
            </a:br>
            <a:r>
              <a:rPr lang="en-US" sz="3200" u="sng" dirty="0"/>
              <a:t> IM PEDIATRIC BEST </a:t>
            </a:r>
            <a:r>
              <a:rPr lang="en-US" sz="3200" u="sng" dirty="0" smtClean="0"/>
              <a:t>PRACTICES</a:t>
            </a:r>
            <a:br>
              <a:rPr lang="en-US" sz="3200" u="sng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MODULE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9: </a:t>
            </a:r>
            <a:r>
              <a:rPr lang="en-US" cap="all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Use of Interactive Metronome Systems in a Group Setting</a:t>
            </a:r>
            <a:endParaRPr lang="en-US" cap="all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905000" y="4038600"/>
            <a:ext cx="6019800" cy="1143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D5A50"/>
                </a:solidFill>
                <a:ea typeface="ＭＳ Ｐゴシック" pitchFamily="34" charset="-128"/>
              </a:rPr>
              <a:t>By Mary L. Jones, OTR/L, </a:t>
            </a:r>
            <a:r>
              <a:rPr lang="en-US" sz="2000" dirty="0" err="1" smtClean="0">
                <a:solidFill>
                  <a:srgbClr val="0D5A50"/>
                </a:solidFill>
                <a:ea typeface="ＭＳ Ｐゴシック" pitchFamily="34" charset="-128"/>
              </a:rPr>
              <a:t>DipCOT</a:t>
            </a:r>
            <a:endParaRPr lang="en-US" sz="2000" dirty="0" smtClean="0">
              <a:solidFill>
                <a:srgbClr val="0D5A5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2000" dirty="0" smtClean="0">
                <a:solidFill>
                  <a:srgbClr val="0D5A50"/>
                </a:solidFill>
                <a:ea typeface="ＭＳ Ｐゴシック" pitchFamily="34" charset="-128"/>
              </a:rPr>
              <a:t>Sensational Kids, LLC</a:t>
            </a:r>
          </a:p>
          <a:p>
            <a:pPr eaLnBrk="1" hangingPunct="1"/>
            <a:r>
              <a:rPr lang="en-US" sz="2000" dirty="0" smtClean="0">
                <a:solidFill>
                  <a:srgbClr val="0D5A50"/>
                </a:solidFill>
                <a:ea typeface="ＭＳ Ｐゴシック" pitchFamily="34" charset="-128"/>
              </a:rPr>
              <a:t>Brain Focus International</a:t>
            </a:r>
            <a:r>
              <a:rPr lang="en-US" sz="2000" smtClean="0">
                <a:solidFill>
                  <a:srgbClr val="0D5A50"/>
                </a:solidFill>
                <a:ea typeface="ＭＳ Ｐゴシック" pitchFamily="34" charset="-128"/>
              </a:rPr>
              <a:t>, Inc.</a:t>
            </a:r>
            <a:endParaRPr lang="en-US" sz="2000" dirty="0" smtClean="0">
              <a:solidFill>
                <a:srgbClr val="0D5A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Group IM – what a great idea!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315200" cy="4754563"/>
          </a:xfrm>
        </p:spPr>
        <p:txBody>
          <a:bodyPr/>
          <a:lstStyle/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Progressing your own skill levels from individual IM training to group interventions.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Understanding the </a:t>
            </a:r>
            <a:r>
              <a:rPr lang="ja-JP" altLang="en-US" smtClean="0">
                <a:ea typeface="ＭＳ Ｐゴシック" pitchFamily="34" charset="-128"/>
              </a:rPr>
              <a:t>‘</a:t>
            </a:r>
            <a:r>
              <a:rPr lang="en-US" altLang="ja-JP" smtClean="0">
                <a:ea typeface="ＭＳ Ｐゴシック" pitchFamily="34" charset="-128"/>
              </a:rPr>
              <a:t>whys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and the </a:t>
            </a:r>
            <a:r>
              <a:rPr lang="ja-JP" altLang="en-US" smtClean="0">
                <a:ea typeface="ＭＳ Ｐゴシック" pitchFamily="34" charset="-128"/>
              </a:rPr>
              <a:t>‘</a:t>
            </a:r>
            <a:r>
              <a:rPr lang="en-US" altLang="ja-JP" smtClean="0">
                <a:ea typeface="ＭＳ Ｐゴシック" pitchFamily="34" charset="-128"/>
              </a:rPr>
              <a:t>why nots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of group IM set up.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Acquiring the tools and resources needed for effective group IM sessions.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Student Skill Criteria for Group Selection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371600" y="1951038"/>
            <a:ext cx="7315200" cy="4525962"/>
          </a:xfrm>
        </p:spPr>
        <p:txBody>
          <a:bodyPr/>
          <a:lstStyle/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Be able to follow simple directions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Demonstrate emerging social skills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Demonstrate task relevant sensory integration skills.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Developing professional competency in preparation for IM group leadership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798638"/>
            <a:ext cx="7315200" cy="4754562"/>
          </a:xfrm>
        </p:spPr>
        <p:txBody>
          <a:bodyPr/>
          <a:lstStyle/>
          <a:p>
            <a:pPr marL="465138" indent="-465138" eaLnBrk="1" hangingPunct="1"/>
            <a:r>
              <a:rPr lang="en-US" sz="2800" u="sng" smtClean="0">
                <a:ea typeface="ＭＳ Ｐゴシック" pitchFamily="34" charset="-128"/>
              </a:rPr>
              <a:t>Associate to the beat </a:t>
            </a:r>
            <a:r>
              <a:rPr lang="en-US" sz="2800" smtClean="0">
                <a:ea typeface="ＭＳ Ｐゴシック" pitchFamily="34" charset="-128"/>
              </a:rPr>
              <a:t>in order to effectively tune in with and facilitate others accurately.</a:t>
            </a:r>
          </a:p>
          <a:p>
            <a:pPr marL="465138" indent="-465138" eaLnBrk="1" hangingPunct="1"/>
            <a:r>
              <a:rPr lang="en-US" sz="2800" smtClean="0">
                <a:ea typeface="ＭＳ Ｐゴシック" pitchFamily="34" charset="-128"/>
              </a:rPr>
              <a:t>Identify and problem solve </a:t>
            </a:r>
            <a:r>
              <a:rPr lang="en-US" sz="2800" u="sng" smtClean="0">
                <a:ea typeface="ＭＳ Ｐゴシック" pitchFamily="34" charset="-128"/>
              </a:rPr>
              <a:t>IM proficiency in students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ja-JP" altLang="en-US" sz="2800" smtClean="0">
                <a:ea typeface="ＭＳ Ｐゴシック" pitchFamily="34" charset="-128"/>
              </a:rPr>
              <a:t>‘</a:t>
            </a:r>
            <a:r>
              <a:rPr lang="en-US" altLang="ja-JP" sz="2800" smtClean="0">
                <a:ea typeface="ＭＳ Ｐゴシック" pitchFamily="34" charset="-128"/>
              </a:rPr>
              <a:t>in the moment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endParaRPr lang="en-US" altLang="ja-JP" sz="2800" smtClean="0">
              <a:ea typeface="ＭＳ Ｐゴシック" pitchFamily="34" charset="-128"/>
            </a:endParaRPr>
          </a:p>
          <a:p>
            <a:pPr marL="465138" indent="-465138" eaLnBrk="1" hangingPunct="1"/>
            <a:r>
              <a:rPr lang="en-US" sz="2800" smtClean="0">
                <a:ea typeface="ＭＳ Ｐゴシック" pitchFamily="34" charset="-128"/>
              </a:rPr>
              <a:t>Identify and problem solve </a:t>
            </a:r>
            <a:r>
              <a:rPr lang="en-US" sz="2800" u="sng" smtClean="0">
                <a:ea typeface="ＭＳ Ｐゴシック" pitchFamily="34" charset="-128"/>
              </a:rPr>
              <a:t>group dynamics </a:t>
            </a:r>
            <a:r>
              <a:rPr lang="en-US" sz="2800" smtClean="0">
                <a:ea typeface="ＭＳ Ｐゴシック" pitchFamily="34" charset="-128"/>
              </a:rPr>
              <a:t>within student performance and manage </a:t>
            </a:r>
            <a:r>
              <a:rPr lang="ja-JP" altLang="en-US" sz="2800" smtClean="0">
                <a:ea typeface="ＭＳ Ｐゴシック" pitchFamily="34" charset="-128"/>
              </a:rPr>
              <a:t>‘</a:t>
            </a:r>
            <a:r>
              <a:rPr lang="en-US" altLang="ja-JP" sz="2800" smtClean="0">
                <a:ea typeface="ＭＳ Ｐゴシック" pitchFamily="34" charset="-128"/>
              </a:rPr>
              <a:t>in the moment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endParaRPr lang="en-US" altLang="ja-JP" sz="2800" smtClean="0">
              <a:ea typeface="ＭＳ Ｐゴシック" pitchFamily="34" charset="-128"/>
            </a:endParaRPr>
          </a:p>
          <a:p>
            <a:pPr marL="465138" indent="-465138" eaLnBrk="1" hangingPunct="1"/>
            <a:r>
              <a:rPr lang="en-US" sz="2800" smtClean="0">
                <a:ea typeface="ＭＳ Ｐゴシック" pitchFamily="34" charset="-128"/>
              </a:rPr>
              <a:t>Recognize your </a:t>
            </a:r>
            <a:r>
              <a:rPr lang="en-US" sz="2800" u="sng" smtClean="0">
                <a:ea typeface="ＭＳ Ｐゴシック" pitchFamily="34" charset="-128"/>
              </a:rPr>
              <a:t>own professional capabilities and comfort zones.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Group Considerations: Professional Set up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00200"/>
            <a:ext cx="7086600" cy="4525963"/>
          </a:xfrm>
        </p:spPr>
        <p:txBody>
          <a:bodyPr rtlCol="0">
            <a:normAutofit fontScale="92500" lnSpcReduction="10000"/>
          </a:bodyPr>
          <a:lstStyle/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Tempo</a:t>
            </a:r>
          </a:p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Volume</a:t>
            </a:r>
          </a:p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Headphones versus speakers</a:t>
            </a:r>
          </a:p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Mode: auditory/visual/both</a:t>
            </a:r>
          </a:p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Performance structure: task average/ burst threshold/ left screen/ right screen</a:t>
            </a:r>
          </a:p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Game play/activities</a:t>
            </a:r>
          </a:p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Number of players</a:t>
            </a:r>
          </a:p>
          <a:p>
            <a:pPr marL="465138" indent="-46513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Equipment and trigger choices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 Group Analysis - 1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244334"/>
            <a:ext cx="395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Movie: Slide 14-16 - Turn taking.mp4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Group Considerations: Assess the Following …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315200" cy="4525963"/>
          </a:xfrm>
        </p:spPr>
        <p:txBody>
          <a:bodyPr/>
          <a:lstStyle/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Physical abilities and access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Cognitive capacity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Emotional intelligence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Individual backgrounds/history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Sensory interpretation, adaptation and regulation skills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 Group Analysis –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3244334"/>
            <a:ext cx="395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Movie: Slide 14-16 - Turn taking.mp4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274638"/>
            <a:ext cx="7315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Student Dynamics: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Skills Involved in Group IM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722438"/>
            <a:ext cx="7772400" cy="4525962"/>
          </a:xfrm>
        </p:spPr>
        <p:txBody>
          <a:bodyPr/>
          <a:lstStyle/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Mindfulness, presence and understanding, cooperation</a:t>
            </a:r>
          </a:p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Turn-taking, pragmatic engagement</a:t>
            </a:r>
          </a:p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Predicting, planning and problem solving</a:t>
            </a:r>
          </a:p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Peer pressure and peer review</a:t>
            </a:r>
          </a:p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Contextual eye-contact</a:t>
            </a:r>
          </a:p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Waiting, achieving, failing, seeking help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Peer support with multiple switch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3244334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Movie: Multiple switch turn taking.mp4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Student Dynamics: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Positive Observations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Listening skills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Leadership experience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Team building skills (the ability to follow)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Decision making</a:t>
            </a:r>
          </a:p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Appropriate use of humor and pragmatic language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Learning Objectives for Module 9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14400" y="1576388"/>
            <a:ext cx="74168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465138" indent="-465138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Homework assignment review and post-test from previous session.</a:t>
            </a:r>
          </a:p>
          <a:p>
            <a:pPr marL="465138" indent="-465138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The Business of Running Groups</a:t>
            </a:r>
          </a:p>
          <a:p>
            <a:pPr marL="465138" indent="-465138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Provider competency in preparation for running IM Groups</a:t>
            </a:r>
          </a:p>
          <a:p>
            <a:pPr marL="465138" indent="-465138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Group considerations for use</a:t>
            </a:r>
          </a:p>
          <a:p>
            <a:pPr marL="465138" indent="-465138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	of IM</a:t>
            </a:r>
          </a:p>
          <a:p>
            <a:pPr marL="465138" indent="-465138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Media examples</a:t>
            </a:r>
          </a:p>
          <a:p>
            <a:pPr marL="465138" indent="-465138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Review of Session 9</a:t>
            </a:r>
          </a:p>
          <a:p>
            <a:pPr marL="465138" indent="-465138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w Cen MT" pitchFamily="34" charset="0"/>
                <a:ea typeface="+mn-ea"/>
                <a:cs typeface="Arial" pitchFamily="34" charset="0"/>
              </a:rPr>
              <a:t>Assignment/Homework</a:t>
            </a:r>
          </a:p>
        </p:txBody>
      </p:sp>
      <p:pic>
        <p:nvPicPr>
          <p:cNvPr id="14340" name="Picture 3" descr="C:\Users\BrainFocus1\AppData\Local\Microsoft\Windows\Temporary Internet Files\Content.IE5\HNKHN620\MC9003030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799"/>
            <a:ext cx="2412164" cy="272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FF0000"/>
            </a:solidFill>
          </a:ln>
          <a:effectLst/>
          <a:extLst/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Turn Taking with Siblings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3244334"/>
            <a:ext cx="444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Movie: Turn-taking during IM training.mp4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Student Dynamics: Significant Observations - Sensory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371600" y="1798638"/>
            <a:ext cx="7315200" cy="4525962"/>
          </a:xfrm>
        </p:spPr>
        <p:txBody>
          <a:bodyPr/>
          <a:lstStyle/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Increased signs and symptoms of sensory overload – breathing; blinking; ticks; oral motor overflow; skin color; fidgeting; volume; posture; facial grimacing; itching; eye aversion; fluidity of movement. </a:t>
            </a:r>
          </a:p>
          <a:p>
            <a:pPr marL="465138" indent="-465138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Group IM in the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School Setting</a:t>
            </a:r>
          </a:p>
        </p:txBody>
      </p:sp>
      <p:pic>
        <p:nvPicPr>
          <p:cNvPr id="23555" name="Picture 2" descr="H:\01-31-12\IMG_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646488" cy="3386138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556" name="Picture 3" descr="H:\01-31-12\IMG_6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4191000" cy="3276600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Embracing IM Groups – 1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7315200" cy="4525963"/>
          </a:xfrm>
        </p:spPr>
        <p:txBody>
          <a:bodyPr/>
          <a:lstStyle/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Extend group practice into individualized IM training:</a:t>
            </a:r>
          </a:p>
          <a:p>
            <a:pPr marL="865188" lvl="1" indent="-465138"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a) Family members</a:t>
            </a:r>
          </a:p>
          <a:p>
            <a:pPr marL="865188" lvl="1" indent="-465138"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b) Peers</a:t>
            </a:r>
          </a:p>
          <a:p>
            <a:pPr marL="865188" lvl="1" indent="-465138"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c) Friends (i.e. IM pizza party!)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Embracing Group IM – 2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371600" y="1722438"/>
            <a:ext cx="7315200" cy="4525962"/>
          </a:xfrm>
        </p:spPr>
        <p:txBody>
          <a:bodyPr/>
          <a:lstStyle/>
          <a:p>
            <a:pPr marL="465138" indent="-465138" eaLnBrk="1" hangingPunct="1"/>
            <a:r>
              <a:rPr lang="en-US" smtClean="0">
                <a:ea typeface="ＭＳ Ｐゴシック" pitchFamily="34" charset="-128"/>
              </a:rPr>
              <a:t>Establishing a Group IM Program:</a:t>
            </a:r>
          </a:p>
          <a:p>
            <a:pPr marL="865188" lvl="1" indent="-465138"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a) Rhythm and beat for infants and toddlers</a:t>
            </a:r>
          </a:p>
          <a:p>
            <a:pPr marL="865188" lvl="1" indent="-465138"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b) Focus groups for school aged students</a:t>
            </a:r>
          </a:p>
          <a:p>
            <a:pPr marL="865188" lvl="1" indent="-465138"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c) Summer curriculum programs.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Business of Running Groups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More clients have access to IM training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Keep down waiting lists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Maximize therapists interventions in </a:t>
            </a:r>
            <a:r>
              <a:rPr lang="ja-JP" altLang="en-US" dirty="0" smtClean="0">
                <a:ea typeface="ＭＳ Ｐゴシック" pitchFamily="34" charset="-128"/>
              </a:rPr>
              <a:t>‘</a:t>
            </a:r>
            <a:r>
              <a:rPr lang="en-US" altLang="ja-JP" dirty="0" smtClean="0">
                <a:ea typeface="ＭＳ Ｐゴシック" pitchFamily="34" charset="-128"/>
              </a:rPr>
              <a:t>prime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 time slots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Build IM-Home programming by example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Bring down the cost of IM training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Utilize therapy assistants and fieldwork students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 Group CSI…</a:t>
            </a:r>
          </a:p>
        </p:txBody>
      </p:sp>
      <p:pic>
        <p:nvPicPr>
          <p:cNvPr id="27651" name="Picture 2" descr="C:\Users\BrainFocus1\Desktop\Movies for PBP Coaching\IM Pictures from ED\IMG00054-20100307-1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722"/>
          <a:stretch>
            <a:fillRect/>
          </a:stretch>
        </p:blipFill>
        <p:spPr>
          <a:xfrm>
            <a:off x="4183758" y="1447800"/>
            <a:ext cx="4503042" cy="4114800"/>
          </a:xfrm>
          <a:prstGeom prst="round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1066800" y="1447800"/>
            <a:ext cx="2971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0D5A50"/>
                </a:solidFill>
                <a:latin typeface="Tw Cen MT" pitchFamily="34" charset="0"/>
              </a:rPr>
              <a:t>What is happening in this picture?</a:t>
            </a:r>
          </a:p>
          <a:p>
            <a:pPr algn="ctr"/>
            <a:endParaRPr lang="en-US" sz="2400" b="1">
              <a:solidFill>
                <a:srgbClr val="0D5A50"/>
              </a:solidFill>
              <a:latin typeface="Tw Cen MT" pitchFamily="34" charset="0"/>
            </a:endParaRPr>
          </a:p>
          <a:p>
            <a:pPr algn="r"/>
            <a:r>
              <a:rPr lang="en-US" sz="2200" b="1">
                <a:solidFill>
                  <a:srgbClr val="C00000"/>
                </a:solidFill>
                <a:latin typeface="Tw Cen MT" pitchFamily="34" charset="0"/>
              </a:rPr>
              <a:t>Who</a:t>
            </a:r>
            <a:r>
              <a:rPr lang="en-US" altLang="en-US" sz="2200" b="1">
                <a:solidFill>
                  <a:srgbClr val="C00000"/>
                </a:solidFill>
                <a:latin typeface="Tw Cen MT" pitchFamily="34" charset="0"/>
              </a:rPr>
              <a:t>’</a:t>
            </a:r>
            <a:r>
              <a:rPr lang="en-US" altLang="ja-JP" sz="2200" b="1">
                <a:solidFill>
                  <a:srgbClr val="C00000"/>
                </a:solidFill>
                <a:latin typeface="Tw Cen MT" pitchFamily="34" charset="0"/>
              </a:rPr>
              <a:t>s leading?</a:t>
            </a:r>
          </a:p>
          <a:p>
            <a:pPr algn="r"/>
            <a:r>
              <a:rPr lang="en-US" sz="2200" b="1">
                <a:solidFill>
                  <a:srgbClr val="C00000"/>
                </a:solidFill>
                <a:latin typeface="Tw Cen MT" pitchFamily="34" charset="0"/>
              </a:rPr>
              <a:t>Who</a:t>
            </a:r>
            <a:r>
              <a:rPr lang="en-US" altLang="en-US" sz="2200" b="1">
                <a:solidFill>
                  <a:srgbClr val="C00000"/>
                </a:solidFill>
                <a:latin typeface="Tw Cen MT" pitchFamily="34" charset="0"/>
              </a:rPr>
              <a:t>’</a:t>
            </a:r>
            <a:r>
              <a:rPr lang="en-US" altLang="ja-JP" sz="2200" b="1">
                <a:solidFill>
                  <a:srgbClr val="C00000"/>
                </a:solidFill>
                <a:latin typeface="Tw Cen MT" pitchFamily="34" charset="0"/>
              </a:rPr>
              <a:t>s following?</a:t>
            </a:r>
          </a:p>
          <a:p>
            <a:pPr algn="r"/>
            <a:r>
              <a:rPr lang="en-US" sz="2200" b="1">
                <a:solidFill>
                  <a:srgbClr val="C00000"/>
                </a:solidFill>
                <a:latin typeface="Tw Cen MT" pitchFamily="34" charset="0"/>
              </a:rPr>
              <a:t>Who</a:t>
            </a:r>
            <a:r>
              <a:rPr lang="en-US" altLang="en-US" sz="2200" b="1">
                <a:solidFill>
                  <a:srgbClr val="C00000"/>
                </a:solidFill>
                <a:latin typeface="Tw Cen MT" pitchFamily="34" charset="0"/>
              </a:rPr>
              <a:t>’</a:t>
            </a:r>
            <a:r>
              <a:rPr lang="en-US" altLang="ja-JP" sz="2200" b="1">
                <a:solidFill>
                  <a:srgbClr val="C00000"/>
                </a:solidFill>
                <a:latin typeface="Tw Cen MT" pitchFamily="34" charset="0"/>
              </a:rPr>
              <a:t>s attending?</a:t>
            </a:r>
          </a:p>
          <a:p>
            <a:endParaRPr lang="en-US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IM Study Group</a:t>
            </a:r>
          </a:p>
        </p:txBody>
      </p:sp>
      <p:pic>
        <p:nvPicPr>
          <p:cNvPr id="28675" name="Picture 2" descr="C:\Users\BrainFocus1\Desktop\Movies for PBP Coaching\IM Pictures from ED\IMG_2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5325" y="1524000"/>
            <a:ext cx="6035675" cy="4525963"/>
          </a:xfrm>
          <a:prstGeom prst="round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Review of Module 9 Learning Objectives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00200" y="1339850"/>
            <a:ext cx="6781800" cy="2774950"/>
          </a:xfrm>
        </p:spPr>
        <p:txBody>
          <a:bodyPr/>
          <a:lstStyle/>
          <a:p>
            <a:pPr marL="465138" indent="-465138" eaLnBrk="1" hangingPunct="1"/>
            <a:r>
              <a:rPr lang="en-US" sz="2800" smtClean="0">
                <a:ea typeface="ＭＳ Ｐゴシック" pitchFamily="34" charset="-128"/>
              </a:rPr>
              <a:t>Group considerations using Interactive Metronome</a:t>
            </a:r>
            <a:r>
              <a:rPr lang="en-US" sz="2800" baseline="30000" smtClean="0">
                <a:ea typeface="ＭＳ Ｐゴシック" pitchFamily="34" charset="-128"/>
              </a:rPr>
              <a:t>®</a:t>
            </a:r>
            <a:endParaRPr lang="en-US" sz="2800" smtClean="0">
              <a:ea typeface="ＭＳ Ｐゴシック" pitchFamily="34" charset="-128"/>
            </a:endParaRPr>
          </a:p>
          <a:p>
            <a:pPr marL="465138" indent="-465138" eaLnBrk="1" hangingPunct="1"/>
            <a:r>
              <a:rPr lang="en-US" sz="2800" smtClean="0">
                <a:ea typeface="ＭＳ Ｐゴシック" pitchFamily="34" charset="-128"/>
              </a:rPr>
              <a:t>The business of running groups</a:t>
            </a:r>
          </a:p>
          <a:p>
            <a:pPr marL="465138" indent="-465138" eaLnBrk="1" hangingPunct="1"/>
            <a:r>
              <a:rPr lang="en-US" sz="2800" smtClean="0">
                <a:ea typeface="ＭＳ Ｐゴシック" pitchFamily="34" charset="-128"/>
              </a:rPr>
              <a:t>Provider competency in preparation for running IM Groups</a:t>
            </a:r>
          </a:p>
          <a:p>
            <a:pPr marL="465138" indent="-465138" eaLnBrk="1" hangingPunct="1"/>
            <a:r>
              <a:rPr lang="en-US" sz="2800" smtClean="0">
                <a:ea typeface="ＭＳ Ｐゴシック" pitchFamily="34" charset="-128"/>
              </a:rPr>
              <a:t>Media examples</a:t>
            </a:r>
          </a:p>
          <a:p>
            <a:pPr marL="465138" indent="-465138" eaLnBrk="1" hangingPunct="1"/>
            <a:endParaRPr lang="en-US" sz="2400" b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pic>
        <p:nvPicPr>
          <p:cNvPr id="44035" name="Picture 3" descr="C:\Users\BrainFocus1\AppData\Local\Microsoft\Windows\Temporary Internet Files\Content.IE5\F2ARZTUM\MC9004415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BrainFocus1\AppData\Local\Microsoft\Windows\Temporary Internet Files\Content.IE5\F2ARZTUM\MC9004315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12838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cs typeface="+mj-cs"/>
              </a:rPr>
              <a:t>Review of Post-Test from </a:t>
            </a:r>
            <a:r>
              <a:rPr lang="en-US" sz="3600" dirty="0" smtClean="0">
                <a:cs typeface="+mj-cs"/>
              </a:rPr>
              <a:t>Module 8</a:t>
            </a:r>
            <a:endParaRPr lang="en-US" sz="3600" dirty="0" smtClean="0">
              <a:ea typeface="ＭＳ Ｐゴシック" pitchFamily="34" charset="-128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676400" y="1951038"/>
            <a:ext cx="73152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1.  True or False: It is not necessary to complete a short form test with infants </a:t>
            </a:r>
          </a:p>
          <a:p>
            <a:pPr marL="465138" indent="-465138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Answer: True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Module 9 Homework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874838"/>
            <a:ext cx="7315200" cy="4525962"/>
          </a:xfrm>
        </p:spPr>
        <p:txBody>
          <a:bodyPr/>
          <a:lstStyle/>
          <a:p>
            <a:pPr marL="514350" indent="-514350" eaLnBrk="1" hangingPunct="1">
              <a:buSzPct val="77000"/>
              <a:buAutoNum type="arabicPeriod"/>
              <a:defRPr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Complete Post-Test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  <a:p>
            <a:pPr marL="514350" indent="-514350" eaLnBrk="1" hangingPunct="1">
              <a:buSzPct val="7700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Complete Module 9 Worksheet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cs typeface="+mj-cs"/>
              </a:rPr>
              <a:t>Review of Post-Test from </a:t>
            </a:r>
            <a:r>
              <a:rPr lang="en-US" sz="3600" dirty="0" smtClean="0">
                <a:cs typeface="+mj-cs"/>
              </a:rPr>
              <a:t>Module 8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676400" y="1570038"/>
            <a:ext cx="7315200" cy="48307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True or False: Use of IM with infants and children with decreased cognitive capacity should be structured in a program template.</a:t>
            </a:r>
          </a:p>
          <a:p>
            <a:pPr marL="465138" indent="-465138" eaLnBrk="1" hangingPunct="1"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Answer: False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cs typeface="+mj-cs"/>
              </a:rPr>
              <a:t>Review of Post-Test from </a:t>
            </a:r>
            <a:r>
              <a:rPr lang="en-US" sz="3600" dirty="0" smtClean="0">
                <a:cs typeface="+mj-cs"/>
              </a:rPr>
              <a:t>Module 8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3152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+mn-ea"/>
                <a:cs typeface="+mn-cs"/>
              </a:rPr>
              <a:t>3.  True or False: There is no benefit in completing hand over hand assistance during IM training</a:t>
            </a:r>
          </a:p>
          <a:p>
            <a:pPr marL="465138" indent="-465138" eaLnBrk="1" hangingPunct="1"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65138" indent="-465138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Answer: False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12192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cs typeface="+mj-cs"/>
              </a:rPr>
              <a:t> </a:t>
            </a:r>
            <a:r>
              <a:rPr lang="en-US" sz="3600" dirty="0">
                <a:cs typeface="+mj-cs"/>
              </a:rPr>
              <a:t>Review of Post-Test from Module </a:t>
            </a:r>
            <a:r>
              <a:rPr lang="en-US" sz="3600" dirty="0" smtClean="0">
                <a:cs typeface="+mj-cs"/>
              </a:rPr>
              <a:t>8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447800"/>
            <a:ext cx="7315200" cy="4678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4. True or False: When focus is significantly impaired, it is permissible to set the IM session with high repetitions and working on moving in and out of the beat to attain </a:t>
            </a:r>
            <a:r>
              <a:rPr lang="ja-JP" altLang="en-US" dirty="0" smtClean="0">
                <a:ea typeface="ＭＳ Ｐゴシック" pitchFamily="34" charset="-128"/>
              </a:rPr>
              <a:t>‘</a:t>
            </a:r>
            <a:r>
              <a:rPr lang="en-US" altLang="ja-JP" dirty="0" smtClean="0">
                <a:ea typeface="ＭＳ Ｐゴシック" pitchFamily="34" charset="-128"/>
              </a:rPr>
              <a:t>pockets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 of focus.</a:t>
            </a:r>
          </a:p>
          <a:p>
            <a:pPr marL="465138" indent="-465138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Answer: True</a:t>
            </a:r>
          </a:p>
          <a:p>
            <a:pPr marL="465138" indent="-465138"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1219200" y="320675"/>
            <a:ext cx="73152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+mj-cs"/>
              </a:rPr>
              <a:t>Review of Post-Test from Module </a:t>
            </a:r>
            <a:r>
              <a:rPr lang="en-US" dirty="0">
                <a:ea typeface="ＭＳ Ｐゴシック" pitchFamily="34" charset="-128"/>
                <a:cs typeface="+mj-cs"/>
              </a:rPr>
              <a:t>8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46238"/>
            <a:ext cx="73152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5.  True or False: During IM training with this population, it is a good idea to have multiple activities on hand to incorporate into IM tasks.</a:t>
            </a:r>
          </a:p>
          <a:p>
            <a:pPr marL="465138" indent="-465138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465138" indent="-465138" eaLnBrk="1" hangingPunct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Answer: True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Key to IM Success: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7010400" cy="3429000"/>
          </a:xfrm>
        </p:spPr>
        <p:txBody>
          <a:bodyPr/>
          <a:lstStyle/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Modify for Engagement!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Be Spontaneous for Novelty!</a:t>
            </a:r>
          </a:p>
          <a:p>
            <a:pPr marL="465138" indent="-465138" eaLnBrk="1" hangingPunct="1"/>
            <a:r>
              <a:rPr lang="en-US" dirty="0" smtClean="0">
                <a:ea typeface="ＭＳ Ｐゴシック" pitchFamily="34" charset="-128"/>
              </a:rPr>
              <a:t>Increase repetition for </a:t>
            </a:r>
          </a:p>
          <a:p>
            <a:pPr marL="465138" indent="-465138"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    Synaptic growth!</a:t>
            </a: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714375" y="3527425"/>
            <a:ext cx="5518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25000"/>
            </a:pPr>
            <a:endParaRPr lang="en-US" sz="4500">
              <a:latin typeface="Tw Cen MT" pitchFamily="34" charset="0"/>
            </a:endParaRPr>
          </a:p>
        </p:txBody>
      </p:sp>
      <p:pic>
        <p:nvPicPr>
          <p:cNvPr id="16388" name="Picture 6" descr="C:\Users\BrainFocus1\AppData\Local\Microsoft\Windows\Temporary Internet Files\Content.IE5\F2ARZTUM\MC900027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47950"/>
            <a:ext cx="2438400" cy="33718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Techniques for Success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676400"/>
            <a:ext cx="7696200" cy="4267200"/>
          </a:xfrm>
        </p:spPr>
        <p:txBody>
          <a:bodyPr/>
          <a:lstStyle/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Positioning alternatives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Physical Environment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Sensory Environment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Motivation Strategies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Tempo/Timing variance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Feedback Strategies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Interpreting Data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Pacing of activities and themes</a:t>
            </a:r>
          </a:p>
          <a:p>
            <a:pPr marL="465138" indent="-465138" eaLnBrk="1" hangingPunct="1"/>
            <a:r>
              <a:rPr lang="en-US" sz="2000" smtClean="0">
                <a:ea typeface="ＭＳ Ｐゴシック" pitchFamily="34" charset="-128"/>
              </a:rPr>
              <a:t>Duration of tasks and sessions</a:t>
            </a:r>
          </a:p>
          <a:p>
            <a:pPr marL="465138" indent="-465138" eaLnBrk="1" hangingPunct="1"/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Building Relationships – allowing control</a:t>
            </a:r>
          </a:p>
          <a:p>
            <a:pPr marL="465138" indent="-465138" eaLnBrk="1" hangingPunct="1"/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Switch choices and Access</a:t>
            </a:r>
          </a:p>
        </p:txBody>
      </p:sp>
      <p:pic>
        <p:nvPicPr>
          <p:cNvPr id="17412" name="Picture 6" descr="C:\Users\BrainFocus1\AppData\Local\Microsoft\Windows\Temporary Internet Files\Content.IE5\BQD6BJDE\MC9000404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741613" cy="278606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se of Interactive Metronome Systems in a Group Setting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ession 9 Goals&amp;quot;&quot;/&gt;&lt;property id=&quot;20307&quot; value=&quot;265&quot;/&gt;&lt;/object&gt;&lt;object type=&quot;3&quot; unique_id=&quot;10006&quot;&gt;&lt;property id=&quot;20148&quot; value=&quot;5&quot;/&gt;&lt;property id=&quot;20300&quot; value=&quot;Slide 3 - &amp;quot;Post-Test Review Session 8: Question 1&amp;quot;&quot;/&gt;&lt;property id=&quot;20307&quot; value=&quot;266&quot;/&gt;&lt;/object&gt;&lt;object type=&quot;3&quot; unique_id=&quot;10007&quot;&gt;&lt;property id=&quot;20148&quot; value=&quot;5&quot;/&gt;&lt;property id=&quot;20300&quot; value=&quot;Slide 4 - &amp;quot;Session 8: Question 2&amp;quot;&quot;/&gt;&lt;property id=&quot;20307&quot; value=&quot;267&quot;/&gt;&lt;/object&gt;&lt;object type=&quot;3&quot; unique_id=&quot;10008&quot;&gt;&lt;property id=&quot;20148&quot; value=&quot;5&quot;/&gt;&lt;property id=&quot;20300&quot; value=&quot;Slide 5 - &amp;quot;Session 8: Question 3&amp;quot;&quot;/&gt;&lt;property id=&quot;20307&quot; value=&quot;268&quot;/&gt;&lt;/object&gt;&lt;object type=&quot;3&quot; unique_id=&quot;10009&quot;&gt;&lt;property id=&quot;20148&quot; value=&quot;5&quot;/&gt;&lt;property id=&quot;20300&quot; value=&quot;Slide 6 - &amp;quot;Session 8: Question 4&amp;quot;&quot;/&gt;&lt;property id=&quot;20307&quot; value=&quot;269&quot;/&gt;&lt;/object&gt;&lt;object type=&quot;3&quot; unique_id=&quot;10010&quot;&gt;&lt;property id=&quot;20148&quot; value=&quot;5&quot;/&gt;&lt;property id=&quot;20300&quot; value=&quot;Slide 7 - &amp;quot;Session 8: Question 5&amp;quot;&quot;/&gt;&lt;property id=&quot;20307&quot; value=&quot;270&quot;/&gt;&lt;/object&gt;&lt;object type=&quot;3&quot; unique_id=&quot;10011&quot;&gt;&lt;property id=&quot;20148&quot; value=&quot;5&quot;/&gt;&lt;property id=&quot;20300&quot; value=&quot;Slide 8 - &amp;quot;The Key to IM Success:&amp;quot;&quot;/&gt;&lt;property id=&quot;20307&quot; value=&quot;271&quot;/&gt;&lt;/object&gt;&lt;object type=&quot;3&quot; unique_id=&quot;10012&quot;&gt;&lt;property id=&quot;20148&quot; value=&quot;5&quot;/&gt;&lt;property id=&quot;20300&quot; value=&quot;Slide 9 - &amp;quot;Techniques for Success&amp;quot;&quot;/&gt;&lt;property id=&quot;20307&quot; value=&quot;272&quot;/&gt;&lt;/object&gt;&lt;object type=&quot;3&quot; unique_id=&quot;10013&quot;&gt;&lt;property id=&quot;20148&quot; value=&quot;5&quot;/&gt;&lt;property id=&quot;20300&quot; value=&quot;Slide 10 - &amp;quot;Group IM – what a great idea!&amp;quot;&quot;/&gt;&lt;property id=&quot;20307&quot; value=&quot;258&quot;/&gt;&lt;/object&gt;&lt;object type=&quot;3&quot; unique_id=&quot;10014&quot;&gt;&lt;property id=&quot;20148&quot; value=&quot;5&quot;/&gt;&lt;property id=&quot;20300&quot; value=&quot;Slide 11 - &amp;quot;Student Skill Criteria for Group Selection&amp;quot;&quot;/&gt;&lt;property id=&quot;20307&quot; value=&quot;285&quot;/&gt;&lt;/object&gt;&lt;object type=&quot;3&quot; unique_id=&quot;10015&quot;&gt;&lt;property id=&quot;20148&quot; value=&quot;5&quot;/&gt;&lt;property id=&quot;20300&quot; value=&quot;Slide 12 - &amp;quot;Developing professional competency in preparation for IM group leadership&amp;quot;&quot;/&gt;&lt;property id=&quot;20307&quot; value=&quot;259&quot;/&gt;&lt;/object&gt;&lt;object type=&quot;3&quot; unique_id=&quot;10016&quot;&gt;&lt;property id=&quot;20148&quot; value=&quot;5&quot;/&gt;&lt;property id=&quot;20300&quot; value=&quot;Slide 13 - &amp;quot;Group Considerations: Professional Set up&amp;quot;&quot;/&gt;&lt;property id=&quot;20307&quot; value=&quot;261&quot;/&gt;&lt;/object&gt;&lt;object type=&quot;3&quot; unique_id=&quot;10017&quot;&gt;&lt;property id=&quot;20148&quot; value=&quot;5&quot;/&gt;&lt;property id=&quot;20300&quot; value=&quot;Slide 14 - &amp;quot;IM Group Analysis - 1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Group Considerations: Assess the Following …&amp;quot;&quot;/&gt;&lt;property id=&quot;20307&quot; value=&quot;262&quot;/&gt;&lt;/object&gt;&lt;object type=&quot;3&quot; unique_id=&quot;10019&quot;&gt;&lt;property id=&quot;20148&quot; value=&quot;5&quot;/&gt;&lt;property id=&quot;20300&quot; value=&quot;Slide 16 - &amp;quot;IM Group Analysis – 2&amp;quot;&quot;/&gt;&lt;property id=&quot;20307&quot; value=&quot;286&quot;/&gt;&lt;/object&gt;&lt;object type=&quot;3&quot; unique_id=&quot;10020&quot;&gt;&lt;property id=&quot;20148&quot; value=&quot;5&quot;/&gt;&lt;property id=&quot;20300&quot; value=&quot;Slide 17 - &amp;quot;Student Dynamics:  Skills Involved in Group IM&amp;quot;&quot;/&gt;&lt;property id=&quot;20307&quot; value=&quot;263&quot;/&gt;&lt;/object&gt;&lt;object type=&quot;3&quot; unique_id=&quot;10021&quot;&gt;&lt;property id=&quot;20148&quot; value=&quot;5&quot;/&gt;&lt;property id=&quot;20300&quot; value=&quot;Slide 18 - &amp;quot;Peer support with multiple switch activity&amp;quot;&quot;/&gt;&lt;property id=&quot;20307&quot; value=&quot;281&quot;/&gt;&lt;/object&gt;&lt;object type=&quot;3&quot; unique_id=&quot;10022&quot;&gt;&lt;property id=&quot;20148&quot; value=&quot;5&quot;/&gt;&lt;property id=&quot;20300&quot; value=&quot;Slide 19 - &amp;quot;Student Dynamics:  Positive Observations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Turn Taking with Siblings&amp;quot;&quot;/&gt;&lt;property id=&quot;20307&quot; value=&quot;282&quot;/&gt;&lt;/object&gt;&lt;object type=&quot;3&quot; unique_id=&quot;10024&quot;&gt;&lt;property id=&quot;20148&quot; value=&quot;5&quot;/&gt;&lt;property id=&quot;20300&quot; value=&quot;Slide 21 - &amp;quot;Student Dynamics: Significant Observations - Sensory&amp;quot;&quot;/&gt;&lt;property id=&quot;20307&quot; value=&quot;276&quot;/&gt;&lt;/object&gt;&lt;object type=&quot;3&quot; unique_id=&quot;10025&quot;&gt;&lt;property id=&quot;20148&quot; value=&quot;5&quot;/&gt;&lt;property id=&quot;20300&quot; value=&quot;Slide 22 - &amp;quot;Group IM in the  School Setting&amp;quot;&quot;/&gt;&lt;property id=&quot;20307&quot; value=&quot;289&quot;/&gt;&lt;/object&gt;&lt;object type=&quot;3&quot; unique_id=&quot;10026&quot;&gt;&lt;property id=&quot;20148&quot; value=&quot;5&quot;/&gt;&lt;property id=&quot;20300&quot; value=&quot;Slide 23 - &amp;quot;Embracing IM Groups – 1&amp;quot;&quot;/&gt;&lt;property id=&quot;20307&quot; value=&quot;287&quot;/&gt;&lt;/object&gt;&lt;object type=&quot;3&quot; unique_id=&quot;10027&quot;&gt;&lt;property id=&quot;20148&quot; value=&quot;5&quot;/&gt;&lt;property id=&quot;20300&quot; value=&quot;Slide 24 - &amp;quot;Embracing Group IM – 2&amp;quot;&quot;/&gt;&lt;property id=&quot;20307&quot; value=&quot;288&quot;/&gt;&lt;/object&gt;&lt;object type=&quot;3&quot; unique_id=&quot;10028&quot;&gt;&lt;property id=&quot;20148&quot; value=&quot;5&quot;/&gt;&lt;property id=&quot;20300&quot; value=&quot;Slide 25 - &amp;quot;The Business of Running Groups&amp;quot;&quot;/&gt;&lt;property id=&quot;20307&quot; value=&quot;284&quot;/&gt;&lt;/object&gt;&lt;object type=&quot;3&quot; unique_id=&quot;10029&quot;&gt;&lt;property id=&quot;20148&quot; value=&quot;5&quot;/&gt;&lt;property id=&quot;20300&quot; value=&quot;Slide 26 - &amp;quot;IM Group CSI…&amp;quot;&quot;/&gt;&lt;property id=&quot;20307&quot; value=&quot;280&quot;/&gt;&lt;/object&gt;&lt;object type=&quot;3&quot; unique_id=&quot;10030&quot;&gt;&lt;property id=&quot;20148&quot; value=&quot;5&quot;/&gt;&lt;property id=&quot;20300&quot; value=&quot;Slide 27 - &amp;quot;IM Study Group&amp;quot;&quot;/&gt;&lt;property id=&quot;20307&quot; value=&quot;279&quot;/&gt;&lt;/object&gt;&lt;object type=&quot;3&quot; unique_id=&quot;10031&quot;&gt;&lt;property id=&quot;20148&quot; value=&quot;5&quot;/&gt;&lt;property id=&quot;20300&quot; value=&quot;Slide 28 - &amp;quot;Review of Session 9 &amp;quot;&quot;/&gt;&lt;property id=&quot;20307&quot; value=&quot;277&quot;/&gt;&lt;/object&gt;&lt;object type=&quot;3&quot; unique_id=&quot;10032&quot;&gt;&lt;property id=&quot;20148&quot; value=&quot;5&quot;/&gt;&lt;property id=&quot;20300&quot; value=&quot;Slide 29&quot;/&gt;&lt;property id=&quot;20307&quot; value=&quot;274&quot;/&gt;&lt;/object&gt;&lt;object type=&quot;3&quot; unique_id=&quot;10033&quot;&gt;&lt;property id=&quot;20148&quot; value=&quot;5&quot;/&gt;&lt;property id=&quot;20300&quot; value=&quot;Slide 30 - &amp;quot;Homework for Session 9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22272</TotalTime>
  <Words>956</Words>
  <Application>Microsoft Macintosh PowerPoint</Application>
  <PresentationFormat>On-screen Show (4:3)</PresentationFormat>
  <Paragraphs>150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CERTIFICATION &amp; COACHING:  IM PEDIATRIC BEST PRACTICES  MODULE 9: Use of Interactive Metronome Systems in a Group Setting</vt:lpstr>
      <vt:lpstr>Learning Objectives for Module 9</vt:lpstr>
      <vt:lpstr>Review of Post-Test from Module 8</vt:lpstr>
      <vt:lpstr>Review of Post-Test from Module 8</vt:lpstr>
      <vt:lpstr>Review of Post-Test from Module 8</vt:lpstr>
      <vt:lpstr> Review of Post-Test from Module 8</vt:lpstr>
      <vt:lpstr>Review of Post-Test from Module 8</vt:lpstr>
      <vt:lpstr>The Key to IM Success:</vt:lpstr>
      <vt:lpstr>Techniques for Success</vt:lpstr>
      <vt:lpstr>Group IM – what a great idea!</vt:lpstr>
      <vt:lpstr>Student Skill Criteria for Group Selection</vt:lpstr>
      <vt:lpstr>Developing professional competency in preparation for IM group leadership</vt:lpstr>
      <vt:lpstr>Group Considerations: Professional Set up</vt:lpstr>
      <vt:lpstr>IM Group Analysis - 1</vt:lpstr>
      <vt:lpstr>Group Considerations: Assess the Following …</vt:lpstr>
      <vt:lpstr>IM Group Analysis – 2</vt:lpstr>
      <vt:lpstr>Student Dynamics:  Skills Involved in Group IM</vt:lpstr>
      <vt:lpstr>Peer support with multiple switch activity</vt:lpstr>
      <vt:lpstr>Student Dynamics:  Positive Observations</vt:lpstr>
      <vt:lpstr>Turn Taking with Siblings</vt:lpstr>
      <vt:lpstr>Student Dynamics: Significant Observations - Sensory</vt:lpstr>
      <vt:lpstr>Group IM in the  School Setting</vt:lpstr>
      <vt:lpstr>Embracing IM Groups – 1</vt:lpstr>
      <vt:lpstr>Embracing Group IM – 2</vt:lpstr>
      <vt:lpstr>The Business of Running Groups</vt:lpstr>
      <vt:lpstr>IM Group CSI…</vt:lpstr>
      <vt:lpstr>IM Study Group</vt:lpstr>
      <vt:lpstr>Review of Module 9 Learning Objectives </vt:lpstr>
      <vt:lpstr>PowerPoint Presentation</vt:lpstr>
      <vt:lpstr>Module 9 Homework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McBride</dc:creator>
  <cp:lastModifiedBy>Christopher McElveen</cp:lastModifiedBy>
  <cp:revision>53</cp:revision>
  <dcterms:created xsi:type="dcterms:W3CDTF">2013-03-27T18:34:25Z</dcterms:created>
  <dcterms:modified xsi:type="dcterms:W3CDTF">2014-03-19T16:10:42Z</dcterms:modified>
</cp:coreProperties>
</file>