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72" r:id="rId2"/>
    <p:sldId id="490" r:id="rId3"/>
    <p:sldId id="491" r:id="rId4"/>
    <p:sldId id="492" r:id="rId5"/>
    <p:sldId id="493" r:id="rId6"/>
    <p:sldId id="494" r:id="rId7"/>
    <p:sldId id="495" r:id="rId8"/>
    <p:sldId id="496" r:id="rId9"/>
    <p:sldId id="497" r:id="rId10"/>
    <p:sldId id="498" r:id="rId11"/>
    <p:sldId id="499" r:id="rId12"/>
    <p:sldId id="500" r:id="rId13"/>
    <p:sldId id="501" r:id="rId14"/>
    <p:sldId id="502" r:id="rId15"/>
    <p:sldId id="535" r:id="rId16"/>
    <p:sldId id="511" r:id="rId17"/>
    <p:sldId id="512" r:id="rId18"/>
    <p:sldId id="513" r:id="rId19"/>
    <p:sldId id="510" r:id="rId20"/>
    <p:sldId id="514" r:id="rId21"/>
    <p:sldId id="515" r:id="rId22"/>
    <p:sldId id="516" r:id="rId23"/>
    <p:sldId id="517" r:id="rId24"/>
    <p:sldId id="518" r:id="rId25"/>
    <p:sldId id="519" r:id="rId26"/>
    <p:sldId id="520" r:id="rId27"/>
    <p:sldId id="521" r:id="rId28"/>
    <p:sldId id="522" r:id="rId29"/>
    <p:sldId id="524" r:id="rId30"/>
    <p:sldId id="525" r:id="rId31"/>
    <p:sldId id="534" r:id="rId32"/>
    <p:sldId id="527" r:id="rId33"/>
    <p:sldId id="528" r:id="rId34"/>
    <p:sldId id="529" r:id="rId35"/>
    <p:sldId id="531" r:id="rId36"/>
    <p:sldId id="536" r:id="rId37"/>
  </p:sldIdLst>
  <p:sldSz cx="9144000" cy="6858000" type="screen4x3"/>
  <p:notesSz cx="6858000" cy="9144000"/>
  <p:custDataLst>
    <p:tags r:id="rId4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9232"/>
    <a:srgbClr val="87C74A"/>
    <a:srgbClr val="7DD3F1"/>
    <a:srgbClr val="75CD4A"/>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98" autoAdjust="0"/>
  </p:normalViewPr>
  <p:slideViewPr>
    <p:cSldViewPr snapToObjects="1">
      <p:cViewPr varScale="1">
        <p:scale>
          <a:sx n="132" d="100"/>
          <a:sy n="132" d="100"/>
        </p:scale>
        <p:origin x="-206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
    </p:cViewPr>
  </p:sorterViewPr>
  <p:notesViewPr>
    <p:cSldViewPr snapToObjects="1">
      <p:cViewPr varScale="1">
        <p:scale>
          <a:sx n="42" d="100"/>
          <a:sy n="42" d="100"/>
        </p:scale>
        <p:origin x="-231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tags" Target="tags/tag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7C147A94-94C0-8B4A-8E4F-4AA6BDD9EB38}" type="datetime1">
              <a:rPr lang="en-US"/>
              <a:pPr>
                <a:defRPr/>
              </a:pPr>
              <a:t>10/8/13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58E9D29A-B3AB-2240-AFE7-9F1CD3677E81}" type="slidenum">
              <a:rPr lang="en-US"/>
              <a:pPr>
                <a:defRPr/>
              </a:pPr>
              <a:t>‹#›</a:t>
            </a:fld>
            <a:endParaRPr lang="en-US"/>
          </a:p>
        </p:txBody>
      </p:sp>
    </p:spTree>
    <p:extLst>
      <p:ext uri="{BB962C8B-B14F-4D97-AF65-F5344CB8AC3E}">
        <p14:creationId xmlns:p14="http://schemas.microsoft.com/office/powerpoint/2010/main" val="402746893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Sherrie give client example</a:t>
            </a:r>
            <a:endParaRPr lang="en-US" dirty="0"/>
          </a:p>
        </p:txBody>
      </p:sp>
      <p:sp>
        <p:nvSpPr>
          <p:cNvPr id="4" name="Slide Number Placeholder 3"/>
          <p:cNvSpPr>
            <a:spLocks noGrp="1"/>
          </p:cNvSpPr>
          <p:nvPr>
            <p:ph type="sldNum" sz="quarter" idx="10"/>
          </p:nvPr>
        </p:nvSpPr>
        <p:spPr/>
        <p:txBody>
          <a:bodyPr/>
          <a:lstStyle/>
          <a:p>
            <a:fld id="{76FB9B30-9F19-4F41-9E6C-8BDA979BF386}" type="slidenum">
              <a:rPr lang="en-US" smtClean="0"/>
              <a:t>6</a:t>
            </a:fld>
            <a:endParaRPr lang="en-US"/>
          </a:p>
        </p:txBody>
      </p:sp>
    </p:spTree>
    <p:extLst>
      <p:ext uri="{BB962C8B-B14F-4D97-AF65-F5344CB8AC3E}">
        <p14:creationId xmlns:p14="http://schemas.microsoft.com/office/powerpoint/2010/main" val="167778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A57769-AEA8-4841-8152-E450CEA96D87}" type="slidenum">
              <a:rPr lang="en-US" smtClean="0"/>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E9D29A-B3AB-2240-AFE7-9F1CD3677E81}" type="slidenum">
              <a:rPr lang="en-US" smtClean="0"/>
              <a:pPr>
                <a:defRPr/>
              </a:pPr>
              <a:t>27</a:t>
            </a:fld>
            <a:endParaRPr lang="en-US"/>
          </a:p>
        </p:txBody>
      </p:sp>
    </p:spTree>
    <p:extLst>
      <p:ext uri="{BB962C8B-B14F-4D97-AF65-F5344CB8AC3E}">
        <p14:creationId xmlns:p14="http://schemas.microsoft.com/office/powerpoint/2010/main" val="3001715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3500" y="1447800"/>
            <a:ext cx="6477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203575"/>
            <a:ext cx="5486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7FB6A1F-5081-B846-BF22-8A8C1C28CA05}" type="datetime1">
              <a:rPr lang="en-US"/>
              <a:pPr>
                <a:defRPr/>
              </a:pPr>
              <a:t>10/8/13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A03BE6-AAB9-9749-AF1F-9F804A1285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342900"/>
            <a:ext cx="8305800" cy="7239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19100" y="1219200"/>
            <a:ext cx="8305800" cy="4906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6F4E57E-7C02-5140-8251-E56DC9D2FB58}" type="datetime1">
              <a:rPr lang="en-US"/>
              <a:pPr>
                <a:defRPr/>
              </a:pPr>
              <a:t>10/8/13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EF7FE1-2AEE-9048-AF14-A9AC0B789B8D}"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0624" y="342900"/>
            <a:ext cx="8302752" cy="8001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20624" y="1295401"/>
            <a:ext cx="402336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00016" y="1295401"/>
            <a:ext cx="402336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9249B1A-3CF5-7048-9A8C-4A61298F3B9B}" type="datetime1">
              <a:rPr lang="en-US"/>
              <a:pPr>
                <a:defRPr/>
              </a:pPr>
              <a:t>10/8/13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F123A2-38CB-0140-B6C4-A3D79666A965}"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342900"/>
            <a:ext cx="8305800" cy="7239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19100" y="1295400"/>
            <a:ext cx="40233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19100" y="1935162"/>
            <a:ext cx="4023360" cy="31702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01540" y="1295400"/>
            <a:ext cx="40233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01540" y="1935162"/>
            <a:ext cx="4023360" cy="31702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D6B3A34-DD1C-F74B-97FA-45CAEBBEF86E}" type="datetime1">
              <a:rPr lang="en-US"/>
              <a:pPr>
                <a:defRPr/>
              </a:pPr>
              <a:t>10/8/13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50110D6-9927-3843-876C-D934FF8CD0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820B84-5B9B-C443-B7A3-FB98DDA59726}" type="datetime1">
              <a:rPr lang="en-US"/>
              <a:pPr>
                <a:defRPr/>
              </a:pPr>
              <a:t>10/8/13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C59F09E-8C82-944F-BE60-ECB7BFB3F7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A8617F-E3EF-2245-9055-91FBDF9797BD}" type="datetime1">
              <a:rPr lang="en-US"/>
              <a:pPr>
                <a:defRPr/>
              </a:pPr>
              <a:t>10/8/13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C0664D-51BD-1D4B-9F59-8C7AE9C90E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273050"/>
            <a:ext cx="2438400"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2819400" y="273051"/>
            <a:ext cx="5867400" cy="4756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1000" y="1435101"/>
            <a:ext cx="2438400" cy="38118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E2A307-A04E-CA45-A71C-8E896098E1BF}" type="datetime1">
              <a:rPr lang="en-US"/>
              <a:pPr>
                <a:defRPr/>
              </a:pPr>
              <a:t>10/8/13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B8A92D-5DEF-6141-9CDA-45A99F9A705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0624" y="4191000"/>
            <a:ext cx="830275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20624" y="304801"/>
            <a:ext cx="8302752" cy="380999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420624" y="4800600"/>
            <a:ext cx="8302752" cy="457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B55D3C-980C-5545-980F-F9023EF1F1B7}" type="datetime1">
              <a:rPr lang="en-US"/>
              <a:pPr>
                <a:defRPr/>
              </a:pPr>
              <a:t>10/8/13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57DCFB-90B4-E944-9ECF-9C68CD02F51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19100" y="342900"/>
            <a:ext cx="8305800" cy="723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19100" y="1219201"/>
            <a:ext cx="8305800" cy="388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436F4253-D947-0045-9F03-71A2C7AF3565}" type="datetime1">
              <a:rPr lang="en-US"/>
              <a:pPr>
                <a:defRPr/>
              </a:pPr>
              <a:t>10/8/13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F35A36F6-1A78-CD4F-950C-70D802518F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xmlns:p14="http://schemas.microsoft.com/office/powerpoint/2010/main" id="1" dur="indefinite" restart="never" nodeType="tmRoot"/>
      </p:par>
    </p:tnLst>
  </p:timing>
  <p:txStyles>
    <p:titleStyle>
      <a:lvl1pPr algn="ctr" defTabSz="457200" rtl="0" eaLnBrk="0" fontAlgn="base" hangingPunct="0">
        <a:spcBef>
          <a:spcPct val="0"/>
        </a:spcBef>
        <a:spcAft>
          <a:spcPct val="0"/>
        </a:spcAft>
        <a:defRPr sz="4000" b="1" kern="1200">
          <a:solidFill>
            <a:schemeClr val="accent6">
              <a:lumMod val="75000"/>
            </a:schemeClr>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000" b="1">
          <a:solidFill>
            <a:srgbClr val="376092"/>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000" b="1">
          <a:solidFill>
            <a:srgbClr val="376092"/>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000" b="1">
          <a:solidFill>
            <a:srgbClr val="376092"/>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000" b="1">
          <a:solidFill>
            <a:srgbClr val="376092"/>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000" b="1">
          <a:solidFill>
            <a:srgbClr val="376092"/>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000" b="1">
          <a:solidFill>
            <a:srgbClr val="376092"/>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000" b="1">
          <a:solidFill>
            <a:srgbClr val="376092"/>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000" b="1">
          <a:solidFill>
            <a:srgbClr val="376092"/>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b="1" kern="1200">
          <a:solidFill>
            <a:schemeClr val="accent5">
              <a:lumMod val="50000"/>
            </a:schemeClr>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b="1" kern="1200">
          <a:solidFill>
            <a:schemeClr val="accent5">
              <a:lumMod val="50000"/>
            </a:schemeClr>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000" b="1" kern="1200">
          <a:solidFill>
            <a:schemeClr val="accent5">
              <a:lumMod val="50000"/>
            </a:schemeClr>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800" b="1" kern="1200">
          <a:solidFill>
            <a:schemeClr val="accent5">
              <a:lumMod val="50000"/>
            </a:schemeClr>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800" b="1" kern="1200">
          <a:solidFill>
            <a:schemeClr val="accent5">
              <a:lumMod val="50000"/>
            </a:schemeClr>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jpeg"/><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1" Type="http://schemas.openxmlformats.org/officeDocument/2006/relationships/slideLayout" Target="../slideLayouts/slideLayout5.xml"/><Relationship Id="rId2"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27.xml.rels><?xml version="1.0" encoding="UTF-8" standalone="yes"?>
<Relationships xmlns="http://schemas.openxmlformats.org/package/2006/relationships"><Relationship Id="rId11" Type="http://schemas.openxmlformats.org/officeDocument/2006/relationships/image" Target="../media/image44.png"/><Relationship Id="rId12" Type="http://schemas.openxmlformats.org/officeDocument/2006/relationships/image" Target="../media/image45.png"/><Relationship Id="rId13" Type="http://schemas.openxmlformats.org/officeDocument/2006/relationships/image" Target="../media/image46.png"/><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image" Target="../media/image42.png"/><Relationship Id="rId10"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png"/><Relationship Id="rId3"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4.tiff"/><Relationship Id="rId4" Type="http://schemas.openxmlformats.org/officeDocument/2006/relationships/image" Target="../media/image55.tiff"/><Relationship Id="rId5" Type="http://schemas.openxmlformats.org/officeDocument/2006/relationships/image" Target="../media/image56.tiff"/><Relationship Id="rId6" Type="http://schemas.openxmlformats.org/officeDocument/2006/relationships/image" Target="../media/image57.tiff"/><Relationship Id="rId1" Type="http://schemas.openxmlformats.org/officeDocument/2006/relationships/slideLayout" Target="../slideLayouts/slideLayout5.xml"/><Relationship Id="rId2" Type="http://schemas.openxmlformats.org/officeDocument/2006/relationships/image" Target="../media/image53.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8.jpeg"/></Relationships>
</file>

<file path=ppt/slides/_rels/slide36.xml.rels><?xml version="1.0" encoding="UTF-8" standalone="yes"?>
<Relationships xmlns="http://schemas.openxmlformats.org/package/2006/relationships"><Relationship Id="rId3" Type="http://schemas.openxmlformats.org/officeDocument/2006/relationships/hyperlink" Target="mailto:avega@interactivemetronome.com" TargetMode="External"/><Relationship Id="rId4" Type="http://schemas.openxmlformats.org/officeDocument/2006/relationships/hyperlink" Target="mailto:support@interactivemetronome.com" TargetMode="External"/><Relationship Id="rId1" Type="http://schemas.openxmlformats.org/officeDocument/2006/relationships/slideLayout" Target="../slideLayouts/slideLayout3.xml"/><Relationship Id="rId2"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support@interactivemetronome.com" TargetMode="Externa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470" y="1273175"/>
            <a:ext cx="4572000" cy="2079625"/>
          </a:xfrm>
        </p:spPr>
        <p:txBody>
          <a:bodyPr/>
          <a:lstStyle/>
          <a:p>
            <a:r>
              <a:rPr lang="en-US" sz="3600" dirty="0" smtClean="0"/>
              <a:t>IM-Home Certification Coaching Course 2 of 2</a:t>
            </a:r>
            <a:endParaRPr lang="en-US" sz="3600" dirty="0"/>
          </a:p>
        </p:txBody>
      </p:sp>
      <p:sp>
        <p:nvSpPr>
          <p:cNvPr id="3" name="Subtitle 2"/>
          <p:cNvSpPr>
            <a:spLocks noGrp="1"/>
          </p:cNvSpPr>
          <p:nvPr>
            <p:ph type="subTitle" idx="1"/>
          </p:nvPr>
        </p:nvSpPr>
        <p:spPr>
          <a:xfrm>
            <a:off x="195470" y="3352800"/>
            <a:ext cx="4381500" cy="1752600"/>
          </a:xfrm>
        </p:spPr>
        <p:txBody>
          <a:bodyPr/>
          <a:lstStyle/>
          <a:p>
            <a:r>
              <a:rPr lang="en-US" sz="2400" dirty="0" smtClean="0">
                <a:solidFill>
                  <a:schemeClr val="accent5">
                    <a:lumMod val="50000"/>
                  </a:schemeClr>
                </a:solidFill>
              </a:rPr>
              <a:t>Presentation by: Sherrie Hardy</a:t>
            </a:r>
          </a:p>
          <a:p>
            <a:r>
              <a:rPr lang="en-US" sz="2000" dirty="0" smtClean="0">
                <a:solidFill>
                  <a:schemeClr val="accent5">
                    <a:lumMod val="50000"/>
                  </a:schemeClr>
                </a:solidFill>
              </a:rPr>
              <a:t>Hardy Brain Training • Camarillo, CA</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8200" y="152400"/>
            <a:ext cx="4495800" cy="436291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Rating Scale: Sensory</a:t>
            </a:r>
            <a:endParaRPr lang="en-US" dirty="0"/>
          </a:p>
        </p:txBody>
      </p:sp>
      <p:sp>
        <p:nvSpPr>
          <p:cNvPr id="5" name="Content Placeholder 4"/>
          <p:cNvSpPr>
            <a:spLocks noGrp="1"/>
          </p:cNvSpPr>
          <p:nvPr>
            <p:ph sz="half" idx="1"/>
          </p:nvPr>
        </p:nvSpPr>
        <p:spPr/>
        <p:txBody>
          <a:bodyPr>
            <a:normAutofit fontScale="92500"/>
          </a:bodyPr>
          <a:lstStyle/>
          <a:p>
            <a:pPr lvl="0"/>
            <a:r>
              <a:rPr lang="en-US" dirty="0" smtClean="0"/>
              <a:t>Sensitive to sound - noises</a:t>
            </a:r>
          </a:p>
          <a:p>
            <a:pPr lvl="0"/>
            <a:r>
              <a:rPr lang="en-US" dirty="0" smtClean="0"/>
              <a:t>Sensitive to touch – others touching self</a:t>
            </a:r>
          </a:p>
          <a:p>
            <a:pPr lvl="0"/>
            <a:r>
              <a:rPr lang="en-US" dirty="0" smtClean="0"/>
              <a:t>Sensitive to particular foods</a:t>
            </a:r>
          </a:p>
          <a:p>
            <a:pPr lvl="0"/>
            <a:r>
              <a:rPr lang="en-US" dirty="0" smtClean="0"/>
              <a:t>Sensitive to movement</a:t>
            </a:r>
          </a:p>
          <a:p>
            <a:pPr lvl="0"/>
            <a:r>
              <a:rPr lang="en-US" dirty="0" smtClean="0"/>
              <a:t>Sensitive to visual input</a:t>
            </a:r>
            <a:endParaRPr lang="en-US" dirty="0"/>
          </a:p>
        </p:txBody>
      </p:sp>
      <p:pic>
        <p:nvPicPr>
          <p:cNvPr id="3" name="Content Placeholder 2"/>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107188" y="1371828"/>
            <a:ext cx="3209524" cy="3657143"/>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81336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Rating Scale: Attention/Organization</a:t>
            </a:r>
            <a:endParaRPr lang="en-US" dirty="0"/>
          </a:p>
        </p:txBody>
      </p:sp>
      <p:sp>
        <p:nvSpPr>
          <p:cNvPr id="5" name="Content Placeholder 4"/>
          <p:cNvSpPr>
            <a:spLocks noGrp="1"/>
          </p:cNvSpPr>
          <p:nvPr>
            <p:ph sz="half" idx="1"/>
          </p:nvPr>
        </p:nvSpPr>
        <p:spPr/>
        <p:txBody>
          <a:bodyPr>
            <a:normAutofit fontScale="92500"/>
          </a:bodyPr>
          <a:lstStyle/>
          <a:p>
            <a:pPr lvl="0"/>
            <a:r>
              <a:rPr lang="en-US" dirty="0" smtClean="0"/>
              <a:t>Poor task initiation</a:t>
            </a:r>
          </a:p>
          <a:p>
            <a:pPr lvl="0"/>
            <a:r>
              <a:rPr lang="en-US" dirty="0" smtClean="0"/>
              <a:t>Poor sequencing when completing a task</a:t>
            </a:r>
          </a:p>
          <a:p>
            <a:pPr lvl="0"/>
            <a:r>
              <a:rPr lang="en-US" dirty="0" smtClean="0"/>
              <a:t>Poor Auditory Attention</a:t>
            </a:r>
          </a:p>
          <a:p>
            <a:pPr lvl="0"/>
            <a:r>
              <a:rPr lang="en-US" dirty="0" smtClean="0"/>
              <a:t>Poor Visual Attention</a:t>
            </a:r>
          </a:p>
          <a:p>
            <a:pPr lvl="0"/>
            <a:r>
              <a:rPr lang="en-US" dirty="0" smtClean="0"/>
              <a:t>Poor overall organization, especially before and after school</a:t>
            </a:r>
            <a:endParaRPr lang="en-US" dirty="0"/>
          </a:p>
        </p:txBody>
      </p:sp>
      <p:pic>
        <p:nvPicPr>
          <p:cNvPr id="3" name="Content Placeholder 2"/>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4849899" y="1828800"/>
            <a:ext cx="3956858" cy="2590800"/>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700430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 Mid &amp; Post Ratings Scale Worksheet</a:t>
            </a:r>
            <a:endParaRPr lang="en-US" dirty="0"/>
          </a:p>
        </p:txBody>
      </p:sp>
      <p:sp>
        <p:nvSpPr>
          <p:cNvPr id="5" name="Content Placeholder 4"/>
          <p:cNvSpPr>
            <a:spLocks noGrp="1"/>
          </p:cNvSpPr>
          <p:nvPr>
            <p:ph sz="half" idx="1"/>
          </p:nvPr>
        </p:nvSpPr>
        <p:spPr/>
        <p:txBody>
          <a:bodyPr/>
          <a:lstStyle/>
          <a:p>
            <a:pPr marL="0" indent="0">
              <a:buNone/>
            </a:pPr>
            <a:r>
              <a:rPr lang="en-US" dirty="0" smtClean="0"/>
              <a:t>Gauge where your clients are pre, mid and post IM training.</a:t>
            </a:r>
          </a:p>
        </p:txBody>
      </p:sp>
      <p:pic>
        <p:nvPicPr>
          <p:cNvPr id="4" name="Content Placeholder 3"/>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5334000" y="1742661"/>
            <a:ext cx="2958773" cy="3180522"/>
          </a:xfrm>
        </p:spPr>
      </p:pic>
    </p:spTree>
    <p:extLst>
      <p:ext uri="{BB962C8B-B14F-4D97-AF65-F5344CB8AC3E}">
        <p14:creationId xmlns:p14="http://schemas.microsoft.com/office/powerpoint/2010/main" val="2088833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42900"/>
            <a:ext cx="8305800" cy="723900"/>
          </a:xfrm>
        </p:spPr>
        <p:txBody>
          <a:bodyPr/>
          <a:lstStyle/>
          <a:p>
            <a:r>
              <a:rPr lang="en-US" smtClean="0"/>
              <a:t>Medical History</a:t>
            </a:r>
            <a:endParaRPr lang="en-US"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43570" y="1219200"/>
            <a:ext cx="5856860" cy="3899395"/>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711723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Standard Assessments</a:t>
            </a:r>
            <a:endParaRPr lang="en-US" dirty="0"/>
          </a:p>
        </p:txBody>
      </p:sp>
      <p:sp>
        <p:nvSpPr>
          <p:cNvPr id="8" name="Content Placeholder 7"/>
          <p:cNvSpPr>
            <a:spLocks noGrp="1"/>
          </p:cNvSpPr>
          <p:nvPr>
            <p:ph sz="half" idx="1"/>
          </p:nvPr>
        </p:nvSpPr>
        <p:spPr/>
        <p:txBody>
          <a:bodyPr>
            <a:normAutofit/>
          </a:bodyPr>
          <a:lstStyle/>
          <a:p>
            <a:pPr lvl="0">
              <a:lnSpc>
                <a:spcPct val="120000"/>
              </a:lnSpc>
            </a:pPr>
            <a:r>
              <a:rPr lang="en-US" dirty="0"/>
              <a:t>Use discipline specific tests before/after IM to determine  functional progress</a:t>
            </a:r>
            <a:endParaRPr lang="en-US" dirty="0" smtClean="0"/>
          </a:p>
        </p:txBody>
      </p:sp>
      <p:pic>
        <p:nvPicPr>
          <p:cNvPr id="6" name="Picture 5"/>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7738" b="100000" l="0" r="100000">
                        <a14:backgroundMark x1="24405" y1="46429" x2="24405" y2="46429"/>
                        <a14:backgroundMark x1="47619" y1="29167" x2="47619" y2="29167"/>
                      </a14:backgroundRemoval>
                    </a14:imgEffect>
                  </a14:imgLayer>
                </a14:imgProps>
              </a:ext>
              <a:ext uri="{28A0092B-C50C-407E-A947-70E740481C1C}">
                <a14:useLocalDpi xmlns:a14="http://schemas.microsoft.com/office/drawing/2010/main"/>
              </a:ext>
            </a:extLst>
          </a:blip>
          <a:srcRect/>
          <a:stretch/>
        </p:blipFill>
        <p:spPr>
          <a:xfrm>
            <a:off x="228600" y="89451"/>
            <a:ext cx="1600201" cy="1600201"/>
          </a:xfrm>
          <a:prstGeom prst="rect">
            <a:avLst/>
          </a:prstGeom>
        </p:spPr>
      </p:pic>
      <p:pic>
        <p:nvPicPr>
          <p:cNvPr id="10" name="Content Placeholder 8"/>
          <p:cNvPicPr>
            <a:picLocks noGrp="1" noChangeAspect="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5348571" y="1524000"/>
            <a:ext cx="3218689" cy="3048001"/>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930244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make IM-Home work with your clients</a:t>
            </a:r>
            <a:endParaRPr lang="en-US" dirty="0"/>
          </a:p>
        </p:txBody>
      </p:sp>
      <p:pic>
        <p:nvPicPr>
          <p:cNvPr id="10" name="Content Placeholder 9" descr="happy-children.jpe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447800" y="1371600"/>
            <a:ext cx="6248400" cy="3691477"/>
          </a:xfrm>
          <a:prstGeom prst="roundRect">
            <a:avLst/>
          </a:prstGeom>
        </p:spPr>
        <p:style>
          <a:lnRef idx="2">
            <a:schemeClr val="accent6"/>
          </a:lnRef>
          <a:fillRef idx="1">
            <a:schemeClr val="lt1"/>
          </a:fillRef>
          <a:effectRef idx="0">
            <a:schemeClr val="accent6"/>
          </a:effectRef>
          <a:fontRef idx="minor">
            <a:schemeClr val="dk1"/>
          </a:fontRef>
        </p:style>
      </p:pic>
      <p:pic>
        <p:nvPicPr>
          <p:cNvPr id="7" name="Content Placeholder 3" descr="IMG_022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9100" y="3276600"/>
            <a:ext cx="2218300" cy="2023402"/>
          </a:xfrm>
          <a:prstGeom prst="ellipse">
            <a:avLst/>
          </a:prstGeom>
          <a:ln w="28575">
            <a:solidFill>
              <a:schemeClr val="accent6"/>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599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48" y="342900"/>
            <a:ext cx="8302752" cy="800100"/>
          </a:xfrm>
        </p:spPr>
        <p:txBody>
          <a:bodyPr/>
          <a:lstStyle/>
          <a:p>
            <a:r>
              <a:rPr lang="en-US" smtClean="0"/>
              <a:t>Office to Home Consultation</a:t>
            </a:r>
            <a:endParaRPr lang="en-US" dirty="0"/>
          </a:p>
        </p:txBody>
      </p:sp>
      <p:sp>
        <p:nvSpPr>
          <p:cNvPr id="3" name="Content Placeholder 2"/>
          <p:cNvSpPr>
            <a:spLocks noGrp="1"/>
          </p:cNvSpPr>
          <p:nvPr>
            <p:ph sz="half" idx="1"/>
          </p:nvPr>
        </p:nvSpPr>
        <p:spPr/>
        <p:txBody>
          <a:bodyPr>
            <a:normAutofit fontScale="70000" lnSpcReduction="20000"/>
          </a:bodyPr>
          <a:lstStyle/>
          <a:p>
            <a:pPr>
              <a:lnSpc>
                <a:spcPct val="120000"/>
              </a:lnSpc>
            </a:pPr>
            <a:r>
              <a:rPr lang="en-US" dirty="0" smtClean="0"/>
              <a:t>When ready to shift to home set up a meeting with the parents/caregivers</a:t>
            </a:r>
          </a:p>
          <a:p>
            <a:pPr lvl="1">
              <a:lnSpc>
                <a:spcPct val="120000"/>
              </a:lnSpc>
            </a:pPr>
            <a:r>
              <a:rPr lang="en-US" dirty="0" smtClean="0"/>
              <a:t>Review progress to date</a:t>
            </a:r>
          </a:p>
          <a:p>
            <a:pPr lvl="1">
              <a:lnSpc>
                <a:spcPct val="120000"/>
              </a:lnSpc>
            </a:pPr>
            <a:r>
              <a:rPr lang="en-US" dirty="0" smtClean="0"/>
              <a:t>Review why you think the client is ready to shift to home</a:t>
            </a:r>
          </a:p>
          <a:p>
            <a:pPr lvl="1">
              <a:lnSpc>
                <a:spcPct val="120000"/>
              </a:lnSpc>
            </a:pPr>
            <a:r>
              <a:rPr lang="en-US" dirty="0" smtClean="0"/>
              <a:t>Review what schedule might be best for the client and the family </a:t>
            </a:r>
          </a:p>
          <a:p>
            <a:pPr lvl="1">
              <a:lnSpc>
                <a:spcPct val="120000"/>
              </a:lnSpc>
            </a:pPr>
            <a:r>
              <a:rPr lang="en-US" dirty="0" smtClean="0"/>
              <a:t>Help parents complete the IM home schedule before they end the meeting.  </a:t>
            </a:r>
          </a:p>
        </p:txBody>
      </p:sp>
      <p:pic>
        <p:nvPicPr>
          <p:cNvPr id="5" name="Content Placeholder 7" descr="iStock_000017335008Small.jp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5116513" y="1347787"/>
            <a:ext cx="3190875" cy="3705225"/>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4936536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Shifting IM from office to home</a:t>
            </a:r>
            <a:endParaRPr lang="en-US" dirty="0"/>
          </a:p>
        </p:txBody>
      </p:sp>
      <p:sp>
        <p:nvSpPr>
          <p:cNvPr id="3" name="Content Placeholder 2"/>
          <p:cNvSpPr>
            <a:spLocks noGrp="1"/>
          </p:cNvSpPr>
          <p:nvPr>
            <p:ph sz="half" idx="1"/>
          </p:nvPr>
        </p:nvSpPr>
        <p:spPr>
          <a:xfrm>
            <a:off x="420624" y="1295401"/>
            <a:ext cx="5980176" cy="3810000"/>
          </a:xfrm>
        </p:spPr>
        <p:txBody>
          <a:bodyPr>
            <a:normAutofit fontScale="92500" lnSpcReduction="20000"/>
          </a:bodyPr>
          <a:lstStyle/>
          <a:p>
            <a:pPr>
              <a:lnSpc>
                <a:spcPct val="120000"/>
              </a:lnSpc>
            </a:pPr>
            <a:r>
              <a:rPr lang="en-US" dirty="0" smtClean="0"/>
              <a:t>Help identify the best space for doing IM</a:t>
            </a:r>
          </a:p>
          <a:p>
            <a:pPr>
              <a:lnSpc>
                <a:spcPct val="120000"/>
              </a:lnSpc>
            </a:pPr>
            <a:r>
              <a:rPr lang="en-US" dirty="0" smtClean="0"/>
              <a:t>Help parents identify the best schedule for the shift to home:  For example</a:t>
            </a:r>
          </a:p>
          <a:p>
            <a:pPr lvl="1">
              <a:lnSpc>
                <a:spcPct val="120000"/>
              </a:lnSpc>
            </a:pPr>
            <a:r>
              <a:rPr lang="en-US" dirty="0" smtClean="0"/>
              <a:t>First week-2 sessions in the office, 1 at home </a:t>
            </a:r>
          </a:p>
          <a:p>
            <a:pPr lvl="1">
              <a:lnSpc>
                <a:spcPct val="120000"/>
              </a:lnSpc>
            </a:pPr>
            <a:r>
              <a:rPr lang="en-US" dirty="0" smtClean="0"/>
              <a:t>Second week- 1 session office, 2 at home</a:t>
            </a:r>
          </a:p>
          <a:p>
            <a:pPr lvl="1">
              <a:lnSpc>
                <a:spcPct val="120000"/>
              </a:lnSpc>
            </a:pPr>
            <a:r>
              <a:rPr lang="en-US" dirty="0" smtClean="0"/>
              <a:t>Third week-All IM sessions at home with ½ </a:t>
            </a:r>
            <a:r>
              <a:rPr lang="en-US" dirty="0" err="1" smtClean="0"/>
              <a:t>hr</a:t>
            </a:r>
            <a:r>
              <a:rPr lang="en-US" dirty="0" smtClean="0"/>
              <a:t> consult from IM provider</a:t>
            </a:r>
          </a:p>
        </p:txBody>
      </p:sp>
      <p:pic>
        <p:nvPicPr>
          <p:cNvPr id="6" name="Content Placeholder 5" descr="rbso_23.png"/>
          <p:cNvPicPr>
            <a:picLocks noGrp="1" noChangeAspect="1"/>
          </p:cNvPicPr>
          <p:nvPr>
            <p:ph sz="half" idx="2"/>
          </p:nvPr>
        </p:nvPicPr>
        <p:blipFill>
          <a:blip r:embed="rId2" cstate="screen">
            <a:extLst>
              <a:ext uri="{28A0092B-C50C-407E-A947-70E740481C1C}">
                <a14:useLocalDpi xmlns:a14="http://schemas.microsoft.com/office/drawing/2010/main"/>
              </a:ext>
            </a:extLst>
          </a:blip>
          <a:srcRect l="-57289" r="-57289"/>
          <a:stretch>
            <a:fillRect/>
          </a:stretch>
        </p:blipFill>
        <p:spPr>
          <a:xfrm>
            <a:off x="5955985" y="1377448"/>
            <a:ext cx="3188015" cy="3704762"/>
          </a:xfrm>
        </p:spPr>
      </p:pic>
    </p:spTree>
    <p:extLst>
      <p:ext uri="{BB962C8B-B14F-4D97-AF65-F5344CB8AC3E}">
        <p14:creationId xmlns:p14="http://schemas.microsoft.com/office/powerpoint/2010/main" val="1024678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Lock down schedule with family</a:t>
            </a:r>
            <a:endParaRPr lang="en-US" dirty="0"/>
          </a:p>
        </p:txBody>
      </p:sp>
      <p:pic>
        <p:nvPicPr>
          <p:cNvPr id="6" name="Content Placeholder 5" descr="Screen Shot 2012-04-26 at 3.10.16 PM.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762476" y="1232917"/>
            <a:ext cx="5619048" cy="3857143"/>
          </a:xfrm>
          <a:prstGeom prst="roundRect">
            <a:avLst>
              <a:gd name="adj" fmla="val 6617"/>
            </a:avLst>
          </a:prstGeom>
          <a:ln w="28575">
            <a:solidFill>
              <a:srgbClr val="F69232"/>
            </a:solidFill>
          </a:ln>
          <a:effectLst>
            <a:outerShdw blurRad="50800" dist="38100" dir="18900000" algn="bl" rotWithShape="0">
              <a:prstClr val="black">
                <a:alpha val="40000"/>
              </a:prstClr>
            </a:outerShdw>
          </a:effectLst>
        </p:spPr>
      </p:pic>
      <p:sp>
        <p:nvSpPr>
          <p:cNvPr id="8" name="5-Point Star 7"/>
          <p:cNvSpPr/>
          <p:nvPr/>
        </p:nvSpPr>
        <p:spPr>
          <a:xfrm>
            <a:off x="6741056" y="160182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5-Point Star 8"/>
          <p:cNvSpPr/>
          <p:nvPr/>
        </p:nvSpPr>
        <p:spPr>
          <a:xfrm>
            <a:off x="6781800" y="2360578"/>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5-Point Star 9"/>
          <p:cNvSpPr/>
          <p:nvPr/>
        </p:nvSpPr>
        <p:spPr>
          <a:xfrm>
            <a:off x="6781800" y="312474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5-Point Star 10"/>
          <p:cNvSpPr/>
          <p:nvPr/>
        </p:nvSpPr>
        <p:spPr>
          <a:xfrm>
            <a:off x="6781800" y="3886200"/>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5-Point Star 11"/>
          <p:cNvSpPr/>
          <p:nvPr/>
        </p:nvSpPr>
        <p:spPr>
          <a:xfrm>
            <a:off x="4337350" y="160182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5-Point Star 12"/>
          <p:cNvSpPr/>
          <p:nvPr/>
        </p:nvSpPr>
        <p:spPr>
          <a:xfrm>
            <a:off x="4337350" y="2360578"/>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5-Point Star 13"/>
          <p:cNvSpPr/>
          <p:nvPr/>
        </p:nvSpPr>
        <p:spPr>
          <a:xfrm>
            <a:off x="4337350" y="312474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5-Point Star 14"/>
          <p:cNvSpPr/>
          <p:nvPr/>
        </p:nvSpPr>
        <p:spPr>
          <a:xfrm>
            <a:off x="4343400" y="3886200"/>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5-Point Star 15"/>
          <p:cNvSpPr/>
          <p:nvPr/>
        </p:nvSpPr>
        <p:spPr>
          <a:xfrm>
            <a:off x="2776728" y="160182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5-Point Star 16"/>
          <p:cNvSpPr/>
          <p:nvPr/>
        </p:nvSpPr>
        <p:spPr>
          <a:xfrm>
            <a:off x="2776728" y="2360578"/>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5-Point Star 17"/>
          <p:cNvSpPr/>
          <p:nvPr/>
        </p:nvSpPr>
        <p:spPr>
          <a:xfrm>
            <a:off x="2776728" y="312474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5-Point Star 18"/>
          <p:cNvSpPr/>
          <p:nvPr/>
        </p:nvSpPr>
        <p:spPr>
          <a:xfrm>
            <a:off x="2776728" y="3886200"/>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5-Point Star 19"/>
          <p:cNvSpPr/>
          <p:nvPr/>
        </p:nvSpPr>
        <p:spPr>
          <a:xfrm>
            <a:off x="5185366" y="160182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5-Point Star 20"/>
          <p:cNvSpPr/>
          <p:nvPr/>
        </p:nvSpPr>
        <p:spPr>
          <a:xfrm>
            <a:off x="5185365" y="2360578"/>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5-Point Star 21"/>
          <p:cNvSpPr/>
          <p:nvPr/>
        </p:nvSpPr>
        <p:spPr>
          <a:xfrm>
            <a:off x="5185366" y="312474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5-Point Star 22"/>
          <p:cNvSpPr/>
          <p:nvPr/>
        </p:nvSpPr>
        <p:spPr>
          <a:xfrm>
            <a:off x="5185364" y="3886200"/>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95555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IM-Home &amp; IM Pro are </a:t>
            </a:r>
            <a:r>
              <a:rPr lang="en-US" dirty="0" err="1" smtClean="0"/>
              <a:t>eClinc</a:t>
            </a:r>
            <a:r>
              <a:rPr lang="en-US" dirty="0" smtClean="0"/>
              <a:t> compatible!</a:t>
            </a:r>
            <a:endParaRPr lang="en-US" dirty="0"/>
          </a:p>
        </p:txBody>
      </p:sp>
      <p:sp>
        <p:nvSpPr>
          <p:cNvPr id="3" name="Content Placeholder 2"/>
          <p:cNvSpPr>
            <a:spLocks noGrp="1"/>
          </p:cNvSpPr>
          <p:nvPr>
            <p:ph sz="half" idx="1"/>
          </p:nvPr>
        </p:nvSpPr>
        <p:spPr/>
        <p:txBody>
          <a:bodyPr/>
          <a:lstStyle/>
          <a:p>
            <a:r>
              <a:rPr lang="en-US" dirty="0" smtClean="0"/>
              <a:t>Train @ home or in the clinic and your data will remain intact! </a:t>
            </a:r>
            <a:endParaRPr lang="en-US" dirty="0"/>
          </a:p>
        </p:txBody>
      </p:sp>
      <p:pic>
        <p:nvPicPr>
          <p:cNvPr id="9" name="Content Placeholder 8" descr="yay! happy face.jpg"/>
          <p:cNvPicPr>
            <a:picLocks noGrp="1" noChangeAspect="1"/>
          </p:cNvPicPr>
          <p:nvPr>
            <p:ph sz="half" idx="2"/>
          </p:nvPr>
        </p:nvPicPr>
        <p:blipFill>
          <a:blip r:embed="rId2">
            <a:extLst>
              <a:ext uri="{28A0092B-C50C-407E-A947-70E740481C1C}">
                <a14:useLocalDpi xmlns:a14="http://schemas.microsoft.com/office/drawing/2010/main" val="0"/>
              </a:ext>
            </a:extLst>
          </a:blip>
          <a:srcRect l="10406" r="10406"/>
          <a:stretch>
            <a:fillRect/>
          </a:stretch>
        </p:blipFill>
        <p:spPr/>
      </p:pic>
    </p:spTree>
    <p:extLst>
      <p:ext uri="{BB962C8B-B14F-4D97-AF65-F5344CB8AC3E}">
        <p14:creationId xmlns:p14="http://schemas.microsoft.com/office/powerpoint/2010/main" val="1481365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half" idx="1"/>
          </p:nvPr>
        </p:nvSpPr>
        <p:spPr/>
        <p:txBody>
          <a:bodyPr>
            <a:normAutofit fontScale="77500" lnSpcReduction="20000"/>
          </a:bodyPr>
          <a:lstStyle/>
          <a:p>
            <a:pPr>
              <a:lnSpc>
                <a:spcPct val="120000"/>
              </a:lnSpc>
            </a:pPr>
            <a:r>
              <a:rPr lang="en-US" dirty="0" smtClean="0"/>
              <a:t>Identifying your clients goals</a:t>
            </a:r>
          </a:p>
          <a:p>
            <a:pPr>
              <a:lnSpc>
                <a:spcPct val="120000"/>
              </a:lnSpc>
            </a:pPr>
            <a:r>
              <a:rPr lang="en-US" dirty="0" smtClean="0"/>
              <a:t>Ratings &amp; Assessments</a:t>
            </a:r>
          </a:p>
          <a:p>
            <a:pPr>
              <a:lnSpc>
                <a:spcPct val="120000"/>
              </a:lnSpc>
            </a:pPr>
            <a:r>
              <a:rPr lang="en-US" dirty="0" smtClean="0"/>
              <a:t>Shifting from Office to Home</a:t>
            </a:r>
          </a:p>
          <a:p>
            <a:pPr>
              <a:lnSpc>
                <a:spcPct val="120000"/>
              </a:lnSpc>
            </a:pPr>
            <a:r>
              <a:rPr lang="en-US" dirty="0"/>
              <a:t>Scheduling your clients IM-Home </a:t>
            </a:r>
            <a:r>
              <a:rPr lang="en-US" dirty="0" smtClean="0"/>
              <a:t>sessions</a:t>
            </a:r>
          </a:p>
          <a:p>
            <a:pPr>
              <a:lnSpc>
                <a:spcPct val="120000"/>
              </a:lnSpc>
            </a:pPr>
            <a:r>
              <a:rPr lang="en-US" dirty="0"/>
              <a:t>Motivational </a:t>
            </a:r>
            <a:r>
              <a:rPr lang="en-US" dirty="0" smtClean="0"/>
              <a:t>strategies</a:t>
            </a:r>
          </a:p>
          <a:p>
            <a:pPr>
              <a:lnSpc>
                <a:spcPct val="120000"/>
              </a:lnSpc>
            </a:pPr>
            <a:r>
              <a:rPr lang="en-US" dirty="0" smtClean="0"/>
              <a:t>How </a:t>
            </a:r>
            <a:r>
              <a:rPr lang="en-US" dirty="0"/>
              <a:t>to </a:t>
            </a:r>
            <a:r>
              <a:rPr lang="en-US" dirty="0" smtClean="0"/>
              <a:t>Charge</a:t>
            </a:r>
          </a:p>
          <a:p>
            <a:pPr>
              <a:lnSpc>
                <a:spcPct val="120000"/>
              </a:lnSpc>
            </a:pPr>
            <a:r>
              <a:rPr lang="en-US" dirty="0"/>
              <a:t>How to </a:t>
            </a:r>
            <a:r>
              <a:rPr lang="en-US" dirty="0" smtClean="0"/>
              <a:t>Market</a:t>
            </a:r>
          </a:p>
        </p:txBody>
      </p:sp>
      <p:pic>
        <p:nvPicPr>
          <p:cNvPr id="5" name="Content Placeholder 8"/>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700588" y="1833107"/>
            <a:ext cx="4022725" cy="2734586"/>
          </a:xfrm>
          <a:prstGeom prst="roundRect">
            <a:avLst/>
          </a:prstGeom>
          <a:ln w="28575">
            <a:solidFill>
              <a:schemeClr val="accent6"/>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705614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motivate your client in the home setting </a:t>
            </a: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019800" y="1905000"/>
            <a:ext cx="2286002" cy="3060598"/>
          </a:xfrm>
          <a:prstGeom prst="roundRect">
            <a:avLst/>
          </a:prstGeom>
          <a:ln w="28575">
            <a:solidFill>
              <a:srgbClr val="F69232"/>
            </a:solidFill>
          </a:ln>
          <a:effectLst>
            <a:outerShdw blurRad="50800" dist="38100" dir="18900000" algn="bl" rotWithShape="0">
              <a:prstClr val="black">
                <a:alpha val="40000"/>
              </a:prstClr>
            </a:outerShdw>
          </a:effectLst>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534" y="2906535"/>
            <a:ext cx="3192116" cy="1847536"/>
          </a:xfrm>
          <a:prstGeom prst="roundRect">
            <a:avLst/>
          </a:prstGeom>
          <a:ln w="28575">
            <a:solidFill>
              <a:srgbClr val="F69232"/>
            </a:solidFill>
          </a:ln>
          <a:effectLst>
            <a:outerShdw blurRad="50800" dist="38100" dir="18900000" algn="bl" rotWithShape="0">
              <a:prstClr val="black">
                <a:alpha val="40000"/>
              </a:prstClr>
            </a:outerShdw>
          </a:effec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39480" y="1487132"/>
            <a:ext cx="2222340" cy="2276400"/>
          </a:xfrm>
          <a:prstGeom prst="roundRect">
            <a:avLst/>
          </a:prstGeom>
          <a:ln w="28575">
            <a:solidFill>
              <a:srgbClr val="F69232"/>
            </a:solidFill>
          </a:ln>
          <a:effectLst>
            <a:outerShdw blurRad="50800" dist="38100" dir="18900000" algn="bl" rotWithShape="0">
              <a:prstClr val="black">
                <a:alpha val="40000"/>
              </a:prstClr>
            </a:outerShdw>
          </a:effectLst>
        </p:spPr>
      </p:pic>
      <p:pic>
        <p:nvPicPr>
          <p:cNvPr id="6" name="Content Placeholder 5"/>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4267200" y="2113214"/>
            <a:ext cx="1983128" cy="2644170"/>
          </a:xfrm>
          <a:prstGeom prst="roundRect">
            <a:avLst/>
          </a:prstGeom>
          <a:ln w="28575">
            <a:solidFill>
              <a:srgbClr val="F69232"/>
            </a:solidFill>
          </a:ln>
        </p:spPr>
      </p:pic>
    </p:spTree>
    <p:extLst>
      <p:ext uri="{BB962C8B-B14F-4D97-AF65-F5344CB8AC3E}">
        <p14:creationId xmlns:p14="http://schemas.microsoft.com/office/powerpoint/2010/main" val="889500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Help parents motivate their child</a:t>
            </a:r>
            <a:endParaRPr lang="en-US" dirty="0"/>
          </a:p>
        </p:txBody>
      </p:sp>
      <p:sp>
        <p:nvSpPr>
          <p:cNvPr id="3" name="Content Placeholder 2"/>
          <p:cNvSpPr>
            <a:spLocks noGrp="1"/>
          </p:cNvSpPr>
          <p:nvPr>
            <p:ph sz="half" idx="1"/>
          </p:nvPr>
        </p:nvSpPr>
        <p:spPr>
          <a:xfrm>
            <a:off x="420624" y="1295401"/>
            <a:ext cx="4456176" cy="3810000"/>
          </a:xfrm>
        </p:spPr>
        <p:txBody>
          <a:bodyPr>
            <a:normAutofit fontScale="70000" lnSpcReduction="20000"/>
          </a:bodyPr>
          <a:lstStyle/>
          <a:p>
            <a:pPr>
              <a:lnSpc>
                <a:spcPct val="120000"/>
              </a:lnSpc>
            </a:pPr>
            <a:r>
              <a:rPr lang="en-US" dirty="0" smtClean="0"/>
              <a:t>Identify rewards for completing IM Sessions</a:t>
            </a:r>
          </a:p>
          <a:p>
            <a:pPr lvl="1">
              <a:lnSpc>
                <a:spcPct val="120000"/>
              </a:lnSpc>
            </a:pPr>
            <a:r>
              <a:rPr lang="en-US" dirty="0" smtClean="0"/>
              <a:t>Less is more</a:t>
            </a:r>
          </a:p>
          <a:p>
            <a:pPr lvl="2">
              <a:lnSpc>
                <a:spcPct val="120000"/>
              </a:lnSpc>
            </a:pPr>
            <a:r>
              <a:rPr lang="en-US" dirty="0" smtClean="0"/>
              <a:t>What is the smallest level of “buy-off”?</a:t>
            </a:r>
          </a:p>
          <a:p>
            <a:pPr lvl="2">
              <a:lnSpc>
                <a:spcPct val="120000"/>
              </a:lnSpc>
            </a:pPr>
            <a:r>
              <a:rPr lang="en-US" dirty="0" smtClean="0"/>
              <a:t>Words of encouragement count</a:t>
            </a:r>
          </a:p>
          <a:p>
            <a:pPr lvl="2">
              <a:lnSpc>
                <a:spcPct val="120000"/>
              </a:lnSpc>
            </a:pPr>
            <a:r>
              <a:rPr lang="en-US" dirty="0" smtClean="0"/>
              <a:t>Post best </a:t>
            </a:r>
            <a:r>
              <a:rPr lang="en-US" dirty="0" err="1" smtClean="0"/>
              <a:t>ms</a:t>
            </a:r>
            <a:r>
              <a:rPr lang="en-US" dirty="0" smtClean="0"/>
              <a:t>, # of burst or IAR somewhere he can see</a:t>
            </a:r>
          </a:p>
          <a:p>
            <a:pPr lvl="1">
              <a:lnSpc>
                <a:spcPct val="120000"/>
              </a:lnSpc>
            </a:pPr>
            <a:r>
              <a:rPr lang="en-US" dirty="0" smtClean="0"/>
              <a:t>Never use food as a reward</a:t>
            </a:r>
          </a:p>
          <a:p>
            <a:pPr lvl="1">
              <a:lnSpc>
                <a:spcPct val="120000"/>
              </a:lnSpc>
            </a:pPr>
            <a:r>
              <a:rPr lang="en-US" dirty="0" smtClean="0"/>
              <a:t>Point/token system towards a larger prize</a:t>
            </a:r>
          </a:p>
          <a:p>
            <a:pPr lvl="1">
              <a:lnSpc>
                <a:spcPct val="120000"/>
              </a:lnSpc>
            </a:pPr>
            <a:r>
              <a:rPr lang="en-US" dirty="0" smtClean="0"/>
              <a:t>Treasure box</a:t>
            </a:r>
          </a:p>
          <a:p>
            <a:pPr lvl="1">
              <a:lnSpc>
                <a:spcPct val="120000"/>
              </a:lnSpc>
            </a:pPr>
            <a:r>
              <a:rPr lang="en-US" dirty="0" smtClean="0"/>
              <a:t>Do a family weekly reward</a:t>
            </a:r>
          </a:p>
          <a:p>
            <a:pPr lvl="1">
              <a:lnSpc>
                <a:spcPct val="120000"/>
              </a:lnSpc>
            </a:pPr>
            <a:r>
              <a:rPr lang="en-US" dirty="0" smtClean="0"/>
              <a:t>Sprinkle in surprises</a:t>
            </a: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4845050" y="1743075"/>
            <a:ext cx="3733800" cy="2914650"/>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118258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Help Parents Stay Motivated</a:t>
            </a:r>
            <a:endParaRPr lang="en-US" dirty="0"/>
          </a:p>
        </p:txBody>
      </p:sp>
      <p:sp>
        <p:nvSpPr>
          <p:cNvPr id="3" name="Content Placeholder 2"/>
          <p:cNvSpPr>
            <a:spLocks noGrp="1"/>
          </p:cNvSpPr>
          <p:nvPr>
            <p:ph sz="half" idx="1"/>
          </p:nvPr>
        </p:nvSpPr>
        <p:spPr>
          <a:xfrm>
            <a:off x="420624" y="1295401"/>
            <a:ext cx="4837176" cy="3810000"/>
          </a:xfrm>
        </p:spPr>
        <p:txBody>
          <a:bodyPr>
            <a:normAutofit fontScale="70000" lnSpcReduction="20000"/>
          </a:bodyPr>
          <a:lstStyle/>
          <a:p>
            <a:pPr>
              <a:lnSpc>
                <a:spcPct val="120000"/>
              </a:lnSpc>
            </a:pPr>
            <a:r>
              <a:rPr lang="en-US" dirty="0" smtClean="0"/>
              <a:t>Give parents tools for helping their child master training</a:t>
            </a:r>
          </a:p>
          <a:p>
            <a:pPr lvl="1">
              <a:lnSpc>
                <a:spcPct val="120000"/>
              </a:lnSpc>
            </a:pPr>
            <a:r>
              <a:rPr lang="en-US" dirty="0" smtClean="0"/>
              <a:t>Narrow down choices for child</a:t>
            </a:r>
          </a:p>
          <a:p>
            <a:pPr>
              <a:lnSpc>
                <a:spcPct val="120000"/>
              </a:lnSpc>
            </a:pPr>
            <a:r>
              <a:rPr lang="en-US" dirty="0" smtClean="0"/>
              <a:t>Help parents recognize child’s progress</a:t>
            </a:r>
          </a:p>
          <a:p>
            <a:pPr lvl="1">
              <a:lnSpc>
                <a:spcPct val="120000"/>
              </a:lnSpc>
            </a:pPr>
            <a:r>
              <a:rPr lang="en-US" dirty="0" smtClean="0"/>
              <a:t>Review training results</a:t>
            </a:r>
          </a:p>
          <a:p>
            <a:pPr lvl="1">
              <a:lnSpc>
                <a:spcPct val="120000"/>
              </a:lnSpc>
            </a:pPr>
            <a:r>
              <a:rPr lang="en-US" dirty="0" smtClean="0"/>
              <a:t>Recognize independence</a:t>
            </a:r>
          </a:p>
          <a:p>
            <a:pPr>
              <a:lnSpc>
                <a:spcPct val="120000"/>
              </a:lnSpc>
            </a:pPr>
            <a:r>
              <a:rPr lang="en-US" dirty="0" smtClean="0"/>
              <a:t>Illustrate to parents the benefit of using</a:t>
            </a:r>
            <a:br>
              <a:rPr lang="en-US" dirty="0" smtClean="0"/>
            </a:br>
            <a:r>
              <a:rPr lang="en-US" dirty="0" smtClean="0"/>
              <a:t>IM equipment forever</a:t>
            </a:r>
          </a:p>
          <a:p>
            <a:pPr lvl="1">
              <a:lnSpc>
                <a:spcPct val="120000"/>
              </a:lnSpc>
            </a:pPr>
            <a:r>
              <a:rPr lang="en-US" dirty="0" smtClean="0"/>
              <a:t>Before a big test</a:t>
            </a:r>
          </a:p>
          <a:p>
            <a:pPr lvl="1">
              <a:lnSpc>
                <a:spcPct val="120000"/>
              </a:lnSpc>
            </a:pPr>
            <a:r>
              <a:rPr lang="en-US" dirty="0" smtClean="0"/>
              <a:t>Before a sporting event</a:t>
            </a:r>
          </a:p>
        </p:txBody>
      </p:sp>
      <p:pic>
        <p:nvPicPr>
          <p:cNvPr id="7" name="Content Placeholder 6" descr="iStock_000014340293XSmall.jp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5410200" y="1450263"/>
            <a:ext cx="2442319" cy="3426537"/>
          </a:xfrm>
          <a:prstGeom prst="roundRect">
            <a:avLst/>
          </a:prstGeom>
          <a:ln w="28575">
            <a:solidFill>
              <a:srgbClr val="F69232"/>
            </a:solidFill>
          </a:ln>
          <a:effectLst>
            <a:outerShdw blurRad="50800" dist="38100" dir="18900000" algn="bl" rotWithShape="0">
              <a:prstClr val="black">
                <a:alpha val="40000"/>
              </a:prstClr>
            </a:outerShdw>
          </a:effec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3969" y="838201"/>
            <a:ext cx="2197100" cy="2197100"/>
          </a:xfrm>
          <a:prstGeom prst="rect">
            <a:avLst/>
          </a:prstGeom>
        </p:spPr>
      </p:pic>
    </p:spTree>
    <p:extLst>
      <p:ext uri="{BB962C8B-B14F-4D97-AF65-F5344CB8AC3E}">
        <p14:creationId xmlns:p14="http://schemas.microsoft.com/office/powerpoint/2010/main" val="3592008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Package</a:t>
            </a:r>
            <a:endParaRPr lang="en-US" dirty="0"/>
          </a:p>
        </p:txBody>
      </p:sp>
      <p:pic>
        <p:nvPicPr>
          <p:cNvPr id="5" name="Picture 4" descr="Screen Shot 2012-05-22 at 12.35.09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72326" y="1447800"/>
            <a:ext cx="3223674" cy="3558808"/>
          </a:xfrm>
          <a:prstGeom prst="roundRect">
            <a:avLst/>
          </a:prstGeom>
          <a:ln w="28575">
            <a:solidFill>
              <a:srgbClr val="F69232"/>
            </a:solidFill>
          </a:ln>
          <a:effectLst>
            <a:outerShdw blurRad="50800" dist="38100" dir="18900000" algn="bl" rotWithShape="0">
              <a:prstClr val="black">
                <a:alpha val="40000"/>
              </a:prstClr>
            </a:outerShdw>
          </a:effectLst>
        </p:spPr>
      </p:pic>
      <p:pic>
        <p:nvPicPr>
          <p:cNvPr id="6" name="Picture 5" descr="Screen Shot 2012-05-22 at 12.35.18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550" y="1447800"/>
            <a:ext cx="1585449" cy="3536768"/>
          </a:xfrm>
          <a:prstGeom prst="roundRect">
            <a:avLst/>
          </a:prstGeom>
          <a:ln w="28575">
            <a:solidFill>
              <a:srgbClr val="F69232"/>
            </a:solidFill>
          </a:ln>
          <a:effectLst>
            <a:outerShdw blurRad="50800" dist="38100" dir="18900000" algn="bl" rotWithShape="0">
              <a:prstClr val="black">
                <a:alpha val="40000"/>
              </a:prstClr>
            </a:outerShdw>
          </a:effectLst>
        </p:spPr>
      </p:pic>
      <p:pic>
        <p:nvPicPr>
          <p:cNvPr id="7" name="Content Placeholder 5" descr="Screen Shot 2012-05-22 at 3.04.19 P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24599" y="1827111"/>
            <a:ext cx="2524913" cy="2405270"/>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663631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Cooperation Chart</a:t>
            </a:r>
            <a:endParaRPr lang="en-US" dirty="0"/>
          </a:p>
        </p:txBody>
      </p:sp>
      <p:pic>
        <p:nvPicPr>
          <p:cNvPr id="41" name="Content Placeholder 5" descr="Screen Shot 2012-04-26 at 3.10.16 PM.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762476" y="1232917"/>
            <a:ext cx="5619048" cy="3857143"/>
          </a:xfrm>
          <a:prstGeom prst="roundRect">
            <a:avLst>
              <a:gd name="adj" fmla="val 6617"/>
            </a:avLst>
          </a:prstGeom>
          <a:ln w="28575">
            <a:solidFill>
              <a:srgbClr val="F69232"/>
            </a:solidFill>
          </a:ln>
          <a:effectLst>
            <a:outerShdw blurRad="50800" dist="38100" dir="18900000" algn="bl" rotWithShape="0">
              <a:prstClr val="black">
                <a:alpha val="40000"/>
              </a:prstClr>
            </a:outerShdw>
          </a:effectLst>
        </p:spPr>
      </p:pic>
      <p:sp>
        <p:nvSpPr>
          <p:cNvPr id="42" name="5-Point Star 41"/>
          <p:cNvSpPr/>
          <p:nvPr/>
        </p:nvSpPr>
        <p:spPr>
          <a:xfrm>
            <a:off x="6741056" y="160182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5-Point Star 42"/>
          <p:cNvSpPr/>
          <p:nvPr/>
        </p:nvSpPr>
        <p:spPr>
          <a:xfrm>
            <a:off x="6781800" y="2360578"/>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5-Point Star 43"/>
          <p:cNvSpPr/>
          <p:nvPr/>
        </p:nvSpPr>
        <p:spPr>
          <a:xfrm>
            <a:off x="6781800" y="312474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5-Point Star 44"/>
          <p:cNvSpPr/>
          <p:nvPr/>
        </p:nvSpPr>
        <p:spPr>
          <a:xfrm>
            <a:off x="6781800" y="3886200"/>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5-Point Star 45"/>
          <p:cNvSpPr/>
          <p:nvPr/>
        </p:nvSpPr>
        <p:spPr>
          <a:xfrm>
            <a:off x="4337350" y="160182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5-Point Star 46"/>
          <p:cNvSpPr/>
          <p:nvPr/>
        </p:nvSpPr>
        <p:spPr>
          <a:xfrm>
            <a:off x="4337350" y="2360578"/>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5-Point Star 47"/>
          <p:cNvSpPr/>
          <p:nvPr/>
        </p:nvSpPr>
        <p:spPr>
          <a:xfrm>
            <a:off x="4337350" y="312474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5-Point Star 48"/>
          <p:cNvSpPr/>
          <p:nvPr/>
        </p:nvSpPr>
        <p:spPr>
          <a:xfrm>
            <a:off x="4343400" y="3886200"/>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5-Point Star 49"/>
          <p:cNvSpPr/>
          <p:nvPr/>
        </p:nvSpPr>
        <p:spPr>
          <a:xfrm>
            <a:off x="2776728" y="160182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5-Point Star 50"/>
          <p:cNvSpPr/>
          <p:nvPr/>
        </p:nvSpPr>
        <p:spPr>
          <a:xfrm>
            <a:off x="2776728" y="2360578"/>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5-Point Star 51"/>
          <p:cNvSpPr/>
          <p:nvPr/>
        </p:nvSpPr>
        <p:spPr>
          <a:xfrm>
            <a:off x="2776728" y="312474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5-Point Star 52"/>
          <p:cNvSpPr/>
          <p:nvPr/>
        </p:nvSpPr>
        <p:spPr>
          <a:xfrm>
            <a:off x="2776728" y="3886200"/>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5-Point Star 53"/>
          <p:cNvSpPr/>
          <p:nvPr/>
        </p:nvSpPr>
        <p:spPr>
          <a:xfrm>
            <a:off x="5185366" y="160182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5-Point Star 54"/>
          <p:cNvSpPr/>
          <p:nvPr/>
        </p:nvSpPr>
        <p:spPr>
          <a:xfrm>
            <a:off x="5185365" y="2360578"/>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5-Point Star 55"/>
          <p:cNvSpPr/>
          <p:nvPr/>
        </p:nvSpPr>
        <p:spPr>
          <a:xfrm>
            <a:off x="5185366" y="3124741"/>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5-Point Star 56"/>
          <p:cNvSpPr/>
          <p:nvPr/>
        </p:nvSpPr>
        <p:spPr>
          <a:xfrm>
            <a:off x="5185364" y="3886200"/>
            <a:ext cx="379379" cy="379379"/>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38739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Keeping your adult </a:t>
            </a:r>
            <a:br>
              <a:rPr lang="en-US" smtClean="0"/>
            </a:br>
            <a:r>
              <a:rPr lang="en-US" smtClean="0"/>
              <a:t>clients on track</a:t>
            </a:r>
            <a:endParaRPr lang="en-US" dirty="0"/>
          </a:p>
        </p:txBody>
      </p:sp>
      <p:sp>
        <p:nvSpPr>
          <p:cNvPr id="2" name="Content Placeholder 1"/>
          <p:cNvSpPr>
            <a:spLocks noGrp="1"/>
          </p:cNvSpPr>
          <p:nvPr>
            <p:ph sz="half" idx="1"/>
          </p:nvPr>
        </p:nvSpPr>
        <p:spPr/>
        <p:txBody>
          <a:bodyPr/>
          <a:lstStyle/>
          <a:p>
            <a:r>
              <a:rPr lang="en-US" dirty="0" smtClean="0"/>
              <a:t>Be aware of each increment of progress &amp; talk about it- they like to be recognized!</a:t>
            </a:r>
          </a:p>
          <a:p>
            <a:r>
              <a:rPr lang="en-US" dirty="0" smtClean="0"/>
              <a:t>Coordinate with other therapy professionals about the “Big View” Goals</a:t>
            </a:r>
            <a:endParaRPr lang="en-US"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6252151" y="1162878"/>
            <a:ext cx="2438095" cy="3419048"/>
          </a:xfrm>
          <a:prstGeom prst="roundRect">
            <a:avLst/>
          </a:prstGeom>
          <a:ln w="28575">
            <a:solidFill>
              <a:srgbClr val="F69232"/>
            </a:solidFill>
          </a:ln>
          <a:effectLst>
            <a:outerShdw blurRad="50800" dist="38100" dir="18900000" algn="bl" rotWithShape="0">
              <a:prstClr val="black">
                <a:alpha val="40000"/>
              </a:prstClr>
            </a:outerShdw>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3048000"/>
            <a:ext cx="2382343" cy="1785011"/>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354929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667658" y="152399"/>
            <a:ext cx="3885542" cy="4906963"/>
          </a:xfrm>
          <a:prstGeom prst="roundRect">
            <a:avLst>
              <a:gd name="adj" fmla="val 6435"/>
            </a:avLst>
          </a:prstGeom>
          <a:solidFill>
            <a:schemeClr val="bg1"/>
          </a:solidFill>
          <a:ln w="28575">
            <a:solidFill>
              <a:srgbClr val="F69232"/>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6200000">
            <a:off x="-2000250" y="2305050"/>
            <a:ext cx="5029200" cy="723900"/>
          </a:xfrm>
        </p:spPr>
        <p:txBody>
          <a:bodyPr/>
          <a:lstStyle/>
          <a:p>
            <a:r>
              <a:rPr lang="en-US" dirty="0" smtClean="0"/>
              <a:t>Ratings Journal</a:t>
            </a:r>
            <a:endParaRPr lang="en-US" dirty="0"/>
          </a:p>
        </p:txBody>
      </p:sp>
      <p:pic>
        <p:nvPicPr>
          <p:cNvPr id="4" name="Content Placeholder 3" descr="IM-Home Rating Journal.pdf"/>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294" r="832"/>
          <a:stretch/>
        </p:blipFill>
        <p:spPr>
          <a:xfrm>
            <a:off x="2667658" y="152399"/>
            <a:ext cx="3749049" cy="4906963"/>
          </a:xfrm>
        </p:spPr>
      </p:pic>
    </p:spTree>
    <p:extLst>
      <p:ext uri="{BB962C8B-B14F-4D97-AF65-F5344CB8AC3E}">
        <p14:creationId xmlns:p14="http://schemas.microsoft.com/office/powerpoint/2010/main" val="1200495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6200"/>
            <a:ext cx="8305800" cy="723900"/>
          </a:xfrm>
        </p:spPr>
        <p:txBody>
          <a:bodyPr/>
          <a:lstStyle/>
          <a:p>
            <a:r>
              <a:rPr lang="en-US" dirty="0" smtClean="0"/>
              <a:t>IM Universe Worlds</a:t>
            </a:r>
            <a:endParaRPr lang="en-US" dirty="0"/>
          </a:p>
        </p:txBody>
      </p:sp>
      <p:grpSp>
        <p:nvGrpSpPr>
          <p:cNvPr id="44" name="Group 43"/>
          <p:cNvGrpSpPr/>
          <p:nvPr/>
        </p:nvGrpSpPr>
        <p:grpSpPr>
          <a:xfrm>
            <a:off x="6873240" y="1861621"/>
            <a:ext cx="2103120" cy="2437607"/>
            <a:chOff x="6870700" y="1793398"/>
            <a:chExt cx="2103120" cy="2437607"/>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0700" y="1793398"/>
              <a:ext cx="2103120" cy="1183005"/>
            </a:xfrm>
            <a:prstGeom prst="rect">
              <a:avLst/>
            </a:prstGeom>
          </p:spPr>
        </p:pic>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0700" y="3048000"/>
              <a:ext cx="2103120" cy="1183005"/>
            </a:xfrm>
            <a:prstGeom prst="rect">
              <a:avLst/>
            </a:prstGeom>
          </p:spPr>
        </p:pic>
      </p:grpSp>
      <p:grpSp>
        <p:nvGrpSpPr>
          <p:cNvPr id="40" name="Group 39"/>
          <p:cNvGrpSpPr/>
          <p:nvPr/>
        </p:nvGrpSpPr>
        <p:grpSpPr>
          <a:xfrm>
            <a:off x="0" y="815499"/>
            <a:ext cx="6705600" cy="1394301"/>
            <a:chOff x="0" y="1143001"/>
            <a:chExt cx="6705600" cy="1394301"/>
          </a:xfrm>
        </p:grpSpPr>
        <p:grpSp>
          <p:nvGrpSpPr>
            <p:cNvPr id="32" name="Group 31"/>
            <p:cNvGrpSpPr/>
            <p:nvPr/>
          </p:nvGrpSpPr>
          <p:grpSpPr>
            <a:xfrm>
              <a:off x="110490" y="1248649"/>
              <a:ext cx="6484620" cy="1183005"/>
              <a:chOff x="76200" y="1286988"/>
              <a:chExt cx="6484620" cy="1183005"/>
            </a:xfrm>
          </p:grpSpPr>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57700" y="1286988"/>
                <a:ext cx="2103120" cy="1183005"/>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00" y="1286988"/>
                <a:ext cx="2103120" cy="1183005"/>
              </a:xfrm>
              <a:prstGeom prst="rect">
                <a:avLst/>
              </a:prstGeom>
            </p:spPr>
          </p:pic>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66950" y="1286988"/>
                <a:ext cx="2103120" cy="1183005"/>
              </a:xfrm>
              <a:prstGeom prst="rect">
                <a:avLst/>
              </a:prstGeom>
            </p:spPr>
          </p:pic>
        </p:grpSp>
        <p:sp>
          <p:nvSpPr>
            <p:cNvPr id="33" name="Rounded Rectangle 32"/>
            <p:cNvSpPr/>
            <p:nvPr/>
          </p:nvSpPr>
          <p:spPr>
            <a:xfrm>
              <a:off x="0" y="1143001"/>
              <a:ext cx="6705600" cy="139430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0" y="2263299"/>
            <a:ext cx="6705600" cy="1394301"/>
            <a:chOff x="0" y="2729788"/>
            <a:chExt cx="6705600" cy="1394301"/>
          </a:xfrm>
        </p:grpSpPr>
        <p:grpSp>
          <p:nvGrpSpPr>
            <p:cNvPr id="34" name="Group 33"/>
            <p:cNvGrpSpPr/>
            <p:nvPr/>
          </p:nvGrpSpPr>
          <p:grpSpPr>
            <a:xfrm>
              <a:off x="110490" y="2835436"/>
              <a:ext cx="6484620" cy="1183005"/>
              <a:chOff x="114300" y="2721453"/>
              <a:chExt cx="6484620" cy="1183005"/>
            </a:xfrm>
          </p:grpSpPr>
          <p:pic>
            <p:nvPicPr>
              <p:cNvPr id="19" name="Picture 1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05050" y="2721453"/>
                <a:ext cx="2103120" cy="1183005"/>
              </a:xfrm>
              <a:prstGeom prst="rect">
                <a:avLst/>
              </a:prstGeom>
            </p:spPr>
          </p:pic>
          <p:pic>
            <p:nvPicPr>
              <p:cNvPr id="26" name="Picture 2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4300" y="2721453"/>
                <a:ext cx="2103120" cy="1183005"/>
              </a:xfrm>
              <a:prstGeom prst="rect">
                <a:avLst/>
              </a:prstGeom>
            </p:spPr>
          </p:pic>
          <p:pic>
            <p:nvPicPr>
              <p:cNvPr id="28" name="Picture 2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95800" y="2721453"/>
                <a:ext cx="2103120" cy="1183005"/>
              </a:xfrm>
              <a:prstGeom prst="rect">
                <a:avLst/>
              </a:prstGeom>
            </p:spPr>
          </p:pic>
        </p:grpSp>
        <p:sp>
          <p:nvSpPr>
            <p:cNvPr id="38" name="Rounded Rectangle 37"/>
            <p:cNvSpPr/>
            <p:nvPr/>
          </p:nvSpPr>
          <p:spPr>
            <a:xfrm>
              <a:off x="0" y="2729788"/>
              <a:ext cx="6705600" cy="139430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10160" y="3711099"/>
            <a:ext cx="6705600" cy="1394301"/>
            <a:chOff x="10160" y="4276489"/>
            <a:chExt cx="6705600" cy="1394301"/>
          </a:xfrm>
        </p:grpSpPr>
        <p:grpSp>
          <p:nvGrpSpPr>
            <p:cNvPr id="36" name="Group 35"/>
            <p:cNvGrpSpPr/>
            <p:nvPr/>
          </p:nvGrpSpPr>
          <p:grpSpPr>
            <a:xfrm>
              <a:off x="122555" y="4382137"/>
              <a:ext cx="6480810" cy="1183005"/>
              <a:chOff x="114300" y="4408012"/>
              <a:chExt cx="6480810" cy="1183005"/>
            </a:xfrm>
          </p:grpSpPr>
          <p:pic>
            <p:nvPicPr>
              <p:cNvPr id="10" name="Picture 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491990" y="4408012"/>
                <a:ext cx="2103120" cy="1183005"/>
              </a:xfrm>
              <a:prstGeom prst="rect">
                <a:avLst/>
              </a:prstGeom>
            </p:spPr>
          </p:pic>
          <p:pic>
            <p:nvPicPr>
              <p:cNvPr id="20" name="Picture 1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4300" y="4408012"/>
                <a:ext cx="2103120" cy="1183005"/>
              </a:xfrm>
              <a:prstGeom prst="rect">
                <a:avLst/>
              </a:prstGeom>
            </p:spPr>
          </p:pic>
          <p:pic>
            <p:nvPicPr>
              <p:cNvPr id="27" name="Picture 2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303145" y="4408012"/>
                <a:ext cx="2103120" cy="1183005"/>
              </a:xfrm>
              <a:prstGeom prst="rect">
                <a:avLst/>
              </a:prstGeom>
            </p:spPr>
          </p:pic>
        </p:grpSp>
        <p:sp>
          <p:nvSpPr>
            <p:cNvPr id="39" name="Rounded Rectangle 38"/>
            <p:cNvSpPr/>
            <p:nvPr/>
          </p:nvSpPr>
          <p:spPr>
            <a:xfrm>
              <a:off x="10160" y="4276489"/>
              <a:ext cx="6705600" cy="139430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Rounded Rectangle 42"/>
          <p:cNvSpPr/>
          <p:nvPr/>
        </p:nvSpPr>
        <p:spPr>
          <a:xfrm>
            <a:off x="6781800" y="1741249"/>
            <a:ext cx="2286000" cy="2678351"/>
          </a:xfrm>
          <a:prstGeom prst="roundRect">
            <a:avLst>
              <a:gd name="adj" fmla="val 5556"/>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792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Certificate of IM-Home Completion</a:t>
            </a:r>
            <a:endParaRPr lang="en-US" dirty="0"/>
          </a:p>
        </p:txBody>
      </p:sp>
      <p:pic>
        <p:nvPicPr>
          <p:cNvPr id="4" name="Content Placeholder 3" descr="Screen Shot 2012-05-16 at 9.58.38 AM.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905000" y="1219200"/>
            <a:ext cx="5334000" cy="3652940"/>
          </a:xfrm>
          <a:prstGeom prst="roundRect">
            <a:avLst>
              <a:gd name="adj" fmla="val 6328"/>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875676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charge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8348094"/>
              </p:ext>
            </p:extLst>
          </p:nvPr>
        </p:nvGraphicFramePr>
        <p:xfrm>
          <a:off x="419100" y="1219200"/>
          <a:ext cx="8306264" cy="2026919"/>
        </p:xfrm>
        <a:graphic>
          <a:graphicData uri="http://schemas.openxmlformats.org/drawingml/2006/table">
            <a:tbl>
              <a:tblPr firstRow="1" bandRow="1">
                <a:tableStyleId>{F5AB1C69-6EDB-4FF4-983F-18BD219EF322}</a:tableStyleId>
              </a:tblPr>
              <a:tblGrid>
                <a:gridCol w="1202859"/>
                <a:gridCol w="1161742"/>
                <a:gridCol w="2210145"/>
                <a:gridCol w="1657607"/>
                <a:gridCol w="2073911"/>
              </a:tblGrid>
              <a:tr h="370840">
                <a:tc>
                  <a:txBody>
                    <a:bodyPr/>
                    <a:lstStyle/>
                    <a:p>
                      <a:r>
                        <a:rPr lang="en-US" dirty="0" smtClean="0"/>
                        <a:t>Cost per sessions</a:t>
                      </a:r>
                      <a:endParaRPr lang="en-US" dirty="0"/>
                    </a:p>
                  </a:txBody>
                  <a:tcPr marL="102335" marR="102335" anchor="ctr"/>
                </a:tc>
                <a:tc>
                  <a:txBody>
                    <a:bodyPr/>
                    <a:lstStyle/>
                    <a:p>
                      <a:r>
                        <a:rPr lang="en-US" dirty="0" smtClean="0"/>
                        <a:t># of sessions</a:t>
                      </a:r>
                      <a:endParaRPr lang="en-US" dirty="0"/>
                    </a:p>
                  </a:txBody>
                  <a:tcPr marL="102335" marR="102335" anchor="ctr"/>
                </a:tc>
                <a:tc>
                  <a:txBody>
                    <a:bodyPr/>
                    <a:lstStyle/>
                    <a:p>
                      <a:r>
                        <a:rPr lang="en-US" dirty="0" smtClean="0"/>
                        <a:t>Total Cost of IM/IM-Home</a:t>
                      </a:r>
                      <a:r>
                        <a:rPr lang="en-US" baseline="0" dirty="0" smtClean="0"/>
                        <a:t> Program Consultation</a:t>
                      </a:r>
                      <a:endParaRPr lang="en-US" dirty="0"/>
                    </a:p>
                  </a:txBody>
                  <a:tcPr marL="102335" marR="102335" anchor="ctr"/>
                </a:tc>
                <a:tc>
                  <a:txBody>
                    <a:bodyPr/>
                    <a:lstStyle/>
                    <a:p>
                      <a:r>
                        <a:rPr lang="en-US" dirty="0" smtClean="0"/>
                        <a:t>Time it takes you all in-clinic</a:t>
                      </a:r>
                      <a:endParaRPr lang="en-US" dirty="0"/>
                    </a:p>
                  </a:txBody>
                  <a:tcPr marL="102335" marR="102335" anchor="ctr"/>
                </a:tc>
                <a:tc>
                  <a:txBody>
                    <a:bodyPr/>
                    <a:lstStyle/>
                    <a:p>
                      <a:r>
                        <a:rPr lang="en-US" dirty="0" smtClean="0"/>
                        <a:t>Time it</a:t>
                      </a:r>
                      <a:r>
                        <a:rPr lang="en-US" baseline="0" dirty="0" smtClean="0"/>
                        <a:t> takes you all in-home</a:t>
                      </a:r>
                      <a:endParaRPr lang="en-US" dirty="0"/>
                    </a:p>
                  </a:txBody>
                  <a:tcPr marL="102335" marR="102335" anchor="ctr"/>
                </a:tc>
              </a:tr>
              <a:tr h="370840">
                <a:tc>
                  <a:txBody>
                    <a:bodyPr/>
                    <a:lstStyle/>
                    <a:p>
                      <a:pPr algn="ctr"/>
                      <a:r>
                        <a:rPr lang="en-US" b="1" dirty="0" smtClean="0">
                          <a:solidFill>
                            <a:schemeClr val="accent5">
                              <a:lumMod val="50000"/>
                            </a:schemeClr>
                          </a:solidFill>
                        </a:rPr>
                        <a:t>$50</a:t>
                      </a:r>
                      <a:endParaRPr lang="en-US" b="1" dirty="0">
                        <a:solidFill>
                          <a:schemeClr val="accent5">
                            <a:lumMod val="50000"/>
                          </a:schemeClr>
                        </a:solidFill>
                      </a:endParaRPr>
                    </a:p>
                  </a:txBody>
                  <a:tcPr marL="102335" marR="102335"/>
                </a:tc>
                <a:tc>
                  <a:txBody>
                    <a:bodyPr/>
                    <a:lstStyle/>
                    <a:p>
                      <a:pPr algn="ctr"/>
                      <a:r>
                        <a:rPr lang="en-US" b="1" dirty="0" smtClean="0">
                          <a:solidFill>
                            <a:schemeClr val="accent5">
                              <a:lumMod val="50000"/>
                            </a:schemeClr>
                          </a:solidFill>
                        </a:rPr>
                        <a:t>32</a:t>
                      </a:r>
                      <a:endParaRPr lang="en-US" b="1" dirty="0">
                        <a:solidFill>
                          <a:schemeClr val="accent5">
                            <a:lumMod val="50000"/>
                          </a:schemeClr>
                        </a:solidFill>
                      </a:endParaRPr>
                    </a:p>
                  </a:txBody>
                  <a:tcPr marL="102335" marR="102335"/>
                </a:tc>
                <a:tc>
                  <a:txBody>
                    <a:bodyPr/>
                    <a:lstStyle/>
                    <a:p>
                      <a:pPr algn="ctr"/>
                      <a:r>
                        <a:rPr lang="en-US" b="1" dirty="0" smtClean="0">
                          <a:solidFill>
                            <a:schemeClr val="accent5">
                              <a:lumMod val="50000"/>
                            </a:schemeClr>
                          </a:solidFill>
                        </a:rPr>
                        <a:t>$1600</a:t>
                      </a:r>
                      <a:endParaRPr lang="en-US" b="1" dirty="0">
                        <a:solidFill>
                          <a:schemeClr val="accent5">
                            <a:lumMod val="50000"/>
                          </a:schemeClr>
                        </a:solidFill>
                      </a:endParaRPr>
                    </a:p>
                  </a:txBody>
                  <a:tcPr marL="102335" marR="102335"/>
                </a:tc>
                <a:tc>
                  <a:txBody>
                    <a:bodyPr/>
                    <a:lstStyle/>
                    <a:p>
                      <a:pPr algn="ctr"/>
                      <a:r>
                        <a:rPr lang="en-US" b="1" dirty="0" smtClean="0">
                          <a:solidFill>
                            <a:schemeClr val="accent5">
                              <a:lumMod val="50000"/>
                            </a:schemeClr>
                          </a:solidFill>
                        </a:rPr>
                        <a:t>32 hours</a:t>
                      </a:r>
                      <a:endParaRPr lang="en-US" b="1" dirty="0">
                        <a:solidFill>
                          <a:schemeClr val="accent5">
                            <a:lumMod val="50000"/>
                          </a:schemeClr>
                        </a:solidFill>
                      </a:endParaRPr>
                    </a:p>
                  </a:txBody>
                  <a:tcPr marL="102335" marR="102335"/>
                </a:tc>
                <a:tc>
                  <a:txBody>
                    <a:bodyPr/>
                    <a:lstStyle/>
                    <a:p>
                      <a:pPr algn="ctr"/>
                      <a:r>
                        <a:rPr lang="en-US" b="1" dirty="0" smtClean="0">
                          <a:solidFill>
                            <a:schemeClr val="accent5">
                              <a:lumMod val="50000"/>
                            </a:schemeClr>
                          </a:solidFill>
                        </a:rPr>
                        <a:t>10-20 hours</a:t>
                      </a:r>
                      <a:endParaRPr lang="en-US" b="1" dirty="0">
                        <a:solidFill>
                          <a:schemeClr val="accent5">
                            <a:lumMod val="50000"/>
                          </a:schemeClr>
                        </a:solidFill>
                      </a:endParaRPr>
                    </a:p>
                  </a:txBody>
                  <a:tcPr marL="102335" marR="102335"/>
                </a:tc>
              </a:tr>
              <a:tr h="370840">
                <a:tc>
                  <a:txBody>
                    <a:bodyPr/>
                    <a:lstStyle/>
                    <a:p>
                      <a:pPr algn="ctr"/>
                      <a:r>
                        <a:rPr lang="en-US" b="1" dirty="0" smtClean="0">
                          <a:solidFill>
                            <a:schemeClr val="accent5">
                              <a:lumMod val="50000"/>
                            </a:schemeClr>
                          </a:solidFill>
                        </a:rPr>
                        <a:t>$100</a:t>
                      </a:r>
                      <a:endParaRPr lang="en-US" b="1" dirty="0">
                        <a:solidFill>
                          <a:schemeClr val="accent5">
                            <a:lumMod val="50000"/>
                          </a:schemeClr>
                        </a:solidFill>
                      </a:endParaRPr>
                    </a:p>
                  </a:txBody>
                  <a:tcPr marL="102335" marR="102335"/>
                </a:tc>
                <a:tc>
                  <a:txBody>
                    <a:bodyPr/>
                    <a:lstStyle/>
                    <a:p>
                      <a:pPr algn="ctr"/>
                      <a:r>
                        <a:rPr lang="en-US" b="1" dirty="0" smtClean="0">
                          <a:solidFill>
                            <a:schemeClr val="accent5">
                              <a:lumMod val="50000"/>
                            </a:schemeClr>
                          </a:solidFill>
                        </a:rPr>
                        <a:t>32</a:t>
                      </a:r>
                      <a:endParaRPr lang="en-US" b="1" dirty="0">
                        <a:solidFill>
                          <a:schemeClr val="accent5">
                            <a:lumMod val="50000"/>
                          </a:schemeClr>
                        </a:solidFill>
                      </a:endParaRPr>
                    </a:p>
                  </a:txBody>
                  <a:tcPr marL="102335" marR="102335"/>
                </a:tc>
                <a:tc>
                  <a:txBody>
                    <a:bodyPr/>
                    <a:lstStyle/>
                    <a:p>
                      <a:pPr algn="ctr"/>
                      <a:r>
                        <a:rPr lang="en-US" b="1" dirty="0" smtClean="0">
                          <a:solidFill>
                            <a:schemeClr val="accent5">
                              <a:lumMod val="50000"/>
                            </a:schemeClr>
                          </a:solidFill>
                        </a:rPr>
                        <a:t>$3200</a:t>
                      </a:r>
                      <a:endParaRPr lang="en-US" b="1" dirty="0">
                        <a:solidFill>
                          <a:schemeClr val="accent5">
                            <a:lumMod val="50000"/>
                          </a:schemeClr>
                        </a:solidFill>
                      </a:endParaRPr>
                    </a:p>
                  </a:txBody>
                  <a:tcPr marL="102335" marR="102335"/>
                </a:tc>
                <a:tc>
                  <a:txBody>
                    <a:bodyPr/>
                    <a:lstStyle/>
                    <a:p>
                      <a:pPr algn="ctr"/>
                      <a:r>
                        <a:rPr lang="en-US" b="1" dirty="0" smtClean="0">
                          <a:solidFill>
                            <a:schemeClr val="accent5">
                              <a:lumMod val="50000"/>
                            </a:schemeClr>
                          </a:solidFill>
                        </a:rPr>
                        <a:t>32 hours</a:t>
                      </a:r>
                      <a:endParaRPr lang="en-US" b="1" dirty="0">
                        <a:solidFill>
                          <a:schemeClr val="accent5">
                            <a:lumMod val="50000"/>
                          </a:schemeClr>
                        </a:solidFill>
                      </a:endParaRPr>
                    </a:p>
                  </a:txBody>
                  <a:tcPr marL="102335" marR="1023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5">
                              <a:lumMod val="50000"/>
                            </a:schemeClr>
                          </a:solidFill>
                        </a:rPr>
                        <a:t>10-20 hours</a:t>
                      </a:r>
                    </a:p>
                  </a:txBody>
                  <a:tcPr marL="102335" marR="102335"/>
                </a:tc>
              </a:tr>
              <a:tr h="370840">
                <a:tc>
                  <a:txBody>
                    <a:bodyPr/>
                    <a:lstStyle/>
                    <a:p>
                      <a:pPr algn="ctr"/>
                      <a:r>
                        <a:rPr lang="en-US" b="1" dirty="0" smtClean="0">
                          <a:solidFill>
                            <a:schemeClr val="accent5">
                              <a:lumMod val="50000"/>
                            </a:schemeClr>
                          </a:solidFill>
                        </a:rPr>
                        <a:t>$150</a:t>
                      </a:r>
                      <a:endParaRPr lang="en-US" b="1" dirty="0">
                        <a:solidFill>
                          <a:schemeClr val="accent5">
                            <a:lumMod val="50000"/>
                          </a:schemeClr>
                        </a:solidFill>
                      </a:endParaRPr>
                    </a:p>
                  </a:txBody>
                  <a:tcPr marL="102335" marR="102335"/>
                </a:tc>
                <a:tc>
                  <a:txBody>
                    <a:bodyPr/>
                    <a:lstStyle/>
                    <a:p>
                      <a:pPr algn="ctr"/>
                      <a:r>
                        <a:rPr lang="en-US" b="1" dirty="0" smtClean="0">
                          <a:solidFill>
                            <a:schemeClr val="accent5">
                              <a:lumMod val="50000"/>
                            </a:schemeClr>
                          </a:solidFill>
                        </a:rPr>
                        <a:t>32</a:t>
                      </a:r>
                      <a:endParaRPr lang="en-US" b="1" dirty="0">
                        <a:solidFill>
                          <a:schemeClr val="accent5">
                            <a:lumMod val="50000"/>
                          </a:schemeClr>
                        </a:solidFill>
                      </a:endParaRPr>
                    </a:p>
                  </a:txBody>
                  <a:tcPr marL="102335" marR="102335"/>
                </a:tc>
                <a:tc>
                  <a:txBody>
                    <a:bodyPr/>
                    <a:lstStyle/>
                    <a:p>
                      <a:pPr algn="ctr"/>
                      <a:r>
                        <a:rPr lang="en-US" b="1" dirty="0" smtClean="0">
                          <a:solidFill>
                            <a:schemeClr val="accent5">
                              <a:lumMod val="50000"/>
                            </a:schemeClr>
                          </a:solidFill>
                        </a:rPr>
                        <a:t>$4800</a:t>
                      </a:r>
                      <a:endParaRPr lang="en-US" b="1" dirty="0">
                        <a:solidFill>
                          <a:schemeClr val="accent5">
                            <a:lumMod val="50000"/>
                          </a:schemeClr>
                        </a:solidFill>
                      </a:endParaRPr>
                    </a:p>
                  </a:txBody>
                  <a:tcPr marL="102335" marR="102335"/>
                </a:tc>
                <a:tc>
                  <a:txBody>
                    <a:bodyPr/>
                    <a:lstStyle/>
                    <a:p>
                      <a:pPr algn="ctr"/>
                      <a:r>
                        <a:rPr lang="en-US" b="1" dirty="0" smtClean="0">
                          <a:solidFill>
                            <a:schemeClr val="accent5">
                              <a:lumMod val="50000"/>
                            </a:schemeClr>
                          </a:solidFill>
                        </a:rPr>
                        <a:t>32 hours</a:t>
                      </a:r>
                      <a:endParaRPr lang="en-US" b="1" dirty="0">
                        <a:solidFill>
                          <a:schemeClr val="accent5">
                            <a:lumMod val="50000"/>
                          </a:schemeClr>
                        </a:solidFill>
                      </a:endParaRPr>
                    </a:p>
                  </a:txBody>
                  <a:tcPr marL="102335" marR="1023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5">
                              <a:lumMod val="50000"/>
                            </a:schemeClr>
                          </a:solidFill>
                        </a:rPr>
                        <a:t>10-20 hours</a:t>
                      </a:r>
                    </a:p>
                  </a:txBody>
                  <a:tcPr marL="102335" marR="102335"/>
                </a:tc>
              </a:tr>
            </a:tbl>
          </a:graphicData>
        </a:graphic>
      </p:graphicFrame>
      <p:sp>
        <p:nvSpPr>
          <p:cNvPr id="8" name="Rectangle 7"/>
          <p:cNvSpPr/>
          <p:nvPr/>
        </p:nvSpPr>
        <p:spPr>
          <a:xfrm>
            <a:off x="419100" y="3438647"/>
            <a:ext cx="3397328" cy="1200329"/>
          </a:xfrm>
          <a:prstGeom prst="rect">
            <a:avLst/>
          </a:prstGeom>
        </p:spPr>
        <p:txBody>
          <a:bodyPr wrap="square">
            <a:spAutoFit/>
          </a:bodyPr>
          <a:lstStyle/>
          <a:p>
            <a:pPr lvl="0"/>
            <a:r>
              <a:rPr lang="en-US" b="1" u="sng" dirty="0" smtClean="0">
                <a:solidFill>
                  <a:schemeClr val="accent5">
                    <a:lumMod val="50000"/>
                  </a:schemeClr>
                </a:solidFill>
                <a:latin typeface="+mn-lt"/>
              </a:rPr>
              <a:t>Equipment Cost </a:t>
            </a:r>
            <a:endParaRPr lang="en-US" b="1" u="sng" dirty="0">
              <a:solidFill>
                <a:schemeClr val="accent5">
                  <a:lumMod val="50000"/>
                </a:schemeClr>
              </a:solidFill>
              <a:latin typeface="+mn-lt"/>
            </a:endParaRPr>
          </a:p>
          <a:p>
            <a:pPr marL="285750" lvl="0" indent="-285750">
              <a:buFont typeface="Arial"/>
              <a:buChar char="•"/>
            </a:pPr>
            <a:r>
              <a:rPr lang="en-US" b="1" dirty="0">
                <a:solidFill>
                  <a:schemeClr val="accent5">
                    <a:lumMod val="50000"/>
                  </a:schemeClr>
                </a:solidFill>
                <a:latin typeface="+mn-lt"/>
              </a:rPr>
              <a:t>$599 </a:t>
            </a:r>
            <a:r>
              <a:rPr lang="en-US" b="1" dirty="0" smtClean="0">
                <a:solidFill>
                  <a:schemeClr val="accent5">
                    <a:lumMod val="50000"/>
                  </a:schemeClr>
                </a:solidFill>
                <a:latin typeface="+mn-lt"/>
              </a:rPr>
              <a:t>IM</a:t>
            </a:r>
            <a:r>
              <a:rPr lang="en-US" b="1" dirty="0">
                <a:solidFill>
                  <a:schemeClr val="accent5">
                    <a:lumMod val="50000"/>
                  </a:schemeClr>
                </a:solidFill>
                <a:latin typeface="+mn-lt"/>
              </a:rPr>
              <a:t>-Home Equipment</a:t>
            </a:r>
          </a:p>
          <a:p>
            <a:pPr marL="285750" lvl="0" indent="-285750">
              <a:buFont typeface="Arial"/>
              <a:buChar char="•"/>
            </a:pPr>
            <a:r>
              <a:rPr lang="en-US" b="1" dirty="0">
                <a:solidFill>
                  <a:schemeClr val="accent5">
                    <a:lumMod val="50000"/>
                  </a:schemeClr>
                </a:solidFill>
                <a:latin typeface="+mn-lt"/>
              </a:rPr>
              <a:t>$199 Additional License</a:t>
            </a:r>
          </a:p>
          <a:p>
            <a:pPr lvl="0"/>
            <a:r>
              <a:rPr lang="en-US" b="1" dirty="0">
                <a:solidFill>
                  <a:schemeClr val="accent5">
                    <a:lumMod val="50000"/>
                  </a:schemeClr>
                </a:solidFill>
                <a:latin typeface="+mn-lt"/>
              </a:rPr>
              <a:t>**Plus Your Clinical Fees*</a:t>
            </a:r>
            <a:r>
              <a:rPr lang="en-US" b="1" dirty="0" smtClean="0">
                <a:solidFill>
                  <a:schemeClr val="accent5">
                    <a:lumMod val="50000"/>
                  </a:schemeClr>
                </a:solidFill>
                <a:latin typeface="+mn-lt"/>
              </a:rPr>
              <a:t>*</a:t>
            </a:r>
            <a:endParaRPr lang="en-US" b="1" dirty="0">
              <a:solidFill>
                <a:schemeClr val="accent5">
                  <a:lumMod val="50000"/>
                </a:schemeClr>
              </a:solidFill>
              <a:latin typeface="+mn-lt"/>
            </a:endParaRPr>
          </a:p>
        </p:txBody>
      </p:sp>
    </p:spTree>
    <p:extLst>
      <p:ext uri="{BB962C8B-B14F-4D97-AF65-F5344CB8AC3E}">
        <p14:creationId xmlns:p14="http://schemas.microsoft.com/office/powerpoint/2010/main" val="435424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you received today</a:t>
            </a:r>
            <a:endParaRPr lang="en-US" dirty="0"/>
          </a:p>
        </p:txBody>
      </p:sp>
      <p:sp>
        <p:nvSpPr>
          <p:cNvPr id="5" name="Content Placeholder 4"/>
          <p:cNvSpPr>
            <a:spLocks noGrp="1"/>
          </p:cNvSpPr>
          <p:nvPr>
            <p:ph sz="half" idx="1"/>
          </p:nvPr>
        </p:nvSpPr>
        <p:spPr>
          <a:xfrm>
            <a:off x="976884" y="1295401"/>
            <a:ext cx="3467100" cy="3182044"/>
          </a:xfrm>
        </p:spPr>
        <p:txBody>
          <a:bodyPr>
            <a:normAutofit fontScale="85000" lnSpcReduction="20000"/>
          </a:bodyPr>
          <a:lstStyle/>
          <a:p>
            <a:pPr>
              <a:lnSpc>
                <a:spcPct val="110000"/>
              </a:lnSpc>
            </a:pPr>
            <a:r>
              <a:rPr lang="en-US" sz="2400" dirty="0" smtClean="0"/>
              <a:t>Rating Scales</a:t>
            </a:r>
          </a:p>
          <a:p>
            <a:pPr>
              <a:lnSpc>
                <a:spcPct val="110000"/>
              </a:lnSpc>
            </a:pPr>
            <a:r>
              <a:rPr lang="en-US" sz="2400" dirty="0" smtClean="0"/>
              <a:t>Rating Comparison</a:t>
            </a:r>
          </a:p>
          <a:p>
            <a:pPr>
              <a:lnSpc>
                <a:spcPct val="110000"/>
              </a:lnSpc>
            </a:pPr>
            <a:r>
              <a:rPr lang="en-US" sz="2400" dirty="0" smtClean="0"/>
              <a:t>Sensitive Assessment Instruments List</a:t>
            </a:r>
          </a:p>
          <a:p>
            <a:pPr>
              <a:lnSpc>
                <a:spcPct val="110000"/>
              </a:lnSpc>
            </a:pPr>
            <a:r>
              <a:rPr lang="en-US" sz="2400" dirty="0" smtClean="0"/>
              <a:t>Medical History</a:t>
            </a:r>
          </a:p>
          <a:p>
            <a:pPr>
              <a:lnSpc>
                <a:spcPct val="110000"/>
              </a:lnSpc>
            </a:pPr>
            <a:r>
              <a:rPr lang="en-US" sz="2400" dirty="0" smtClean="0"/>
              <a:t>Scheduling Chart</a:t>
            </a:r>
          </a:p>
          <a:p>
            <a:pPr>
              <a:lnSpc>
                <a:spcPct val="110000"/>
              </a:lnSpc>
            </a:pPr>
            <a:r>
              <a:rPr lang="en-US" sz="2400" dirty="0" smtClean="0"/>
              <a:t>Cooperation Chart</a:t>
            </a:r>
          </a:p>
          <a:p>
            <a:pPr>
              <a:lnSpc>
                <a:spcPct val="110000"/>
              </a:lnSpc>
            </a:pPr>
            <a:r>
              <a:rPr lang="en-US" sz="2400" dirty="0" smtClean="0"/>
              <a:t>Ratings Journal</a:t>
            </a:r>
          </a:p>
          <a:p>
            <a:pPr>
              <a:lnSpc>
                <a:spcPct val="110000"/>
              </a:lnSpc>
            </a:pPr>
            <a:r>
              <a:rPr lang="en-US" sz="2400" dirty="0" smtClean="0"/>
              <a:t>Certificate of Completion</a:t>
            </a:r>
          </a:p>
        </p:txBody>
      </p:sp>
      <p:sp>
        <p:nvSpPr>
          <p:cNvPr id="6" name="TextBox 5"/>
          <p:cNvSpPr txBox="1"/>
          <p:nvPr/>
        </p:nvSpPr>
        <p:spPr>
          <a:xfrm>
            <a:off x="976884" y="4477445"/>
            <a:ext cx="6934200" cy="707886"/>
          </a:xfrm>
          <a:prstGeom prst="rect">
            <a:avLst/>
          </a:prstGeom>
          <a:noFill/>
        </p:spPr>
        <p:txBody>
          <a:bodyPr wrap="square" rtlCol="0">
            <a:spAutoFit/>
          </a:bodyPr>
          <a:lstStyle/>
          <a:p>
            <a:pPr algn="ctr"/>
            <a:r>
              <a:rPr lang="en-US" sz="2000" b="1" dirty="0" smtClean="0">
                <a:solidFill>
                  <a:schemeClr val="accent5">
                    <a:lumMod val="75000"/>
                  </a:schemeClr>
                </a:solidFill>
                <a:latin typeface="+mn-lt"/>
              </a:rPr>
              <a:t>Materials can be downloaded from:</a:t>
            </a:r>
          </a:p>
          <a:p>
            <a:pPr algn="ctr"/>
            <a:r>
              <a:rPr lang="en-US" sz="2000" b="1" dirty="0" smtClean="0">
                <a:solidFill>
                  <a:schemeClr val="accent5">
                    <a:lumMod val="75000"/>
                  </a:schemeClr>
                </a:solidFill>
                <a:latin typeface="+mn-lt"/>
              </a:rPr>
              <a:t>http</a:t>
            </a:r>
            <a:r>
              <a:rPr lang="en-US" sz="2000" b="1" dirty="0">
                <a:solidFill>
                  <a:schemeClr val="accent5">
                    <a:lumMod val="75000"/>
                  </a:schemeClr>
                </a:solidFill>
                <a:latin typeface="+mn-lt"/>
              </a:rPr>
              <a:t>://</a:t>
            </a:r>
            <a:r>
              <a:rPr lang="en-US" sz="2000" b="1" dirty="0" err="1">
                <a:solidFill>
                  <a:schemeClr val="accent5">
                    <a:lumMod val="75000"/>
                  </a:schemeClr>
                </a:solidFill>
                <a:latin typeface="+mn-lt"/>
              </a:rPr>
              <a:t>imhome.org</a:t>
            </a:r>
            <a:r>
              <a:rPr lang="en-US" sz="2000" b="1" dirty="0">
                <a:solidFill>
                  <a:schemeClr val="accent5">
                    <a:lumMod val="75000"/>
                  </a:schemeClr>
                </a:solidFill>
                <a:latin typeface="+mn-lt"/>
              </a:rPr>
              <a:t>/</a:t>
            </a:r>
            <a:r>
              <a:rPr lang="en-US" sz="2000" b="1" dirty="0" err="1">
                <a:solidFill>
                  <a:schemeClr val="accent5">
                    <a:lumMod val="75000"/>
                  </a:schemeClr>
                </a:solidFill>
                <a:latin typeface="+mn-lt"/>
              </a:rPr>
              <a:t>index.php</a:t>
            </a:r>
            <a:r>
              <a:rPr lang="en-US" sz="2000" b="1" dirty="0">
                <a:solidFill>
                  <a:schemeClr val="accent5">
                    <a:lumMod val="75000"/>
                  </a:schemeClr>
                </a:solidFill>
                <a:latin typeface="+mn-lt"/>
              </a:rPr>
              <a:t>/home</a:t>
            </a:r>
            <a:r>
              <a:rPr lang="en-US" sz="2000" b="1" dirty="0" smtClean="0">
                <a:solidFill>
                  <a:schemeClr val="accent5">
                    <a:lumMod val="75000"/>
                  </a:schemeClr>
                </a:solidFill>
                <a:latin typeface="+mn-lt"/>
              </a:rPr>
              <a:t>-specialist-</a:t>
            </a:r>
            <a:r>
              <a:rPr lang="en-US" sz="2000" b="1" dirty="0">
                <a:solidFill>
                  <a:schemeClr val="accent5">
                    <a:lumMod val="75000"/>
                  </a:schemeClr>
                </a:solidFill>
                <a:latin typeface="+mn-lt"/>
              </a:rPr>
              <a:t>coaching</a:t>
            </a:r>
          </a:p>
        </p:txBody>
      </p:sp>
      <p:pic>
        <p:nvPicPr>
          <p:cNvPr id="4" name="Content Placeholder 3" descr="DSC01193.JPG"/>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5105400" y="1294064"/>
            <a:ext cx="2805684" cy="2766331"/>
          </a:xfrm>
          <a:prstGeom prst="roundRect">
            <a:avLst/>
          </a:prstGeom>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573679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 y="342900"/>
            <a:ext cx="8302752" cy="800100"/>
          </a:xfrm>
        </p:spPr>
        <p:txBody>
          <a:bodyPr>
            <a:normAutofit fontScale="90000"/>
          </a:bodyPr>
          <a:lstStyle/>
          <a:p>
            <a:r>
              <a:rPr lang="en-US" dirty="0" smtClean="0"/>
              <a:t>How can I charge my client That much?</a:t>
            </a:r>
            <a:endParaRPr lang="en-US" dirty="0"/>
          </a:p>
        </p:txBody>
      </p:sp>
      <p:sp>
        <p:nvSpPr>
          <p:cNvPr id="3" name="Content Placeholder 2"/>
          <p:cNvSpPr>
            <a:spLocks noGrp="1"/>
          </p:cNvSpPr>
          <p:nvPr>
            <p:ph sz="half" idx="1"/>
          </p:nvPr>
        </p:nvSpPr>
        <p:spPr>
          <a:xfrm>
            <a:off x="420624" y="1106905"/>
            <a:ext cx="4023360" cy="3048000"/>
          </a:xfrm>
        </p:spPr>
        <p:txBody>
          <a:bodyPr>
            <a:normAutofit/>
          </a:bodyPr>
          <a:lstStyle/>
          <a:p>
            <a:r>
              <a:rPr lang="en-US" sz="1800" dirty="0" smtClean="0"/>
              <a:t>A plumber spends 10 minutes fixing a pipe and hands the woman a bill for $100.</a:t>
            </a:r>
            <a:endParaRPr lang="en-US" sz="1800" dirty="0"/>
          </a:p>
          <a:p>
            <a:r>
              <a:rPr lang="en-US" sz="1800" dirty="0" smtClean="0"/>
              <a:t>The woman is shocked by the bill and asks why it’s so much, it only took him 10 minutes.</a:t>
            </a:r>
          </a:p>
          <a:p>
            <a:r>
              <a:rPr lang="en-US" sz="1800" dirty="0" smtClean="0"/>
              <a:t>The plumber replies, why yes, but it took me 20 years to know exactly where to hit that pipe so it doesn’t blow-up and flood your house!</a:t>
            </a:r>
          </a:p>
        </p:txBody>
      </p:sp>
      <p:pic>
        <p:nvPicPr>
          <p:cNvPr id="5" name="Content Placeholder 4"/>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424854" y="1219200"/>
            <a:ext cx="3094892" cy="2823410"/>
          </a:xfrm>
          <a:prstGeom prst="roundRect">
            <a:avLst/>
          </a:prstGeom>
          <a:ln w="28575">
            <a:solidFill>
              <a:srgbClr val="F69232"/>
            </a:solidFill>
          </a:ln>
          <a:effectLst>
            <a:outerShdw blurRad="50800" dist="38100" dir="18900000" algn="bl" rotWithShape="0">
              <a:prstClr val="black">
                <a:alpha val="40000"/>
              </a:prstClr>
            </a:outerShdw>
          </a:effectLst>
        </p:spPr>
      </p:pic>
      <p:sp>
        <p:nvSpPr>
          <p:cNvPr id="6" name="TextBox 5"/>
          <p:cNvSpPr txBox="1"/>
          <p:nvPr/>
        </p:nvSpPr>
        <p:spPr>
          <a:xfrm>
            <a:off x="1371600" y="4191000"/>
            <a:ext cx="6400800" cy="987504"/>
          </a:xfrm>
          <a:prstGeom prst="round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solidFill>
                  <a:schemeClr val="accent5">
                    <a:lumMod val="50000"/>
                  </a:schemeClr>
                </a:solidFill>
                <a:latin typeface="+mn-lt"/>
              </a:rPr>
              <a:t>YOU ARE WORTH IT!!</a:t>
            </a:r>
          </a:p>
          <a:p>
            <a:pPr algn="ctr"/>
            <a:r>
              <a:rPr lang="en-US" sz="1600" b="1" dirty="0" smtClean="0">
                <a:solidFill>
                  <a:schemeClr val="accent5">
                    <a:lumMod val="50000"/>
                  </a:schemeClr>
                </a:solidFill>
                <a:latin typeface="+mn-lt"/>
              </a:rPr>
              <a:t>DIDN’T YOU GO TO SCHOOL TO LEARN A SPECIFIC TRADE? </a:t>
            </a:r>
          </a:p>
          <a:p>
            <a:pPr algn="ctr"/>
            <a:r>
              <a:rPr lang="en-US" sz="1600" b="1" dirty="0" smtClean="0">
                <a:solidFill>
                  <a:schemeClr val="accent5">
                    <a:lumMod val="50000"/>
                  </a:schemeClr>
                </a:solidFill>
                <a:latin typeface="+mn-lt"/>
              </a:rPr>
              <a:t>YOU ARE THE EXPERT &amp; THAT’S WHY YOUR SERVICES ARE VALUABLE</a:t>
            </a:r>
            <a:endParaRPr lang="en-US" sz="1600" b="1" dirty="0">
              <a:solidFill>
                <a:schemeClr val="accent5">
                  <a:lumMod val="50000"/>
                </a:schemeClr>
              </a:solidFill>
              <a:latin typeface="+mn-lt"/>
            </a:endParaRPr>
          </a:p>
        </p:txBody>
      </p:sp>
    </p:spTree>
    <p:extLst>
      <p:ext uri="{BB962C8B-B14F-4D97-AF65-F5344CB8AC3E}">
        <p14:creationId xmlns:p14="http://schemas.microsoft.com/office/powerpoint/2010/main" val="2971993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Profit &amp; Success Webinar</a:t>
            </a:r>
            <a:endParaRPr lang="en-US" dirty="0"/>
          </a:p>
        </p:txBody>
      </p:sp>
      <p:sp>
        <p:nvSpPr>
          <p:cNvPr id="3" name="Content Placeholder 2"/>
          <p:cNvSpPr>
            <a:spLocks noGrp="1"/>
          </p:cNvSpPr>
          <p:nvPr>
            <p:ph sz="half" idx="1"/>
          </p:nvPr>
        </p:nvSpPr>
        <p:spPr>
          <a:xfrm>
            <a:off x="1219200" y="1295401"/>
            <a:ext cx="3505200" cy="3810000"/>
          </a:xfrm>
        </p:spPr>
        <p:txBody>
          <a:bodyPr>
            <a:normAutofit fontScale="77500" lnSpcReduction="20000"/>
          </a:bodyPr>
          <a:lstStyle/>
          <a:p>
            <a:pPr>
              <a:lnSpc>
                <a:spcPct val="120000"/>
              </a:lnSpc>
            </a:pPr>
            <a:r>
              <a:rPr lang="en-US" dirty="0" smtClean="0"/>
              <a:t>Target patient population</a:t>
            </a:r>
          </a:p>
          <a:p>
            <a:pPr>
              <a:lnSpc>
                <a:spcPct val="120000"/>
              </a:lnSpc>
            </a:pPr>
            <a:r>
              <a:rPr lang="en-US" dirty="0" smtClean="0"/>
              <a:t>Options for providing training to the patient</a:t>
            </a:r>
          </a:p>
          <a:p>
            <a:pPr>
              <a:lnSpc>
                <a:spcPct val="120000"/>
              </a:lnSpc>
            </a:pPr>
            <a:r>
              <a:rPr lang="en-US" dirty="0" smtClean="0"/>
              <a:t>How </a:t>
            </a:r>
            <a:r>
              <a:rPr lang="en-US" dirty="0"/>
              <a:t>to manage and track </a:t>
            </a:r>
            <a:r>
              <a:rPr lang="en-US" dirty="0" smtClean="0"/>
              <a:t>costs</a:t>
            </a:r>
            <a:endParaRPr lang="en-US" dirty="0"/>
          </a:p>
          <a:p>
            <a:pPr>
              <a:lnSpc>
                <a:spcPct val="120000"/>
              </a:lnSpc>
            </a:pPr>
            <a:r>
              <a:rPr lang="en-US" dirty="0" smtClean="0"/>
              <a:t>How </a:t>
            </a:r>
            <a:r>
              <a:rPr lang="en-US" dirty="0"/>
              <a:t>to price the </a:t>
            </a:r>
            <a:r>
              <a:rPr lang="en-US" dirty="0" smtClean="0"/>
              <a:t>IM-Home</a:t>
            </a:r>
          </a:p>
          <a:p>
            <a:pPr>
              <a:lnSpc>
                <a:spcPct val="120000"/>
              </a:lnSpc>
            </a:pPr>
            <a:r>
              <a:rPr lang="en-US" dirty="0" smtClean="0"/>
              <a:t>How to </a:t>
            </a:r>
            <a:r>
              <a:rPr lang="en-US" dirty="0"/>
              <a:t>bill, including cash and insurance billing. </a:t>
            </a:r>
          </a:p>
        </p:txBody>
      </p:sp>
      <p:pic>
        <p:nvPicPr>
          <p:cNvPr id="7" name="Picture 6"/>
          <p:cNvPicPr>
            <a:picLocks noChangeAspect="1"/>
          </p:cNvPicPr>
          <p:nvPr/>
        </p:nvPicPr>
        <p:blipFill>
          <a:blip r:embed="rId2"/>
          <a:stretch>
            <a:fillRect/>
          </a:stretch>
        </p:blipFill>
        <p:spPr>
          <a:xfrm>
            <a:off x="6100734" y="2936318"/>
            <a:ext cx="2635117" cy="1973794"/>
          </a:xfrm>
          <a:prstGeom prst="rect">
            <a:avLst/>
          </a:prstGeom>
        </p:spPr>
        <p:style>
          <a:lnRef idx="2">
            <a:schemeClr val="accent6"/>
          </a:lnRef>
          <a:fillRef idx="1">
            <a:schemeClr val="lt1"/>
          </a:fillRef>
          <a:effectRef idx="0">
            <a:schemeClr val="accent6"/>
          </a:effectRef>
          <a:fontRef idx="minor">
            <a:schemeClr val="dk1"/>
          </a:fontRef>
        </p:style>
      </p:pic>
      <p:pic>
        <p:nvPicPr>
          <p:cNvPr id="6" name="Content Placeholder 5"/>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5181600" y="1752600"/>
            <a:ext cx="2236693" cy="1532446"/>
          </a:xfrm>
          <a:prstGeom prst="rect">
            <a:avLst/>
          </a:prstGeom>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3018892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do I market IM-Home?</a:t>
            </a:r>
            <a:endParaRPr lang="en-US" dirty="0"/>
          </a:p>
        </p:txBody>
      </p:sp>
      <p:sp>
        <p:nvSpPr>
          <p:cNvPr id="3" name="Content Placeholder 2"/>
          <p:cNvSpPr>
            <a:spLocks noGrp="1"/>
          </p:cNvSpPr>
          <p:nvPr>
            <p:ph sz="half" idx="1"/>
          </p:nvPr>
        </p:nvSpPr>
        <p:spPr>
          <a:xfrm>
            <a:off x="420624" y="1295401"/>
            <a:ext cx="4608576" cy="3810000"/>
          </a:xfrm>
        </p:spPr>
        <p:txBody>
          <a:bodyPr>
            <a:normAutofit fontScale="62500" lnSpcReduction="20000"/>
          </a:bodyPr>
          <a:lstStyle/>
          <a:p>
            <a:pPr>
              <a:lnSpc>
                <a:spcPct val="120000"/>
              </a:lnSpc>
            </a:pPr>
            <a:r>
              <a:rPr lang="en-US" dirty="0" smtClean="0"/>
              <a:t>Demo IM-Home to current clients*</a:t>
            </a:r>
          </a:p>
          <a:p>
            <a:pPr>
              <a:lnSpc>
                <a:spcPct val="120000"/>
              </a:lnSpc>
            </a:pPr>
            <a:r>
              <a:rPr lang="en-US" dirty="0" smtClean="0"/>
              <a:t>Hold Free Screenings for new clients</a:t>
            </a:r>
          </a:p>
          <a:p>
            <a:pPr>
              <a:lnSpc>
                <a:spcPct val="120000"/>
              </a:lnSpc>
            </a:pPr>
            <a:r>
              <a:rPr lang="en-US" dirty="0" smtClean="0"/>
              <a:t>Package IM with other modalities</a:t>
            </a:r>
          </a:p>
          <a:p>
            <a:pPr>
              <a:lnSpc>
                <a:spcPct val="120000"/>
              </a:lnSpc>
            </a:pPr>
            <a:r>
              <a:rPr lang="en-US" dirty="0" smtClean="0"/>
              <a:t>Market on Social Media- Join our FB Tribes and interact with potential clients</a:t>
            </a:r>
          </a:p>
          <a:p>
            <a:pPr>
              <a:lnSpc>
                <a:spcPct val="120000"/>
              </a:lnSpc>
            </a:pPr>
            <a:r>
              <a:rPr lang="en-US" dirty="0" smtClean="0"/>
              <a:t>Collateral we have created for you:</a:t>
            </a:r>
          </a:p>
          <a:p>
            <a:pPr lvl="1">
              <a:lnSpc>
                <a:spcPct val="120000"/>
              </a:lnSpc>
            </a:pPr>
            <a:r>
              <a:rPr lang="en-US" dirty="0" smtClean="0"/>
              <a:t>IM-Home Brochures</a:t>
            </a:r>
          </a:p>
          <a:p>
            <a:pPr lvl="1">
              <a:lnSpc>
                <a:spcPct val="120000"/>
              </a:lnSpc>
            </a:pPr>
            <a:r>
              <a:rPr lang="en-US" dirty="0" smtClean="0"/>
              <a:t>What is the cost of a Changed Life?</a:t>
            </a:r>
          </a:p>
          <a:p>
            <a:pPr lvl="1">
              <a:lnSpc>
                <a:spcPct val="120000"/>
              </a:lnSpc>
            </a:pPr>
            <a:r>
              <a:rPr lang="en-US" dirty="0" smtClean="0"/>
              <a:t>Developmental Milestones</a:t>
            </a:r>
          </a:p>
          <a:p>
            <a:pPr lvl="1">
              <a:lnSpc>
                <a:spcPct val="120000"/>
              </a:lnSpc>
            </a:pPr>
            <a:r>
              <a:rPr lang="en-US" dirty="0" smtClean="0"/>
              <a:t>What is IM’s Secret Ingredient?</a:t>
            </a:r>
          </a:p>
          <a:p>
            <a:pPr lvl="1">
              <a:lnSpc>
                <a:spcPct val="120000"/>
              </a:lnSpc>
            </a:pPr>
            <a:r>
              <a:rPr lang="en-US" dirty="0" smtClean="0"/>
              <a:t>Screening Form with Pricing</a:t>
            </a:r>
          </a:p>
          <a:p>
            <a:pPr lvl="1">
              <a:lnSpc>
                <a:spcPct val="120000"/>
              </a:lnSpc>
            </a:pPr>
            <a:r>
              <a:rPr lang="en-US" dirty="0" smtClean="0"/>
              <a:t>Ads</a:t>
            </a:r>
            <a:endParaRPr lang="en-US" dirty="0"/>
          </a:p>
        </p:txBody>
      </p:sp>
      <p:pic>
        <p:nvPicPr>
          <p:cNvPr id="6" name="Content Placeholder 5" descr="Visual Model.jpg"/>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302250" y="1343025"/>
            <a:ext cx="2819400" cy="3714750"/>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910116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73050"/>
            <a:ext cx="3352800" cy="3232150"/>
          </a:xfrm>
        </p:spPr>
        <p:txBody>
          <a:bodyPr/>
          <a:lstStyle/>
          <a:p>
            <a:pPr algn="ctr"/>
            <a:r>
              <a:rPr lang="en-US" sz="3600" dirty="0" smtClean="0"/>
              <a:t>OFFER FREE </a:t>
            </a:r>
            <a:br>
              <a:rPr lang="en-US" sz="3600" dirty="0" smtClean="0"/>
            </a:br>
            <a:r>
              <a:rPr lang="en-US" sz="3600" dirty="0" smtClean="0"/>
              <a:t>SCREENINGS TO GET PEOPLE IN</a:t>
            </a:r>
            <a:br>
              <a:rPr lang="en-US" sz="3600" dirty="0" smtClean="0"/>
            </a:br>
            <a:r>
              <a:rPr lang="en-US" sz="3600" dirty="0" smtClean="0"/>
              <a:t>DOOR </a:t>
            </a:r>
            <a:endParaRPr lang="en-US" sz="3600" dirty="0"/>
          </a:p>
        </p:txBody>
      </p:sp>
      <p:pic>
        <p:nvPicPr>
          <p:cNvPr id="8" name="Content Placeholder 7" descr="Screen Shot 2012-01-26 at 4.29.36 PM.pn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3944692" y="273050"/>
            <a:ext cx="3616815" cy="4756150"/>
          </a:xfrm>
          <a:prstGeom prst="rect">
            <a:avLst/>
          </a:prstGeom>
        </p:spPr>
      </p:pic>
    </p:spTree>
    <p:extLst>
      <p:ext uri="{BB962C8B-B14F-4D97-AF65-F5344CB8AC3E}">
        <p14:creationId xmlns:p14="http://schemas.microsoft.com/office/powerpoint/2010/main" val="2794076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Development Tool Kit</a:t>
            </a:r>
            <a:endParaRPr lang="en-US" dirty="0"/>
          </a:p>
        </p:txBody>
      </p:sp>
      <p:sp>
        <p:nvSpPr>
          <p:cNvPr id="11" name="Rounded Rectangle 10"/>
          <p:cNvSpPr/>
          <p:nvPr/>
        </p:nvSpPr>
        <p:spPr>
          <a:xfrm>
            <a:off x="2895600" y="1219319"/>
            <a:ext cx="5928360"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119063"/>
            <a:r>
              <a:rPr lang="en-US" sz="1400" dirty="0" smtClean="0">
                <a:latin typeface="+mn-lt"/>
              </a:rPr>
              <a:t>Watch </a:t>
            </a:r>
            <a:r>
              <a:rPr lang="en-US" sz="1400" dirty="0">
                <a:latin typeface="+mn-lt"/>
              </a:rPr>
              <a:t>Marketing 101 videos and learn what it takes to build a successful practice. </a:t>
            </a:r>
          </a:p>
        </p:txBody>
      </p:sp>
      <p:sp>
        <p:nvSpPr>
          <p:cNvPr id="12" name="Rounded Rectangle 11"/>
          <p:cNvSpPr/>
          <p:nvPr/>
        </p:nvSpPr>
        <p:spPr>
          <a:xfrm>
            <a:off x="2895600" y="1905000"/>
            <a:ext cx="5928360" cy="1055608"/>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119063"/>
            <a:r>
              <a:rPr lang="en-US" sz="1400" dirty="0" smtClean="0">
                <a:latin typeface="+mn-lt"/>
              </a:rPr>
              <a:t> </a:t>
            </a:r>
            <a:r>
              <a:rPr lang="en-US" sz="1400" dirty="0">
                <a:latin typeface="+mn-lt"/>
              </a:rPr>
              <a:t>Promote your IM services with professionally made video clips and news clips. All you have to do is cut and paste the code into your website. It’s easy and will be a sure-fire way to get clients into your door, so you can help them make the gains they dream about. </a:t>
            </a:r>
          </a:p>
        </p:txBody>
      </p:sp>
      <p:sp>
        <p:nvSpPr>
          <p:cNvPr id="13" name="Rounded Rectangle 12"/>
          <p:cNvSpPr/>
          <p:nvPr/>
        </p:nvSpPr>
        <p:spPr>
          <a:xfrm>
            <a:off x="2895600" y="3068955"/>
            <a:ext cx="5928360" cy="817245"/>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119063"/>
            <a:r>
              <a:rPr lang="en-US" sz="1400" dirty="0" smtClean="0">
                <a:latin typeface="+mn-lt"/>
              </a:rPr>
              <a:t>Make </a:t>
            </a:r>
            <a:r>
              <a:rPr lang="en-US" sz="1400" dirty="0">
                <a:latin typeface="+mn-lt"/>
              </a:rPr>
              <a:t>your mark on the web! Choose from wallpapers to decorate your desktop, banners to advertise on your website and email campaigns to drive people to your door. </a:t>
            </a:r>
          </a:p>
        </p:txBody>
      </p:sp>
      <p:sp>
        <p:nvSpPr>
          <p:cNvPr id="14" name="Rounded Rectangle 13"/>
          <p:cNvSpPr/>
          <p:nvPr/>
        </p:nvSpPr>
        <p:spPr>
          <a:xfrm>
            <a:off x="2895600" y="3980905"/>
            <a:ext cx="5928360" cy="817245"/>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119063"/>
            <a:r>
              <a:rPr lang="en-US" sz="1400" dirty="0" smtClean="0">
                <a:latin typeface="+mn-lt"/>
              </a:rPr>
              <a:t>Check </a:t>
            </a:r>
            <a:r>
              <a:rPr lang="en-US" sz="1400" dirty="0">
                <a:latin typeface="+mn-lt"/>
              </a:rPr>
              <a:t>out the numerous flyers, brochures, postcards, referral cards and banners to hand out or display at a tradeshow. Choose from IM stock images and logos to customize your marketing pieces.</a:t>
            </a:r>
          </a:p>
        </p:txBody>
      </p:sp>
      <p:sp>
        <p:nvSpPr>
          <p:cNvPr id="15" name="Rounded Rectangle 14"/>
          <p:cNvSpPr/>
          <p:nvPr/>
        </p:nvSpPr>
        <p:spPr>
          <a:xfrm>
            <a:off x="2895600" y="4897755"/>
            <a:ext cx="5928360" cy="817245"/>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119063"/>
            <a:r>
              <a:rPr lang="en-US" sz="1400" dirty="0" smtClean="0">
                <a:latin typeface="+mn-lt"/>
              </a:rPr>
              <a:t>Social </a:t>
            </a:r>
            <a:r>
              <a:rPr lang="en-US" sz="1400" dirty="0">
                <a:latin typeface="+mn-lt"/>
              </a:rPr>
              <a:t>media provides an opportunity to reach clients and professionals on a personal level. It’s time to get your business on the social sphere so you can communicate your mission in this manner. Get started today. </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8052" y="4023767"/>
            <a:ext cx="2743200" cy="731520"/>
          </a:xfrm>
          <a:prstGeom prst="roundRect">
            <a:avLst/>
          </a:prstGeom>
          <a:ln w="28575">
            <a:solidFill>
              <a:srgbClr val="92D050"/>
            </a:solidFill>
          </a:ln>
          <a:effectLst>
            <a:outerShdw blurRad="50800" dist="38100" dir="18900000" algn="bl" rotWithShape="0">
              <a:prstClr val="black">
                <a:alpha val="40000"/>
              </a:prst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4940617"/>
            <a:ext cx="2743200" cy="731520"/>
          </a:xfrm>
          <a:prstGeom prst="roundRect">
            <a:avLst/>
          </a:prstGeom>
          <a:ln w="28575">
            <a:solidFill>
              <a:srgbClr val="002060"/>
            </a:solidFill>
          </a:ln>
          <a:effectLst>
            <a:outerShdw blurRad="50800" dist="38100" dir="18900000" algn="bl" rotWithShape="0">
              <a:prstClr val="black">
                <a:alpha val="40000"/>
              </a:prstClr>
            </a:outerShdw>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0" y="1143000"/>
            <a:ext cx="2743200" cy="731520"/>
          </a:xfrm>
          <a:prstGeom prst="roundRect">
            <a:avLst/>
          </a:prstGeom>
          <a:ln w="28575">
            <a:solidFill>
              <a:srgbClr val="7030A0"/>
            </a:solidFill>
          </a:ln>
          <a:effectLst>
            <a:outerShdw blurRad="50800" dist="38100" dir="18900000" algn="bl" rotWithShape="0">
              <a:prstClr val="black">
                <a:alpha val="40000"/>
              </a:prstClr>
            </a:outerShdw>
          </a:effectLst>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800" y="2067044"/>
            <a:ext cx="2743200" cy="731520"/>
          </a:xfrm>
          <a:prstGeom prst="roundRect">
            <a:avLst/>
          </a:prstGeom>
          <a:ln w="28575">
            <a:solidFill>
              <a:schemeClr val="accent6"/>
            </a:solidFill>
          </a:ln>
          <a:effectLst>
            <a:outerShdw blurRad="50800" dist="38100" dir="18900000" algn="bl" rotWithShape="0">
              <a:prstClr val="black">
                <a:alpha val="40000"/>
              </a:prstClr>
            </a:outerShdw>
          </a:effectLst>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8052" y="3111817"/>
            <a:ext cx="2743200" cy="731520"/>
          </a:xfrm>
          <a:prstGeom prst="roundRect">
            <a:avLst/>
          </a:prstGeom>
          <a:ln w="28575">
            <a:solidFill>
              <a:srgbClr val="0070C0"/>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208538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Homework</a:t>
            </a:r>
            <a:endParaRPr lang="en-US" dirty="0"/>
          </a:p>
        </p:txBody>
      </p:sp>
      <p:sp>
        <p:nvSpPr>
          <p:cNvPr id="5" name="Content Placeholder 4"/>
          <p:cNvSpPr>
            <a:spLocks noGrp="1"/>
          </p:cNvSpPr>
          <p:nvPr>
            <p:ph sz="half" idx="1"/>
          </p:nvPr>
        </p:nvSpPr>
        <p:spPr>
          <a:xfrm>
            <a:off x="420624" y="1295401"/>
            <a:ext cx="5065776" cy="3810000"/>
          </a:xfrm>
        </p:spPr>
        <p:txBody>
          <a:bodyPr>
            <a:normAutofit/>
          </a:bodyPr>
          <a:lstStyle/>
          <a:p>
            <a:r>
              <a:rPr lang="en-US" dirty="0" smtClean="0"/>
              <a:t>Log into Provider website and view business development tool kit</a:t>
            </a:r>
          </a:p>
          <a:p>
            <a:pPr lvl="1"/>
            <a:r>
              <a:rPr lang="en-US" dirty="0" smtClean="0"/>
              <a:t>Billing, Marketing, Motivation </a:t>
            </a:r>
          </a:p>
          <a:p>
            <a:r>
              <a:rPr lang="en-US" dirty="0" smtClean="0"/>
              <a:t>Take online post-test to be listed as IM-Home Certified on the Locator Board</a:t>
            </a:r>
          </a:p>
        </p:txBody>
      </p:sp>
      <p:pic>
        <p:nvPicPr>
          <p:cNvPr id="11" name="Content Placeholder 10"/>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624015" y="1295400"/>
            <a:ext cx="3112613" cy="3810000"/>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070695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Questions</a:t>
            </a:r>
          </a:p>
        </p:txBody>
      </p:sp>
      <p:pic>
        <p:nvPicPr>
          <p:cNvPr id="45059"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10685" y="1447800"/>
            <a:ext cx="3491121" cy="3505199"/>
          </a:xfrm>
          <a:prstGeom prst="roundRect">
            <a:avLst/>
          </a:prstGeom>
          <a:ln w="28575">
            <a:solidFill>
              <a:srgbClr val="F69232"/>
            </a:solidFill>
          </a:ln>
          <a:effectLst>
            <a:outerShdw blurRad="50800" dist="38100" dir="18900000" algn="bl" rotWithShape="0">
              <a:prstClr val="black">
                <a:alpha val="40000"/>
              </a:prstClr>
            </a:outerShdw>
          </a:effectLst>
        </p:spPr>
      </p:pic>
      <p:sp>
        <p:nvSpPr>
          <p:cNvPr id="2" name="Content Placeholder 1"/>
          <p:cNvSpPr>
            <a:spLocks noGrp="1"/>
          </p:cNvSpPr>
          <p:nvPr>
            <p:ph sz="half" idx="2"/>
          </p:nvPr>
        </p:nvSpPr>
        <p:spPr>
          <a:xfrm>
            <a:off x="3733800" y="1295401"/>
            <a:ext cx="5410200" cy="3810000"/>
          </a:xfrm>
        </p:spPr>
        <p:txBody>
          <a:bodyPr/>
          <a:lstStyle/>
          <a:p>
            <a:pPr marL="0" indent="0" algn="ctr">
              <a:buNone/>
            </a:pPr>
            <a:r>
              <a:rPr lang="en-US" dirty="0"/>
              <a:t>Clinical Support</a:t>
            </a:r>
          </a:p>
          <a:p>
            <a:pPr marL="0" indent="0" algn="ctr">
              <a:buNone/>
            </a:pPr>
            <a:r>
              <a:rPr lang="en-US" sz="2000" dirty="0" smtClean="0">
                <a:hlinkClick r:id="rId3"/>
              </a:rPr>
              <a:t>clinicaled@interactivemetronome.com</a:t>
            </a:r>
            <a:endParaRPr lang="en-US" dirty="0" smtClean="0"/>
          </a:p>
          <a:p>
            <a:pPr marL="0" indent="0" algn="ctr">
              <a:buNone/>
            </a:pPr>
            <a:r>
              <a:rPr lang="en-US" dirty="0" smtClean="0"/>
              <a:t>Technical </a:t>
            </a:r>
            <a:r>
              <a:rPr lang="en-US" dirty="0"/>
              <a:t>Support </a:t>
            </a:r>
          </a:p>
          <a:p>
            <a:pPr marL="0" indent="0" algn="ctr">
              <a:buNone/>
            </a:pPr>
            <a:r>
              <a:rPr lang="en-US" sz="2000" dirty="0">
                <a:hlinkClick r:id="rId4"/>
              </a:rPr>
              <a:t>support@interactivemetronome.com</a:t>
            </a:r>
            <a:r>
              <a:rPr lang="en-US" sz="2000" dirty="0"/>
              <a:t> </a:t>
            </a:r>
            <a:endParaRPr lang="en-US" sz="2000" dirty="0" smtClean="0"/>
          </a:p>
          <a:p>
            <a:pPr marL="0" indent="0" algn="ctr">
              <a:buNone/>
            </a:pPr>
            <a:r>
              <a:rPr lang="en-US" sz="2400" dirty="0" smtClean="0"/>
              <a:t>Education Support </a:t>
            </a:r>
            <a:endParaRPr lang="en-US" sz="2400" dirty="0"/>
          </a:p>
          <a:p>
            <a:pPr marL="0" indent="0" algn="ctr">
              <a:buNone/>
            </a:pPr>
            <a:r>
              <a:rPr lang="en-US" sz="2000" dirty="0" smtClean="0">
                <a:hlinkClick r:id="rId4"/>
              </a:rPr>
              <a:t>imcourses@</a:t>
            </a:r>
            <a:r>
              <a:rPr lang="en-US" sz="2000" dirty="0">
                <a:hlinkClick r:id="rId4"/>
              </a:rPr>
              <a:t>interactivemetronome.com</a:t>
            </a:r>
            <a:r>
              <a:rPr lang="en-US" sz="2000" dirty="0"/>
              <a:t> </a:t>
            </a:r>
          </a:p>
          <a:p>
            <a:pPr marL="0" indent="0" algn="ctr">
              <a:buNone/>
            </a:pPr>
            <a:endParaRPr lang="en-US" sz="2000" dirty="0"/>
          </a:p>
        </p:txBody>
      </p:sp>
    </p:spTree>
    <p:extLst>
      <p:ext uri="{BB962C8B-B14F-4D97-AF65-F5344CB8AC3E}">
        <p14:creationId xmlns:p14="http://schemas.microsoft.com/office/powerpoint/2010/main" val="19231092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you received today</a:t>
            </a:r>
          </a:p>
        </p:txBody>
      </p:sp>
      <p:sp>
        <p:nvSpPr>
          <p:cNvPr id="5" name="Content Placeholder 4"/>
          <p:cNvSpPr>
            <a:spLocks noGrp="1"/>
          </p:cNvSpPr>
          <p:nvPr>
            <p:ph sz="half" idx="1"/>
          </p:nvPr>
        </p:nvSpPr>
        <p:spPr>
          <a:xfrm>
            <a:off x="420624" y="1295401"/>
            <a:ext cx="4023360" cy="3352799"/>
          </a:xfrm>
        </p:spPr>
        <p:txBody>
          <a:bodyPr>
            <a:normAutofit/>
          </a:bodyPr>
          <a:lstStyle/>
          <a:p>
            <a:pPr marL="0" indent="0">
              <a:buNone/>
            </a:pPr>
            <a:r>
              <a:rPr lang="en-US" sz="2400" u="sng" dirty="0" smtClean="0"/>
              <a:t>Marketing Materials</a:t>
            </a:r>
          </a:p>
          <a:p>
            <a:r>
              <a:rPr lang="en-US" sz="2400" dirty="0"/>
              <a:t>Screening Form with Pricing</a:t>
            </a:r>
          </a:p>
          <a:p>
            <a:r>
              <a:rPr lang="en-US" sz="2400" dirty="0" smtClean="0"/>
              <a:t>What </a:t>
            </a:r>
            <a:r>
              <a:rPr lang="en-US" sz="2400" dirty="0"/>
              <a:t>is the </a:t>
            </a:r>
            <a:r>
              <a:rPr lang="en-US" sz="2400" dirty="0" smtClean="0"/>
              <a:t>Cost </a:t>
            </a:r>
            <a:r>
              <a:rPr lang="en-US" sz="2400" dirty="0"/>
              <a:t>of a </a:t>
            </a:r>
            <a:r>
              <a:rPr lang="en-US" sz="2400" dirty="0" smtClean="0"/>
              <a:t>Changed </a:t>
            </a:r>
            <a:r>
              <a:rPr lang="en-US" sz="2400" dirty="0"/>
              <a:t>Life?</a:t>
            </a:r>
          </a:p>
          <a:p>
            <a:r>
              <a:rPr lang="en-US" sz="2400" dirty="0"/>
              <a:t>Developmental Milestones</a:t>
            </a:r>
          </a:p>
          <a:p>
            <a:r>
              <a:rPr lang="en-US" sz="2400" dirty="0"/>
              <a:t>What is IM’s Secret Ingredient</a:t>
            </a:r>
            <a:r>
              <a:rPr lang="en-US" sz="2400" dirty="0" smtClean="0"/>
              <a:t>?</a:t>
            </a:r>
            <a:endParaRPr lang="en-US" sz="2400"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700588" y="1637202"/>
            <a:ext cx="4022725" cy="2669196"/>
          </a:xfrm>
          <a:prstGeom prst="roundRect">
            <a:avLst/>
          </a:prstGeom>
          <a:ln w="28575">
            <a:solidFill>
              <a:srgbClr val="F69232"/>
            </a:solidFill>
          </a:ln>
          <a:effectLst>
            <a:outerShdw blurRad="50800" dist="38100" dir="18900000" algn="bl" rotWithShape="0">
              <a:prstClr val="black">
                <a:alpha val="40000"/>
              </a:prstClr>
            </a:outerShdw>
          </a:effectLst>
        </p:spPr>
      </p:pic>
      <p:sp>
        <p:nvSpPr>
          <p:cNvPr id="6" name="TextBox 5"/>
          <p:cNvSpPr txBox="1"/>
          <p:nvPr/>
        </p:nvSpPr>
        <p:spPr>
          <a:xfrm>
            <a:off x="1233488" y="4534998"/>
            <a:ext cx="6934200" cy="707886"/>
          </a:xfrm>
          <a:prstGeom prst="rect">
            <a:avLst/>
          </a:prstGeom>
          <a:noFill/>
        </p:spPr>
        <p:txBody>
          <a:bodyPr wrap="square" rtlCol="0">
            <a:spAutoFit/>
          </a:bodyPr>
          <a:lstStyle/>
          <a:p>
            <a:pPr algn="ctr"/>
            <a:r>
              <a:rPr lang="en-US" sz="2000" b="1" dirty="0" smtClean="0">
                <a:solidFill>
                  <a:schemeClr val="accent5">
                    <a:lumMod val="75000"/>
                  </a:schemeClr>
                </a:solidFill>
                <a:latin typeface="+mn-lt"/>
              </a:rPr>
              <a:t>Materials can be downloaded from:</a:t>
            </a:r>
          </a:p>
          <a:p>
            <a:pPr algn="ctr"/>
            <a:r>
              <a:rPr lang="en-US" sz="2000" b="1" dirty="0" smtClean="0">
                <a:solidFill>
                  <a:schemeClr val="accent5">
                    <a:lumMod val="75000"/>
                  </a:schemeClr>
                </a:solidFill>
                <a:latin typeface="+mn-lt"/>
              </a:rPr>
              <a:t>http</a:t>
            </a:r>
            <a:r>
              <a:rPr lang="en-US" sz="2000" b="1" dirty="0">
                <a:solidFill>
                  <a:schemeClr val="accent5">
                    <a:lumMod val="75000"/>
                  </a:schemeClr>
                </a:solidFill>
                <a:latin typeface="+mn-lt"/>
              </a:rPr>
              <a:t>://</a:t>
            </a:r>
            <a:r>
              <a:rPr lang="en-US" sz="2000" b="1" dirty="0" err="1">
                <a:solidFill>
                  <a:schemeClr val="accent5">
                    <a:lumMod val="75000"/>
                  </a:schemeClr>
                </a:solidFill>
                <a:latin typeface="+mn-lt"/>
              </a:rPr>
              <a:t>imhome.org</a:t>
            </a:r>
            <a:r>
              <a:rPr lang="en-US" sz="2000" b="1" dirty="0">
                <a:solidFill>
                  <a:schemeClr val="accent5">
                    <a:lumMod val="75000"/>
                  </a:schemeClr>
                </a:solidFill>
                <a:latin typeface="+mn-lt"/>
              </a:rPr>
              <a:t>/</a:t>
            </a:r>
            <a:r>
              <a:rPr lang="en-US" sz="2000" b="1" dirty="0" err="1">
                <a:solidFill>
                  <a:schemeClr val="accent5">
                    <a:lumMod val="75000"/>
                  </a:schemeClr>
                </a:solidFill>
                <a:latin typeface="+mn-lt"/>
              </a:rPr>
              <a:t>index.php</a:t>
            </a:r>
            <a:r>
              <a:rPr lang="en-US" sz="2000" b="1" dirty="0">
                <a:solidFill>
                  <a:schemeClr val="accent5">
                    <a:lumMod val="75000"/>
                  </a:schemeClr>
                </a:solidFill>
                <a:latin typeface="+mn-lt"/>
              </a:rPr>
              <a:t>/home-certification-coaching</a:t>
            </a:r>
          </a:p>
        </p:txBody>
      </p:sp>
    </p:spTree>
    <p:extLst>
      <p:ext uri="{BB962C8B-B14F-4D97-AF65-F5344CB8AC3E}">
        <p14:creationId xmlns:p14="http://schemas.microsoft.com/office/powerpoint/2010/main" val="3464442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Your IM-Home Self-Training</a:t>
            </a:r>
            <a:endParaRPr lang="en-US" dirty="0"/>
          </a:p>
        </p:txBody>
      </p:sp>
      <p:sp>
        <p:nvSpPr>
          <p:cNvPr id="6" name="Content Placeholder 5"/>
          <p:cNvSpPr>
            <a:spLocks noGrp="1"/>
          </p:cNvSpPr>
          <p:nvPr>
            <p:ph sz="half" idx="1"/>
          </p:nvPr>
        </p:nvSpPr>
        <p:spPr>
          <a:xfrm>
            <a:off x="420624" y="1295401"/>
            <a:ext cx="4684776" cy="3810000"/>
          </a:xfrm>
        </p:spPr>
        <p:txBody>
          <a:bodyPr/>
          <a:lstStyle/>
          <a:p>
            <a:r>
              <a:rPr lang="en-US" dirty="0" smtClean="0"/>
              <a:t>How did your training go?</a:t>
            </a:r>
          </a:p>
          <a:p>
            <a:r>
              <a:rPr lang="en-US" dirty="0" smtClean="0"/>
              <a:t>Are you comfortable with the </a:t>
            </a:r>
            <a:r>
              <a:rPr lang="en-US" dirty="0" err="1" smtClean="0"/>
              <a:t>eClinic</a:t>
            </a:r>
            <a:r>
              <a:rPr lang="en-US" dirty="0" smtClean="0"/>
              <a:t>?</a:t>
            </a:r>
          </a:p>
          <a:p>
            <a:r>
              <a:rPr lang="en-US" dirty="0" smtClean="0"/>
              <a:t>If you need technical help contact </a:t>
            </a:r>
            <a:r>
              <a:rPr lang="en-US" sz="2000" dirty="0" smtClean="0">
                <a:hlinkClick r:id="rId2"/>
              </a:rPr>
              <a:t>support@interactivemetronome.com</a:t>
            </a:r>
            <a:r>
              <a:rPr lang="en-US" sz="2000" dirty="0" smtClean="0"/>
              <a:t> </a:t>
            </a:r>
          </a:p>
        </p:txBody>
      </p:sp>
      <p:pic>
        <p:nvPicPr>
          <p:cNvPr id="8" name="Content Placeholder 7" descr="brenda2.jpg"/>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r="-531"/>
          <a:stretch/>
        </p:blipFill>
        <p:spPr>
          <a:xfrm>
            <a:off x="5396949" y="1295401"/>
            <a:ext cx="2576222" cy="3657599"/>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02823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Identifying Your Clients Goals</a:t>
            </a:r>
            <a:endParaRPr lang="en-US" dirty="0"/>
          </a:p>
        </p:txBody>
      </p:sp>
      <p:sp>
        <p:nvSpPr>
          <p:cNvPr id="6" name="Content Placeholder 5"/>
          <p:cNvSpPr>
            <a:spLocks noGrp="1"/>
          </p:cNvSpPr>
          <p:nvPr>
            <p:ph sz="half" idx="1"/>
          </p:nvPr>
        </p:nvSpPr>
        <p:spPr/>
        <p:txBody>
          <a:bodyPr/>
          <a:lstStyle/>
          <a:p>
            <a:r>
              <a:rPr lang="en-US" dirty="0" smtClean="0"/>
              <a:t>What does your client want their life to be like in the end?</a:t>
            </a:r>
          </a:p>
          <a:p>
            <a:r>
              <a:rPr lang="en-US" dirty="0" smtClean="0"/>
              <a:t>Your role as a Provider is to help them create success</a:t>
            </a:r>
            <a:endParaRPr lang="en-US" dirty="0"/>
          </a:p>
        </p:txBody>
      </p:sp>
      <p:pic>
        <p:nvPicPr>
          <p:cNvPr id="8" name="Content Placeholder 7"/>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5107188" y="2043257"/>
            <a:ext cx="3209524" cy="2314286"/>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229959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Rating Scale: Social/Emotional</a:t>
            </a:r>
            <a:endParaRPr lang="en-US" dirty="0"/>
          </a:p>
        </p:txBody>
      </p:sp>
      <p:sp>
        <p:nvSpPr>
          <p:cNvPr id="5" name="Content Placeholder 4"/>
          <p:cNvSpPr>
            <a:spLocks noGrp="1"/>
          </p:cNvSpPr>
          <p:nvPr>
            <p:ph sz="half" idx="1"/>
          </p:nvPr>
        </p:nvSpPr>
        <p:spPr>
          <a:xfrm>
            <a:off x="420624" y="1295401"/>
            <a:ext cx="4837176" cy="3810000"/>
          </a:xfrm>
        </p:spPr>
        <p:txBody>
          <a:bodyPr>
            <a:normAutofit/>
          </a:bodyPr>
          <a:lstStyle/>
          <a:p>
            <a:r>
              <a:rPr lang="en-US" dirty="0" smtClean="0"/>
              <a:t>Difficulty making eye contact</a:t>
            </a:r>
          </a:p>
          <a:p>
            <a:pPr lvl="0"/>
            <a:r>
              <a:rPr lang="en-US" dirty="0" smtClean="0"/>
              <a:t>Difficulty with emotional control</a:t>
            </a:r>
          </a:p>
          <a:p>
            <a:pPr lvl="0"/>
            <a:r>
              <a:rPr lang="en-US" dirty="0" smtClean="0"/>
              <a:t>Difficulty making/keeping friends</a:t>
            </a:r>
          </a:p>
          <a:p>
            <a:pPr lvl="0"/>
            <a:r>
              <a:rPr lang="en-US" dirty="0" smtClean="0"/>
              <a:t>Lack of Self Confidence</a:t>
            </a:r>
          </a:p>
          <a:p>
            <a:pPr lvl="0"/>
            <a:r>
              <a:rPr lang="en-US" dirty="0" smtClean="0"/>
              <a:t>Low Frustration Tolerance</a:t>
            </a:r>
            <a:endParaRPr lang="en-US" dirty="0"/>
          </a:p>
        </p:txBody>
      </p:sp>
      <p:pic>
        <p:nvPicPr>
          <p:cNvPr id="6" name="Content Placeholder 5"/>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t="1651" b="615"/>
          <a:stretch/>
        </p:blipFill>
        <p:spPr>
          <a:xfrm>
            <a:off x="5562600" y="1600200"/>
            <a:ext cx="2886582" cy="2812774"/>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139144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Rating Scale: Language</a:t>
            </a:r>
            <a:endParaRPr lang="en-US" dirty="0"/>
          </a:p>
        </p:txBody>
      </p:sp>
      <p:sp>
        <p:nvSpPr>
          <p:cNvPr id="5" name="Content Placeholder 4"/>
          <p:cNvSpPr>
            <a:spLocks noGrp="1"/>
          </p:cNvSpPr>
          <p:nvPr>
            <p:ph sz="half" idx="1"/>
          </p:nvPr>
        </p:nvSpPr>
        <p:spPr/>
        <p:txBody>
          <a:bodyPr>
            <a:normAutofit fontScale="92500" lnSpcReduction="20000"/>
          </a:bodyPr>
          <a:lstStyle/>
          <a:p>
            <a:pPr lvl="0">
              <a:lnSpc>
                <a:spcPct val="110000"/>
              </a:lnSpc>
            </a:pPr>
            <a:r>
              <a:rPr lang="en-US" dirty="0" smtClean="0"/>
              <a:t>Difficulty with communication</a:t>
            </a:r>
          </a:p>
          <a:p>
            <a:pPr lvl="0">
              <a:lnSpc>
                <a:spcPct val="110000"/>
              </a:lnSpc>
            </a:pPr>
            <a:r>
              <a:rPr lang="en-US" dirty="0" smtClean="0"/>
              <a:t>Poor phonics</a:t>
            </a:r>
          </a:p>
          <a:p>
            <a:pPr lvl="0">
              <a:lnSpc>
                <a:spcPct val="110000"/>
              </a:lnSpc>
            </a:pPr>
            <a:r>
              <a:rPr lang="en-US" dirty="0" smtClean="0"/>
              <a:t>Poor initiation of reading/does not read to self or aloud</a:t>
            </a:r>
          </a:p>
          <a:p>
            <a:pPr lvl="0">
              <a:lnSpc>
                <a:spcPct val="110000"/>
              </a:lnSpc>
            </a:pPr>
            <a:r>
              <a:rPr lang="en-US" dirty="0" smtClean="0"/>
              <a:t>Poor spelling skills</a:t>
            </a:r>
          </a:p>
          <a:p>
            <a:pPr lvl="0">
              <a:lnSpc>
                <a:spcPct val="110000"/>
              </a:lnSpc>
            </a:pPr>
            <a:r>
              <a:rPr lang="en-US" dirty="0" smtClean="0"/>
              <a:t>Poor Reading Comprehension</a:t>
            </a:r>
            <a:endParaRPr lang="en-US" dirty="0"/>
          </a:p>
        </p:txBody>
      </p:sp>
      <p:pic>
        <p:nvPicPr>
          <p:cNvPr id="3" name="Content Placeholder 2"/>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111950" y="1371828"/>
            <a:ext cx="3200000" cy="3657143"/>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497756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Rating Scale: Physical/Motor</a:t>
            </a:r>
            <a:endParaRPr lang="en-US" dirty="0"/>
          </a:p>
        </p:txBody>
      </p:sp>
      <p:sp>
        <p:nvSpPr>
          <p:cNvPr id="5" name="Content Placeholder 4"/>
          <p:cNvSpPr>
            <a:spLocks noGrp="1"/>
          </p:cNvSpPr>
          <p:nvPr>
            <p:ph sz="half" idx="1"/>
          </p:nvPr>
        </p:nvSpPr>
        <p:spPr/>
        <p:txBody>
          <a:bodyPr>
            <a:normAutofit fontScale="92500" lnSpcReduction="10000"/>
          </a:bodyPr>
          <a:lstStyle/>
          <a:p>
            <a:pPr lvl="0">
              <a:lnSpc>
                <a:spcPct val="110000"/>
              </a:lnSpc>
            </a:pPr>
            <a:r>
              <a:rPr lang="en-US" dirty="0" smtClean="0"/>
              <a:t>Has a “floppy” or  “rigid” posture</a:t>
            </a:r>
          </a:p>
          <a:p>
            <a:pPr lvl="0">
              <a:lnSpc>
                <a:spcPct val="110000"/>
              </a:lnSpc>
            </a:pPr>
            <a:r>
              <a:rPr lang="en-US" dirty="0" smtClean="0"/>
              <a:t>Poor sense of Rhythm</a:t>
            </a:r>
          </a:p>
          <a:p>
            <a:pPr lvl="0">
              <a:lnSpc>
                <a:spcPct val="110000"/>
              </a:lnSpc>
            </a:pPr>
            <a:r>
              <a:rPr lang="en-US" dirty="0" smtClean="0"/>
              <a:t>Poor handwriting/fine motor skills</a:t>
            </a:r>
          </a:p>
          <a:p>
            <a:pPr lvl="0">
              <a:lnSpc>
                <a:spcPct val="110000"/>
              </a:lnSpc>
            </a:pPr>
            <a:r>
              <a:rPr lang="en-US" dirty="0" smtClean="0"/>
              <a:t>Poor Eating Habits</a:t>
            </a:r>
          </a:p>
          <a:p>
            <a:pPr lvl="0">
              <a:lnSpc>
                <a:spcPct val="110000"/>
              </a:lnSpc>
            </a:pPr>
            <a:r>
              <a:rPr lang="en-US" dirty="0" smtClean="0"/>
              <a:t>Poor Hand/Eye Coordination</a:t>
            </a:r>
            <a:endParaRPr lang="en-US" dirty="0"/>
          </a:p>
        </p:txBody>
      </p:sp>
      <p:pic>
        <p:nvPicPr>
          <p:cNvPr id="6" name="Content Placeholder 5"/>
          <p:cNvPicPr>
            <a:picLocks noGrp="1" noChangeAspect="1"/>
          </p:cNvPicPr>
          <p:nvPr>
            <p:ph sz="half" idx="2"/>
          </p:nvPr>
        </p:nvPicPr>
        <p:blipFill>
          <a:blip r:embed="rId2" cstate="screen">
            <a:extLst>
              <a:ext uri="{28A0092B-C50C-407E-A947-70E740481C1C}">
                <a14:useLocalDpi xmlns:a14="http://schemas.microsoft.com/office/drawing/2010/main"/>
              </a:ext>
            </a:extLst>
          </a:blip>
          <a:srcRect l="-434" r="-434"/>
          <a:stretch>
            <a:fillRect/>
          </a:stretch>
        </p:blipFill>
        <p:spPr>
          <a:xfrm>
            <a:off x="5410200" y="1315279"/>
            <a:ext cx="2724242" cy="3595739"/>
          </a:xfrm>
          <a:prstGeom prst="roundRect">
            <a:avLst/>
          </a:prstGeom>
          <a:ln w="28575">
            <a:solidFill>
              <a:srgbClr val="F69232"/>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4905756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IM-Home Certification Coaching Course 2 of 2&amp;quot;&quot;/&gt;&lt;property id=&quot;20307&quot; value=&quot;272&quot;/&gt;&lt;/object&gt;&lt;object type=&quot;3&quot; unique_id=&quot;10044&quot;&gt;&lt;property id=&quot;20148&quot; value=&quot;5&quot;/&gt;&lt;property id=&quot;20300&quot; value=&quot;Slide 46 - &amp;quot;Questions&amp;quot;&quot;/&gt;&lt;property id=&quot;20307&quot; value=&quot;390&quot;/&gt;&lt;/object&gt;&lt;object type=&quot;3&quot; unique_id=&quot;12349&quot;&gt;&lt;property id=&quot;20148&quot; value=&quot;5&quot;/&gt;&lt;property id=&quot;20300&quot; value=&quot;Slide 2 - &amp;quot;Agenda&amp;quot;&quot;/&gt;&lt;property id=&quot;20307&quot; value=&quot;490&quot;/&gt;&lt;/object&gt;&lt;object type=&quot;3&quot; unique_id=&quot;12350&quot;&gt;&lt;property id=&quot;20148&quot; value=&quot;5&quot;/&gt;&lt;property id=&quot;20300&quot; value=&quot;Slide 3 - &amp;quot;Materials you received today&amp;quot;&quot;/&gt;&lt;property id=&quot;20307&quot; value=&quot;491&quot;/&gt;&lt;/object&gt;&lt;object type=&quot;3&quot; unique_id=&quot;12351&quot;&gt;&lt;property id=&quot;20148&quot; value=&quot;5&quot;/&gt;&lt;property id=&quot;20300&quot; value=&quot;Slide 4 - &amp;quot;Materials you received&amp;quot;&quot;/&gt;&lt;property id=&quot;20307&quot; value=&quot;492&quot;/&gt;&lt;/object&gt;&lt;object type=&quot;3&quot; unique_id=&quot;12352&quot;&gt;&lt;property id=&quot;20148&quot; value=&quot;5&quot;/&gt;&lt;property id=&quot;20300&quot; value=&quot;Slide 5 - &amp;quot;Your IM-Home Self-Training&amp;quot;&quot;/&gt;&lt;property id=&quot;20307&quot; value=&quot;493&quot;/&gt;&lt;/object&gt;&lt;object type=&quot;3&quot; unique_id=&quot;12353&quot;&gt;&lt;property id=&quot;20148&quot; value=&quot;5&quot;/&gt;&lt;property id=&quot;20300&quot; value=&quot;Slide 6 - &amp;quot;Identifying Your Clients Goals&amp;quot;&quot;/&gt;&lt;property id=&quot;20307&quot; value=&quot;494&quot;/&gt;&lt;/object&gt;&lt;object type=&quot;3&quot; unique_id=&quot;12354&quot;&gt;&lt;property id=&quot;20148&quot; value=&quot;5&quot;/&gt;&lt;property id=&quot;20300&quot; value=&quot;Slide 7 - &amp;quot;Rating Scale: Social/Emotional&amp;quot;&quot;/&gt;&lt;property id=&quot;20307&quot; value=&quot;495&quot;/&gt;&lt;/object&gt;&lt;object type=&quot;3&quot; unique_id=&quot;12355&quot;&gt;&lt;property id=&quot;20148&quot; value=&quot;5&quot;/&gt;&lt;property id=&quot;20300&quot; value=&quot;Slide 8 - &amp;quot;Rating Scale: Language&amp;quot;&quot;/&gt;&lt;property id=&quot;20307&quot; value=&quot;496&quot;/&gt;&lt;/object&gt;&lt;object type=&quot;3&quot; unique_id=&quot;12356&quot;&gt;&lt;property id=&quot;20148&quot; value=&quot;5&quot;/&gt;&lt;property id=&quot;20300&quot; value=&quot;Slide 9 - &amp;quot;Rating Scale: Physical/Motor&amp;quot;&quot;/&gt;&lt;property id=&quot;20307&quot; value=&quot;497&quot;/&gt;&lt;/object&gt;&lt;object type=&quot;3&quot; unique_id=&quot;12357&quot;&gt;&lt;property id=&quot;20148&quot; value=&quot;5&quot;/&gt;&lt;property id=&quot;20300&quot; value=&quot;Slide 10 - &amp;quot;Rating Scale: Sensory&amp;quot;&quot;/&gt;&lt;property id=&quot;20307&quot; value=&quot;498&quot;/&gt;&lt;/object&gt;&lt;object type=&quot;3&quot; unique_id=&quot;12358&quot;&gt;&lt;property id=&quot;20148&quot; value=&quot;5&quot;/&gt;&lt;property id=&quot;20300&quot; value=&quot;Slide 11 - &amp;quot;Rating Scale: Attention/Organization&amp;quot;&quot;/&gt;&lt;property id=&quot;20307&quot; value=&quot;499&quot;/&gt;&lt;/object&gt;&lt;object type=&quot;3&quot; unique_id=&quot;12359&quot;&gt;&lt;property id=&quot;20148&quot; value=&quot;5&quot;/&gt;&lt;property id=&quot;20300&quot; value=&quot;Slide 12 - &amp;quot;Pre, Mid &amp;amp; Post Ratings Scale Worksheet&amp;quot;&quot;/&gt;&lt;property id=&quot;20307&quot; value=&quot;500&quot;/&gt;&lt;/object&gt;&lt;object type=&quot;3&quot; unique_id=&quot;12360&quot;&gt;&lt;property id=&quot;20148&quot; value=&quot;5&quot;/&gt;&lt;property id=&quot;20300&quot; value=&quot;Slide 13 - &amp;quot;Medical History&amp;quot;&quot;/&gt;&lt;property id=&quot;20307&quot; value=&quot;501&quot;/&gt;&lt;/object&gt;&lt;object type=&quot;3&quot; unique_id=&quot;12361&quot;&gt;&lt;property id=&quot;20148&quot; value=&quot;5&quot;/&gt;&lt;property id=&quot;20300&quot; value=&quot;Slide 14 - &amp;quot;Pediatric Assessments&amp;quot;&quot;/&gt;&lt;property id=&quot;20307&quot; value=&quot;502&quot;/&gt;&lt;/object&gt;&lt;object type=&quot;3&quot; unique_id=&quot;12362&quot;&gt;&lt;property id=&quot;20148&quot; value=&quot;5&quot;/&gt;&lt;property id=&quot;20300&quot; value=&quot;Slide 15 - &amp;quot;Pediatric Assessments&amp;quot;&quot;/&gt;&lt;property id=&quot;20307&quot; value=&quot;503&quot;/&gt;&lt;/object&gt;&lt;object type=&quot;3&quot; unique_id=&quot;12363&quot;&gt;&lt;property id=&quot;20148&quot; value=&quot;5&quot;/&gt;&lt;property id=&quot;20300&quot; value=&quot;Slide 16 - &amp;quot;Pediatric Assessments&amp;quot;&quot;/&gt;&lt;property id=&quot;20307&quot; value=&quot;504&quot;/&gt;&lt;/object&gt;&lt;object type=&quot;3&quot; unique_id=&quot;12364&quot;&gt;&lt;property id=&quot;20148&quot; value=&quot;5&quot;/&gt;&lt;property id=&quot;20300&quot; value=&quot;Slide 17 - &amp;quot;Pediatric Assessments&amp;quot;&quot;/&gt;&lt;property id=&quot;20307&quot; value=&quot;505&quot;/&gt;&lt;/object&gt;&lt;object type=&quot;3&quot; unique_id=&quot;12365&quot;&gt;&lt;property id=&quot;20148&quot; value=&quot;5&quot;/&gt;&lt;property id=&quot;20300&quot; value=&quot;Slide 18 - &amp;quot;Adolescent &amp;amp; Adult Assessments&amp;quot;&quot;/&gt;&lt;property id=&quot;20307&quot; value=&quot;506&quot;/&gt;&lt;/object&gt;&lt;object type=&quot;3&quot; unique_id=&quot;12366&quot;&gt;&lt;property id=&quot;20148&quot; value=&quot;5&quot;/&gt;&lt;property id=&quot;20300&quot; value=&quot;Slide 19 - &amp;quot;Adolescent &amp;amp; Adult Assessments&amp;quot;&quot;/&gt;&lt;property id=&quot;20307&quot; value=&quot;507&quot;/&gt;&lt;/object&gt;&lt;object type=&quot;3&quot; unique_id=&quot;12367&quot;&gt;&lt;property id=&quot;20148&quot; value=&quot;5&quot;/&gt;&lt;property id=&quot;20300&quot; value=&quot;Slide 20 - &amp;quot;Adolescent &amp;amp; Adult Assessments&amp;quot;&quot;/&gt;&lt;property id=&quot;20307&quot; value=&quot;508&quot;/&gt;&lt;/object&gt;&lt;object type=&quot;3&quot; unique_id=&quot;12368&quot;&gt;&lt;property id=&quot;20148&quot; value=&quot;5&quot;/&gt;&lt;property id=&quot;20300&quot; value=&quot;Slide 21 - &amp;quot;Adolescent &amp;amp; Adult Assessments&amp;quot;&quot;/&gt;&lt;property id=&quot;20307&quot; value=&quot;509&quot;/&gt;&lt;/object&gt;&lt;object type=&quot;3&quot; unique_id=&quot;12369&quot;&gt;&lt;property id=&quot;20148&quot; value=&quot;5&quot;/&gt;&lt;property id=&quot;20300&quot; value=&quot;Slide 22 - &amp;quot;How to export in-clinic file to home from IM Pro Universe&amp;quot;&quot;/&gt;&lt;property id=&quot;20307&quot; value=&quot;510&quot;/&gt;&lt;/object&gt;&lt;object type=&quot;3&quot; unique_id=&quot;12370&quot;&gt;&lt;property id=&quot;20148&quot; value=&quot;5&quot;/&gt;&lt;property id=&quot;20300&quot; value=&quot;Slide 25 - &amp;quot;Office to Home Consultation&amp;quot;&quot;/&gt;&lt;property id=&quot;20307&quot; value=&quot;511&quot;/&gt;&lt;/object&gt;&lt;object type=&quot;3&quot; unique_id=&quot;12371&quot;&gt;&lt;property id=&quot;20148&quot; value=&quot;5&quot;/&gt;&lt;property id=&quot;20300&quot; value=&quot;Slide 26 - &amp;quot;Shifting IM from office to home&amp;quot;&quot;/&gt;&lt;property id=&quot;20307&quot; value=&quot;512&quot;/&gt;&lt;/object&gt;&lt;object type=&quot;3&quot; unique_id=&quot;12372&quot;&gt;&lt;property id=&quot;20148&quot; value=&quot;5&quot;/&gt;&lt;property id=&quot;20300&quot; value=&quot;Slide 27 - &amp;quot;Lock down schedule with family&amp;quot;&quot;/&gt;&lt;property id=&quot;20307&quot; value=&quot;513&quot;/&gt;&lt;/object&gt;&lt;object type=&quot;3&quot; unique_id=&quot;12373&quot;&gt;&lt;property id=&quot;20148&quot; value=&quot;5&quot;/&gt;&lt;property id=&quot;20300&quot; value=&quot;Slide 28 - &amp;quot;How to motivate your client in the home setting &amp;quot;&quot;/&gt;&lt;property id=&quot;20307&quot; value=&quot;514&quot;/&gt;&lt;/object&gt;&lt;object type=&quot;3&quot; unique_id=&quot;12374&quot;&gt;&lt;property id=&quot;20148&quot; value=&quot;5&quot;/&gt;&lt;property id=&quot;20300&quot; value=&quot;Slide 29 - &amp;quot;Help parents motivate their child&amp;quot;&quot;/&gt;&lt;property id=&quot;20307&quot; value=&quot;515&quot;/&gt;&lt;/object&gt;&lt;object type=&quot;3&quot; unique_id=&quot;12375&quot;&gt;&lt;property id=&quot;20148&quot; value=&quot;5&quot;/&gt;&lt;property id=&quot;20300&quot; value=&quot;Slide 30 - &amp;quot;Help Parents Stay Motivated&amp;quot;&quot;/&gt;&lt;property id=&quot;20307&quot; value=&quot;516&quot;/&gt;&lt;/object&gt;&lt;object type=&quot;3&quot; unique_id=&quot;12376&quot;&gt;&lt;property id=&quot;20148&quot; value=&quot;5&quot;/&gt;&lt;property id=&quot;20300&quot; value=&quot;Slide 31 - &amp;quot;Motivational Package&amp;quot;&quot;/&gt;&lt;property id=&quot;20307&quot; value=&quot;517&quot;/&gt;&lt;/object&gt;&lt;object type=&quot;3&quot; unique_id=&quot;12377&quot;&gt;&lt;property id=&quot;20148&quot; value=&quot;5&quot;/&gt;&lt;property id=&quot;20300&quot; value=&quot;Slide 32 - &amp;quot;Cooperation Chart&amp;quot;&quot;/&gt;&lt;property id=&quot;20307&quot; value=&quot;518&quot;/&gt;&lt;/object&gt;&lt;object type=&quot;3&quot; unique_id=&quot;12378&quot;&gt;&lt;property id=&quot;20148&quot; value=&quot;5&quot;/&gt;&lt;property id=&quot;20300&quot; value=&quot;Slide 33 - &amp;quot;Keeping your adult  clients on track&amp;quot;&quot;/&gt;&lt;property id=&quot;20307&quot; value=&quot;519&quot;/&gt;&lt;/object&gt;&lt;object type=&quot;3&quot; unique_id=&quot;12379&quot;&gt;&lt;property id=&quot;20148&quot; value=&quot;5&quot;/&gt;&lt;property id=&quot;20300&quot; value=&quot;Slide 34 - &amp;quot;Ratings Journal&amp;quot;&quot;/&gt;&lt;property id=&quot;20307&quot; value=&quot;520&quot;/&gt;&lt;/object&gt;&lt;object type=&quot;3&quot; unique_id=&quot;12380&quot;&gt;&lt;property id=&quot;20148&quot; value=&quot;5&quot;/&gt;&lt;property id=&quot;20300&quot; value=&quot;Slide 35 - &amp;quot;IM Universe Worlds&amp;quot;&quot;/&gt;&lt;property id=&quot;20307&quot; value=&quot;521&quot;/&gt;&lt;/object&gt;&lt;object type=&quot;3&quot; unique_id=&quot;12381&quot;&gt;&lt;property id=&quot;20148&quot; value=&quot;5&quot;/&gt;&lt;property id=&quot;20300&quot; value=&quot;Slide 36 - &amp;quot;Certificate of IM-Home Completion&amp;quot;&quot;/&gt;&lt;property id=&quot;20307&quot; value=&quot;522&quot;/&gt;&lt;/object&gt;&lt;object type=&quot;3&quot; unique_id=&quot;12382&quot;&gt;&lt;property id=&quot;20148&quot; value=&quot;5&quot;/&gt;&lt;property id=&quot;20300&quot; value=&quot;Slide 37 - &amp;quot;Motivational Webinar&amp;quot;&quot;/&gt;&lt;property id=&quot;20307&quot; value=&quot;523&quot;/&gt;&lt;/object&gt;&lt;object type=&quot;3&quot; unique_id=&quot;12383&quot;&gt;&lt;property id=&quot;20148&quot; value=&quot;5&quot;/&gt;&lt;property id=&quot;20300&quot; value=&quot;Slide 38 - &amp;quot;How to charge&amp;quot;&quot;/&gt;&lt;property id=&quot;20307&quot; value=&quot;524&quot;/&gt;&lt;/object&gt;&lt;object type=&quot;3&quot; unique_id=&quot;12384&quot;&gt;&lt;property id=&quot;20148&quot; value=&quot;5&quot;/&gt;&lt;property id=&quot;20300&quot; value=&quot;Slide 39 - &amp;quot;How can I charge my client That much?&amp;quot;&quot;/&gt;&lt;property id=&quot;20307&quot; value=&quot;525&quot;/&gt;&lt;/object&gt;&lt;object type=&quot;3&quot; unique_id=&quot;12385&quot;&gt;&lt;property id=&quot;20148&quot; value=&quot;5&quot;/&gt;&lt;property id=&quot;20300&quot; value=&quot;Slide 40 - &amp;quot;Profit &amp;amp; Success Webinar&amp;quot;&quot;/&gt;&lt;property id=&quot;20307&quot; value=&quot;526&quot;/&gt;&lt;/object&gt;&lt;object type=&quot;3&quot; unique_id=&quot;12386&quot;&gt;&lt;property id=&quot;20148&quot; value=&quot;5&quot;/&gt;&lt;property id=&quot;20300&quot; value=&quot;Slide 41 - &amp;quot;How do I market IM-Home?&amp;quot;&quot;/&gt;&lt;property id=&quot;20307&quot; value=&quot;527&quot;/&gt;&lt;/object&gt;&lt;object type=&quot;3&quot; unique_id=&quot;12387&quot;&gt;&lt;property id=&quot;20148&quot; value=&quot;5&quot;/&gt;&lt;property id=&quot;20300&quot; value=&quot;Slide 42 - &amp;quot;OFFER FREE  SCREENINGS TO GET PEOPLE IN DOOR &amp;quot;&quot;/&gt;&lt;property id=&quot;20307&quot; value=&quot;528&quot;/&gt;&lt;/object&gt;&lt;object type=&quot;3&quot; unique_id=&quot;12388&quot;&gt;&lt;property id=&quot;20148&quot; value=&quot;5&quot;/&gt;&lt;property id=&quot;20300&quot; value=&quot;Slide 43 - &amp;quot;Business Development Tool Kit&amp;quot;&quot;/&gt;&lt;property id=&quot;20307&quot; value=&quot;529&quot;/&gt;&lt;/object&gt;&lt;object type=&quot;3&quot; unique_id=&quot;12389&quot;&gt;&lt;property id=&quot;20148&quot; value=&quot;5&quot;/&gt;&lt;property id=&quot;20300&quot; value=&quot;Slide 44 - &amp;quot;Connect after this course  with the IM Forum&amp;quot;&quot;/&gt;&lt;property id=&quot;20307&quot; value=&quot;530&quot;/&gt;&lt;/object&gt;&lt;object type=&quot;3&quot; unique_id=&quot;12390&quot;&gt;&lt;property id=&quot;20148&quot; value=&quot;5&quot;/&gt;&lt;property id=&quot;20300&quot; value=&quot;Slide 45 - &amp;quot;Homework&amp;quot;&quot;/&gt;&lt;property id=&quot;20307&quot; value=&quot;531&quot;/&gt;&lt;/object&gt;&lt;object type=&quot;3&quot; unique_id=&quot;12994&quot;&gt;&lt;property id=&quot;20148&quot; value=&quot;5&quot;/&gt;&lt;property id=&quot;20300&quot; value=&quot;Slide 23 - &amp;quot;How to export in-clinic file to home from IM Pro Universe&amp;quot;&quot;/&gt;&lt;property id=&quot;20307&quot; value=&quot;532&quot;/&gt;&lt;/object&gt;&lt;object type=&quot;3&quot; unique_id=&quot;12995&quot;&gt;&lt;property id=&quot;20148&quot; value=&quot;5&quot;/&gt;&lt;property id=&quot;20300&quot; value=&quot;Slide 24 - &amp;quot;How to export in-clinic file to home from IM Pro Universe&amp;quot;&quot;/&gt;&lt;property id=&quot;20307&quot; value=&quot;533&quot;/&gt;&lt;/object&gt;&lt;/object&gt;&lt;object type=&quot;8&quot; unique_id=&quot;1008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24473</TotalTime>
  <Words>1245</Words>
  <Application>Microsoft Macintosh PowerPoint</Application>
  <PresentationFormat>On-screen Show (4:3)</PresentationFormat>
  <Paragraphs>189</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IM-Home Certification Coaching Course 2 of 2</vt:lpstr>
      <vt:lpstr>Agenda</vt:lpstr>
      <vt:lpstr>Materials you received today</vt:lpstr>
      <vt:lpstr>Materials you received today</vt:lpstr>
      <vt:lpstr>Your IM-Home Self-Training</vt:lpstr>
      <vt:lpstr>Identifying Your Clients Goals</vt:lpstr>
      <vt:lpstr>Rating Scale: Social/Emotional</vt:lpstr>
      <vt:lpstr>Rating Scale: Language</vt:lpstr>
      <vt:lpstr>Rating Scale: Physical/Motor</vt:lpstr>
      <vt:lpstr>Rating Scale: Sensory</vt:lpstr>
      <vt:lpstr>Rating Scale: Attention/Organization</vt:lpstr>
      <vt:lpstr>Pre, Mid &amp; Post Ratings Scale Worksheet</vt:lpstr>
      <vt:lpstr>Medical History</vt:lpstr>
      <vt:lpstr>Standard Assessments</vt:lpstr>
      <vt:lpstr>How to make IM-Home work with your clients</vt:lpstr>
      <vt:lpstr>Office to Home Consultation</vt:lpstr>
      <vt:lpstr>Shifting IM from office to home</vt:lpstr>
      <vt:lpstr>Lock down schedule with family</vt:lpstr>
      <vt:lpstr>IM-Home &amp; IM Pro are eClinc compatible!</vt:lpstr>
      <vt:lpstr>How to motivate your client in the home setting </vt:lpstr>
      <vt:lpstr>Help parents motivate their child</vt:lpstr>
      <vt:lpstr>Help Parents Stay Motivated</vt:lpstr>
      <vt:lpstr>Motivational Package</vt:lpstr>
      <vt:lpstr>Cooperation Chart</vt:lpstr>
      <vt:lpstr>Keeping your adult  clients on track</vt:lpstr>
      <vt:lpstr>Ratings Journal</vt:lpstr>
      <vt:lpstr>IM Universe Worlds</vt:lpstr>
      <vt:lpstr>Certificate of IM-Home Completion</vt:lpstr>
      <vt:lpstr>How to charge</vt:lpstr>
      <vt:lpstr>How can I charge my client That much?</vt:lpstr>
      <vt:lpstr>Profit &amp; Success Webinar</vt:lpstr>
      <vt:lpstr>How do I market IM-Home?</vt:lpstr>
      <vt:lpstr>OFFER FREE  SCREENINGS TO GET PEOPLE IN DOOR </vt:lpstr>
      <vt:lpstr>Business Development Tool Kit</vt:lpstr>
      <vt:lpstr>Homework</vt:lpstr>
      <vt:lpstr>Questions</vt:lpstr>
    </vt:vector>
  </TitlesOfParts>
  <Company>Interactive Metronome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with Interactive Metronome?</dc:title>
  <dc:creator>Bricole Reincke</dc:creator>
  <cp:lastModifiedBy>Bricole Reincke</cp:lastModifiedBy>
  <cp:revision>190</cp:revision>
  <dcterms:created xsi:type="dcterms:W3CDTF">2011-02-02T02:16:44Z</dcterms:created>
  <dcterms:modified xsi:type="dcterms:W3CDTF">2013-10-08T22:20:04Z</dcterms:modified>
</cp:coreProperties>
</file>