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395" r:id="rId3"/>
    <p:sldId id="417" r:id="rId4"/>
    <p:sldId id="416" r:id="rId5"/>
    <p:sldId id="407" r:id="rId6"/>
    <p:sldId id="408" r:id="rId7"/>
    <p:sldId id="409" r:id="rId8"/>
    <p:sldId id="410" r:id="rId9"/>
    <p:sldId id="411" r:id="rId10"/>
    <p:sldId id="412" r:id="rId11"/>
    <p:sldId id="388" r:id="rId12"/>
    <p:sldId id="413" r:id="rId13"/>
    <p:sldId id="414" r:id="rId14"/>
    <p:sldId id="418" r:id="rId15"/>
    <p:sldId id="419" r:id="rId16"/>
    <p:sldId id="41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232"/>
    <a:srgbClr val="87C74A"/>
    <a:srgbClr val="7DD3F1"/>
    <a:srgbClr val="75CD4A"/>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98" autoAdjust="0"/>
  </p:normalViewPr>
  <p:slideViewPr>
    <p:cSldViewPr snapToObjects="1">
      <p:cViewPr varScale="1">
        <p:scale>
          <a:sx n="59" d="100"/>
          <a:sy n="59" d="100"/>
        </p:scale>
        <p:origin x="-120"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notesViewPr>
    <p:cSldViewPr snapToObjects="1">
      <p:cViewPr varScale="1">
        <p:scale>
          <a:sx n="42" d="100"/>
          <a:sy n="42" d="100"/>
        </p:scale>
        <p:origin x="-231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147A94-94C0-8B4A-8E4F-4AA6BDD9EB38}" type="datetime1">
              <a:rPr lang="en-US"/>
              <a:pPr>
                <a:defRPr/>
              </a:pPr>
              <a:t>5/22/12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8E9D29A-B3AB-2240-AFE7-9F1CD3677E81}" type="slidenum">
              <a:rPr lang="en-US"/>
              <a:pPr>
                <a:defRPr/>
              </a:pPr>
              <a:t>‹#›</a:t>
            </a:fld>
            <a:endParaRPr lang="en-US"/>
          </a:p>
        </p:txBody>
      </p:sp>
    </p:spTree>
    <p:extLst>
      <p:ext uri="{BB962C8B-B14F-4D97-AF65-F5344CB8AC3E}">
        <p14:creationId xmlns:p14="http://schemas.microsoft.com/office/powerpoint/2010/main" val="40274689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447800"/>
            <a:ext cx="64770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3203575"/>
            <a:ext cx="5486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7FB6A1F-5081-B846-BF22-8A8C1C28CA05}" type="datetime1">
              <a:rPr lang="en-US"/>
              <a:pPr>
                <a:defRPr/>
              </a:pPr>
              <a:t>5/22/12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A03BE6-AAB9-9749-AF1F-9F804A1285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42900"/>
            <a:ext cx="7162800" cy="7239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219200"/>
            <a:ext cx="71628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6F4E57E-7C02-5140-8251-E56DC9D2FB58}" type="datetime1">
              <a:rPr lang="en-US"/>
              <a:pPr>
                <a:defRPr/>
              </a:pPr>
              <a:t>5/22/12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F7FE1-2AEE-9048-AF14-A9AC0B789B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42900"/>
            <a:ext cx="7162800" cy="8001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0" y="1295400"/>
            <a:ext cx="34290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295400"/>
            <a:ext cx="34290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9249B1A-3CF5-7048-9A8C-4A61298F3B9B}" type="datetime1">
              <a:rPr lang="en-US"/>
              <a:pPr>
                <a:defRPr/>
              </a:pPr>
              <a:t>5/22/12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123A2-38CB-0140-B6C4-A3D79666A96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6453" y="1535113"/>
            <a:ext cx="3430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453" y="2174875"/>
            <a:ext cx="3430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D6B3A34-DD1C-F74B-97FA-45CAEBBEF86E}" type="datetime1">
              <a:rPr lang="en-US"/>
              <a:pPr>
                <a:defRPr/>
              </a:pPr>
              <a:t>5/22/12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0110D6-9927-3843-876C-D934FF8CD0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820B84-5B9B-C443-B7A3-FB98DDA59726}" type="datetime1">
              <a:rPr lang="en-US"/>
              <a:pPr>
                <a:defRPr/>
              </a:pPr>
              <a:t>5/22/12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59F09E-8C82-944F-BE60-ECB7BFB3F7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A8617F-E3EF-2245-9055-91FBDF9797BD}" type="datetime1">
              <a:rPr lang="en-US"/>
              <a:pPr>
                <a:defRPr/>
              </a:pPr>
              <a:t>5/22/12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C0664D-51BD-1D4B-9F59-8C7AE9C90E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91000" y="273050"/>
            <a:ext cx="4495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E2A307-A04E-CA45-A71C-8E896098E1BF}" type="datetime1">
              <a:rPr lang="en-US"/>
              <a:pPr>
                <a:defRPr/>
              </a:pPr>
              <a:t>5/22/12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B8A92D-5DEF-6141-9CDA-45A99F9A70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6894512"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B55D3C-980C-5545-980F-F9023EF1F1B7}" type="datetime1">
              <a:rPr lang="en-US"/>
              <a:pPr>
                <a:defRPr/>
              </a:pPr>
              <a:t>5/22/12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57DCFB-90B4-E944-9ECF-9C68CD02F5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342900"/>
            <a:ext cx="7162800"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1524000" y="1219200"/>
            <a:ext cx="7162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36F4253-D947-0045-9F03-71A2C7AF3565}" type="datetime1">
              <a:rPr lang="en-US"/>
              <a:pPr>
                <a:defRPr/>
              </a:pPr>
              <a:t>5/22/12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35A36F6-1A78-CD4F-950C-70D802518F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0" fontAlgn="base" hangingPunct="0">
        <a:spcBef>
          <a:spcPct val="0"/>
        </a:spcBef>
        <a:spcAft>
          <a:spcPct val="0"/>
        </a:spcAft>
        <a:defRPr sz="4000" b="1" kern="1200">
          <a:solidFill>
            <a:srgbClr val="376092"/>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000" b="1">
          <a:solidFill>
            <a:srgbClr val="376092"/>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000" b="1">
          <a:solidFill>
            <a:srgbClr val="376092"/>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coaching@interactivemetronome.com" TargetMode="External"/><Relationship Id="rId4" Type="http://schemas.openxmlformats.org/officeDocument/2006/relationships/hyperlink" Target="mailto:avega@interactivemetronome.com" TargetMode="External"/><Relationship Id="rId5" Type="http://schemas.openxmlformats.org/officeDocument/2006/relationships/hyperlink" Target="mailto:support@interactivemetronome.com" TargetMode="Externa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2971800" cy="4114800"/>
          </a:xfrm>
        </p:spPr>
        <p:txBody>
          <a:bodyPr/>
          <a:lstStyle/>
          <a:p>
            <a:r>
              <a:rPr lang="en-US" dirty="0" smtClean="0"/>
              <a:t>IM-Home Specialist Certification</a:t>
            </a:r>
            <a:br>
              <a:rPr lang="en-US" dirty="0" smtClean="0"/>
            </a:br>
            <a:r>
              <a:rPr lang="en-US" dirty="0" smtClean="0"/>
              <a:t>Course 2 of 2</a:t>
            </a:r>
            <a:endParaRPr lang="en-US" sz="2800" dirty="0"/>
          </a:p>
        </p:txBody>
      </p:sp>
      <p:sp>
        <p:nvSpPr>
          <p:cNvPr id="3" name="Subtitle 2"/>
          <p:cNvSpPr>
            <a:spLocks noGrp="1"/>
          </p:cNvSpPr>
          <p:nvPr>
            <p:ph type="subTitle" idx="1"/>
          </p:nvPr>
        </p:nvSpPr>
        <p:spPr>
          <a:xfrm>
            <a:off x="1954462" y="5105400"/>
            <a:ext cx="6656137" cy="838201"/>
          </a:xfrm>
        </p:spPr>
        <p:txBody>
          <a:bodyPr/>
          <a:lstStyle/>
          <a:p>
            <a:pPr algn="r"/>
            <a:r>
              <a:rPr lang="en-US" sz="2800" dirty="0" smtClean="0">
                <a:solidFill>
                  <a:srgbClr val="000000"/>
                </a:solidFill>
              </a:rPr>
              <a:t>Presentation by: Sherrie Hardy</a:t>
            </a:r>
          </a:p>
          <a:p>
            <a:pPr algn="r"/>
            <a:r>
              <a:rPr lang="en-US" sz="2800" dirty="0" smtClean="0">
                <a:solidFill>
                  <a:srgbClr val="000000"/>
                </a:solidFill>
              </a:rPr>
              <a:t>Hardy Brain Training • Camarillo, 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Analysis</a:t>
            </a:r>
            <a:br>
              <a:rPr lang="en-US" dirty="0" smtClean="0"/>
            </a:br>
            <a:r>
              <a:rPr lang="en-US" sz="2800" dirty="0" smtClean="0"/>
              <a:t>Cliff</a:t>
            </a:r>
            <a:endParaRPr lang="en-US" sz="2800" dirty="0"/>
          </a:p>
        </p:txBody>
      </p:sp>
      <p:sp>
        <p:nvSpPr>
          <p:cNvPr id="3" name="Content Placeholder 2"/>
          <p:cNvSpPr>
            <a:spLocks noGrp="1"/>
          </p:cNvSpPr>
          <p:nvPr>
            <p:ph sz="half" idx="1"/>
          </p:nvPr>
        </p:nvSpPr>
        <p:spPr>
          <a:xfrm>
            <a:off x="1524000" y="1295400"/>
            <a:ext cx="3886200" cy="4830763"/>
          </a:xfrm>
        </p:spPr>
        <p:txBody>
          <a:bodyPr/>
          <a:lstStyle/>
          <a:p>
            <a:r>
              <a:rPr lang="en-US" sz="2000" dirty="0" smtClean="0"/>
              <a:t>Observations: Cliff </a:t>
            </a:r>
            <a:r>
              <a:rPr lang="en-US" sz="2000" dirty="0"/>
              <a:t>is motivated and eager to see progress</a:t>
            </a:r>
            <a:r>
              <a:rPr lang="en-US" sz="2000" dirty="0" smtClean="0"/>
              <a:t>.</a:t>
            </a:r>
          </a:p>
          <a:p>
            <a:pPr marL="0" indent="0">
              <a:buNone/>
            </a:pPr>
            <a:r>
              <a:rPr lang="en-US" sz="2000" dirty="0" smtClean="0"/>
              <a:t>  </a:t>
            </a:r>
          </a:p>
          <a:p>
            <a:endParaRPr lang="en-US" sz="2000" dirty="0"/>
          </a:p>
          <a:p>
            <a:endParaRPr lang="en-US" sz="2000" dirty="0" smtClean="0"/>
          </a:p>
          <a:p>
            <a:endParaRPr lang="en-US" sz="2000" dirty="0"/>
          </a:p>
          <a:p>
            <a:endParaRPr lang="en-US" sz="2000" dirty="0" smtClean="0"/>
          </a:p>
          <a:p>
            <a:r>
              <a:rPr lang="en-US" sz="2000" dirty="0" smtClean="0"/>
              <a:t>Both hands- </a:t>
            </a:r>
            <a:r>
              <a:rPr lang="en-US" sz="2000" dirty="0"/>
              <a:t>70 – 43 </a:t>
            </a:r>
          </a:p>
          <a:p>
            <a:r>
              <a:rPr lang="en-US" sz="2000" dirty="0" smtClean="0"/>
              <a:t>Right hand </a:t>
            </a:r>
            <a:r>
              <a:rPr lang="en-US" sz="2000" dirty="0"/>
              <a:t>– 81 – 70 </a:t>
            </a:r>
          </a:p>
          <a:p>
            <a:r>
              <a:rPr lang="en-US" sz="2000" dirty="0" smtClean="0"/>
              <a:t>Left hand </a:t>
            </a:r>
            <a:r>
              <a:rPr lang="en-US" sz="2000" dirty="0"/>
              <a:t>– 93 – 74 </a:t>
            </a:r>
          </a:p>
          <a:p>
            <a:r>
              <a:rPr lang="en-US" sz="2000" dirty="0" smtClean="0"/>
              <a:t>Both </a:t>
            </a:r>
            <a:r>
              <a:rPr lang="en-US" sz="2000" dirty="0"/>
              <a:t>toes – 87 – 65 </a:t>
            </a:r>
          </a:p>
          <a:p>
            <a:r>
              <a:rPr lang="en-US" sz="2000" dirty="0" smtClean="0"/>
              <a:t>Right toe </a:t>
            </a:r>
            <a:r>
              <a:rPr lang="en-US" sz="2000" dirty="0"/>
              <a:t>– 70 – 56 </a:t>
            </a:r>
          </a:p>
          <a:p>
            <a:r>
              <a:rPr lang="en-US" sz="2000" dirty="0" smtClean="0"/>
              <a:t>Left toe </a:t>
            </a:r>
            <a:r>
              <a:rPr lang="en-US" sz="2000" dirty="0"/>
              <a:t>– 77 – 65 </a:t>
            </a:r>
            <a:endParaRPr lang="en-US" sz="2000" dirty="0" smtClean="0"/>
          </a:p>
          <a:p>
            <a:endParaRPr lang="en-US" sz="2000" dirty="0"/>
          </a:p>
          <a:p>
            <a:endParaRPr lang="en-US" sz="2000" dirty="0"/>
          </a:p>
        </p:txBody>
      </p:sp>
      <p:sp>
        <p:nvSpPr>
          <p:cNvPr id="4" name="Content Placeholder 3"/>
          <p:cNvSpPr>
            <a:spLocks noGrp="1"/>
          </p:cNvSpPr>
          <p:nvPr>
            <p:ph sz="half" idx="2"/>
          </p:nvPr>
        </p:nvSpPr>
        <p:spPr/>
        <p:txBody>
          <a:bodyPr/>
          <a:lstStyle/>
          <a:p>
            <a:r>
              <a:rPr lang="en-US" sz="2000" dirty="0" smtClean="0"/>
              <a:t>CHANGES</a:t>
            </a:r>
            <a:r>
              <a:rPr lang="en-US" sz="2000" dirty="0"/>
              <a:t>:  Observe Cliff’s reaction on Day 5 when the training goes to AUTO train.  If this becomes frustrating, change the difficulty to 100 or to 50 </a:t>
            </a:r>
            <a:r>
              <a:rPr lang="en-US" sz="2000" dirty="0" err="1"/>
              <a:t>ms</a:t>
            </a:r>
            <a:r>
              <a:rPr lang="en-US" sz="2000" dirty="0"/>
              <a:t> over his average scores.  On day 7, observe how he integrates feet if the program is still on auto train and adjust difficulty if necessary.  </a:t>
            </a:r>
          </a:p>
        </p:txBody>
      </p:sp>
      <p:pic>
        <p:nvPicPr>
          <p:cNvPr id="5" name="Content Placeholder 3"/>
          <p:cNvPicPr>
            <a:picLocks noChangeAspect="1"/>
          </p:cNvPicPr>
          <p:nvPr/>
        </p:nvPicPr>
        <p:blipFill>
          <a:blip r:embed="rId2"/>
          <a:srcRect t="4375" b="4375"/>
          <a:stretch>
            <a:fillRect/>
          </a:stretch>
        </p:blipFill>
        <p:spPr bwMode="auto">
          <a:xfrm>
            <a:off x="1981200" y="2115546"/>
            <a:ext cx="2362200" cy="1618254"/>
          </a:xfrm>
          <a:prstGeom prst="rect">
            <a:avLst/>
          </a:prstGeom>
          <a:noFill/>
          <a:ln w="9525">
            <a:noFill/>
            <a:miter lim="800000"/>
            <a:headEnd/>
            <a:tailEnd/>
          </a:ln>
        </p:spPr>
      </p:pic>
    </p:spTree>
    <p:extLst>
      <p:ext uri="{BB962C8B-B14F-4D97-AF65-F5344CB8AC3E}">
        <p14:creationId xmlns:p14="http://schemas.microsoft.com/office/powerpoint/2010/main" val="128473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you received today</a:t>
            </a:r>
            <a:endParaRPr lang="en-US" dirty="0"/>
          </a:p>
        </p:txBody>
      </p:sp>
      <p:sp>
        <p:nvSpPr>
          <p:cNvPr id="5" name="Content Placeholder 4"/>
          <p:cNvSpPr>
            <a:spLocks noGrp="1"/>
          </p:cNvSpPr>
          <p:nvPr>
            <p:ph idx="1"/>
          </p:nvPr>
        </p:nvSpPr>
        <p:spPr>
          <a:xfrm>
            <a:off x="1524000" y="2057401"/>
            <a:ext cx="3657600" cy="838200"/>
          </a:xfrm>
        </p:spPr>
        <p:txBody>
          <a:bodyPr/>
          <a:lstStyle/>
          <a:p>
            <a:r>
              <a:rPr lang="en-US" sz="2600" dirty="0" smtClean="0"/>
              <a:t>Motivational Package</a:t>
            </a:r>
          </a:p>
        </p:txBody>
      </p:sp>
      <p:pic>
        <p:nvPicPr>
          <p:cNvPr id="4" name="Content Placeholder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4000" y="1495778"/>
            <a:ext cx="3429000" cy="1834445"/>
          </a:xfrm>
          <a:prstGeom prst="rect">
            <a:avLst/>
          </a:prstGeom>
        </p:spPr>
      </p:pic>
      <p:sp>
        <p:nvSpPr>
          <p:cNvPr id="6" name="TextBox 5"/>
          <p:cNvSpPr txBox="1"/>
          <p:nvPr/>
        </p:nvSpPr>
        <p:spPr>
          <a:xfrm>
            <a:off x="1600200" y="3657600"/>
            <a:ext cx="6934200" cy="707886"/>
          </a:xfrm>
          <a:prstGeom prst="rect">
            <a:avLst/>
          </a:prstGeom>
          <a:noFill/>
        </p:spPr>
        <p:txBody>
          <a:bodyPr wrap="square" rtlCol="0">
            <a:spAutoFit/>
          </a:bodyPr>
          <a:lstStyle/>
          <a:p>
            <a:pPr algn="ctr"/>
            <a:r>
              <a:rPr lang="en-US" sz="2000" dirty="0" smtClean="0"/>
              <a:t>Materials can be downloaded from:</a:t>
            </a:r>
          </a:p>
          <a:p>
            <a:pPr algn="ctr"/>
            <a:r>
              <a:rPr lang="en-US" sz="2000" dirty="0" smtClean="0"/>
              <a:t>http</a:t>
            </a:r>
            <a:r>
              <a:rPr lang="en-US" sz="2000" dirty="0"/>
              <a:t>://</a:t>
            </a:r>
            <a:r>
              <a:rPr lang="en-US" sz="2000" dirty="0" err="1"/>
              <a:t>imhome.org</a:t>
            </a:r>
            <a:r>
              <a:rPr lang="en-US" sz="2000" dirty="0"/>
              <a:t>/</a:t>
            </a:r>
            <a:r>
              <a:rPr lang="en-US" sz="2000" dirty="0" err="1"/>
              <a:t>index.php</a:t>
            </a:r>
            <a:r>
              <a:rPr lang="en-US" sz="2000" dirty="0"/>
              <a:t>/home</a:t>
            </a:r>
            <a:r>
              <a:rPr lang="en-US" sz="2000" dirty="0" smtClean="0"/>
              <a:t>-specialist-</a:t>
            </a:r>
            <a:r>
              <a:rPr lang="en-US" sz="2000" dirty="0"/>
              <a:t>coaching</a:t>
            </a:r>
          </a:p>
        </p:txBody>
      </p:sp>
    </p:spTree>
    <p:extLst>
      <p:ext uri="{BB962C8B-B14F-4D97-AF65-F5344CB8AC3E}">
        <p14:creationId xmlns:p14="http://schemas.microsoft.com/office/powerpoint/2010/main" val="347432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Rounds- Speak up!! </a:t>
            </a:r>
            <a:endParaRPr lang="en-US" dirty="0"/>
          </a:p>
        </p:txBody>
      </p:sp>
      <p:pic>
        <p:nvPicPr>
          <p:cNvPr id="4" name="Content Placeholder 3"/>
          <p:cNvPicPr>
            <a:picLocks noGrp="1" noChangeAspect="1"/>
          </p:cNvPicPr>
          <p:nvPr>
            <p:ph idx="1"/>
          </p:nvPr>
        </p:nvPicPr>
        <p:blipFill>
          <a:blip r:embed="rId2"/>
          <a:srcRect t="15747" b="15747"/>
          <a:stretch>
            <a:fillRect/>
          </a:stretch>
        </p:blipFill>
        <p:spPr/>
      </p:pic>
    </p:spTree>
    <p:extLst>
      <p:ext uri="{BB962C8B-B14F-4D97-AF65-F5344CB8AC3E}">
        <p14:creationId xmlns:p14="http://schemas.microsoft.com/office/powerpoint/2010/main" val="302844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after this course</a:t>
            </a:r>
            <a:br>
              <a:rPr lang="en-US" dirty="0" smtClean="0"/>
            </a:br>
            <a:r>
              <a:rPr lang="en-US" dirty="0" smtClean="0"/>
              <a:t> with the IM Forum</a:t>
            </a:r>
            <a:endParaRPr lang="en-US" dirty="0"/>
          </a:p>
        </p:txBody>
      </p:sp>
      <p:pic>
        <p:nvPicPr>
          <p:cNvPr id="4" name="Content Placeholder 3" descr="Screen Shot 2012-03-02 at 11.03.2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443" t="11922" r="5166" b="20168"/>
          <a:stretch/>
        </p:blipFill>
        <p:spPr>
          <a:xfrm>
            <a:off x="1842214" y="1711929"/>
            <a:ext cx="6474578" cy="3774471"/>
          </a:xfrm>
        </p:spPr>
      </p:pic>
      <p:sp>
        <p:nvSpPr>
          <p:cNvPr id="5" name="TextBox 4"/>
          <p:cNvSpPr txBox="1"/>
          <p:nvPr/>
        </p:nvSpPr>
        <p:spPr>
          <a:xfrm>
            <a:off x="1295400" y="5558135"/>
            <a:ext cx="7494149" cy="461665"/>
          </a:xfrm>
          <a:prstGeom prst="rect">
            <a:avLst/>
          </a:prstGeom>
          <a:noFill/>
        </p:spPr>
        <p:txBody>
          <a:bodyPr wrap="square" rtlCol="0">
            <a:spAutoFit/>
          </a:bodyPr>
          <a:lstStyle/>
          <a:p>
            <a:pPr algn="ctr"/>
            <a:r>
              <a:rPr lang="en-US" sz="2400" b="1" dirty="0"/>
              <a:t>http://</a:t>
            </a:r>
            <a:r>
              <a:rPr lang="en-US" sz="2400" b="1" dirty="0" err="1"/>
              <a:t>imhome.org</a:t>
            </a:r>
            <a:r>
              <a:rPr lang="en-US" sz="2400" b="1" dirty="0"/>
              <a:t>/</a:t>
            </a:r>
            <a:r>
              <a:rPr lang="en-US" sz="2400" b="1" dirty="0" err="1"/>
              <a:t>index.php</a:t>
            </a:r>
            <a:r>
              <a:rPr lang="en-US" sz="2400" b="1" dirty="0"/>
              <a:t>/forum/</a:t>
            </a:r>
            <a:r>
              <a:rPr lang="en-US" sz="2400" b="1" dirty="0" err="1"/>
              <a:t>index.html</a:t>
            </a:r>
            <a:endParaRPr lang="en-US" sz="2400" b="1" dirty="0"/>
          </a:p>
        </p:txBody>
      </p:sp>
    </p:spTree>
    <p:extLst>
      <p:ext uri="{BB962C8B-B14F-4D97-AF65-F5344CB8AC3E}">
        <p14:creationId xmlns:p14="http://schemas.microsoft.com/office/powerpoint/2010/main" val="426931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447800" y="3429000"/>
            <a:ext cx="7543800" cy="2697163"/>
          </a:xfrm>
        </p:spPr>
        <p:txBody>
          <a:bodyPr/>
          <a:lstStyle/>
          <a:p>
            <a:r>
              <a:rPr lang="en-US" sz="2400" dirty="0" smtClean="0"/>
              <a:t>Modify Clients training plan as necessary</a:t>
            </a:r>
          </a:p>
          <a:p>
            <a:r>
              <a:rPr lang="en-US" sz="2400" dirty="0" smtClean="0"/>
              <a:t>Remember to motivate the client and family as much as possible</a:t>
            </a:r>
          </a:p>
          <a:p>
            <a:r>
              <a:rPr lang="en-US" sz="2400" dirty="0" smtClean="0"/>
              <a:t>Take Online Post-Test to </a:t>
            </a:r>
            <a:r>
              <a:rPr lang="en-US" sz="2400" dirty="0"/>
              <a:t>get IM-Home Specialist designation on locator board</a:t>
            </a:r>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83" b="-434"/>
          <a:stretch/>
        </p:blipFill>
        <p:spPr>
          <a:xfrm>
            <a:off x="3594099" y="533400"/>
            <a:ext cx="3395133" cy="2571044"/>
          </a:xfrm>
        </p:spPr>
      </p:pic>
    </p:spTree>
    <p:extLst>
      <p:ext uri="{BB962C8B-B14F-4D97-AF65-F5344CB8AC3E}">
        <p14:creationId xmlns:p14="http://schemas.microsoft.com/office/powerpoint/2010/main" val="205237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you received</a:t>
            </a:r>
            <a:endParaRPr lang="en-US" dirty="0"/>
          </a:p>
        </p:txBody>
      </p:sp>
      <p:sp>
        <p:nvSpPr>
          <p:cNvPr id="5" name="Content Placeholder 4"/>
          <p:cNvSpPr>
            <a:spLocks noGrp="1"/>
          </p:cNvSpPr>
          <p:nvPr>
            <p:ph sz="half" idx="1"/>
          </p:nvPr>
        </p:nvSpPr>
        <p:spPr>
          <a:xfrm>
            <a:off x="1524000" y="1752601"/>
            <a:ext cx="3429000" cy="2514600"/>
          </a:xfrm>
        </p:spPr>
        <p:txBody>
          <a:bodyPr/>
          <a:lstStyle/>
          <a:p>
            <a:r>
              <a:rPr lang="en-US" dirty="0" smtClean="0"/>
              <a:t>Motivational Box Sheet with list of contents</a:t>
            </a:r>
            <a:endParaRPr lang="en-US" dirty="0" smtClean="0"/>
          </a:p>
          <a:p>
            <a:endParaRPr lang="en-US" dirty="0"/>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257800" y="1905000"/>
            <a:ext cx="3429000" cy="1834445"/>
          </a:xfrm>
        </p:spPr>
      </p:pic>
      <p:sp>
        <p:nvSpPr>
          <p:cNvPr id="3" name="TextBox 2"/>
          <p:cNvSpPr txBox="1"/>
          <p:nvPr/>
        </p:nvSpPr>
        <p:spPr>
          <a:xfrm>
            <a:off x="1797593" y="4419600"/>
            <a:ext cx="6934200" cy="707886"/>
          </a:xfrm>
          <a:prstGeom prst="rect">
            <a:avLst/>
          </a:prstGeom>
          <a:noFill/>
        </p:spPr>
        <p:txBody>
          <a:bodyPr wrap="square" rtlCol="0">
            <a:spAutoFit/>
          </a:bodyPr>
          <a:lstStyle/>
          <a:p>
            <a:pPr algn="ctr"/>
            <a:r>
              <a:rPr lang="en-US" sz="2000" dirty="0" smtClean="0"/>
              <a:t>Materials can be downloaded from:</a:t>
            </a:r>
          </a:p>
          <a:p>
            <a:pPr algn="ctr"/>
            <a:r>
              <a:rPr lang="en-US" sz="2000" dirty="0" smtClean="0"/>
              <a:t>http</a:t>
            </a:r>
            <a:r>
              <a:rPr lang="en-US" sz="2000" dirty="0"/>
              <a:t>://</a:t>
            </a:r>
            <a:r>
              <a:rPr lang="en-US" sz="2000" dirty="0" err="1"/>
              <a:t>imhome.org</a:t>
            </a:r>
            <a:r>
              <a:rPr lang="en-US" sz="2000" dirty="0"/>
              <a:t>/</a:t>
            </a:r>
            <a:r>
              <a:rPr lang="en-US" sz="2000" dirty="0" err="1"/>
              <a:t>index.php</a:t>
            </a:r>
            <a:r>
              <a:rPr lang="en-US" sz="2000" dirty="0"/>
              <a:t>/home</a:t>
            </a:r>
            <a:r>
              <a:rPr lang="en-US" sz="2000" dirty="0" smtClean="0"/>
              <a:t>-specialist-</a:t>
            </a:r>
            <a:r>
              <a:rPr lang="en-US" sz="2000" dirty="0"/>
              <a:t>coaching</a:t>
            </a:r>
          </a:p>
        </p:txBody>
      </p:sp>
    </p:spTree>
    <p:extLst>
      <p:ext uri="{BB962C8B-B14F-4D97-AF65-F5344CB8AC3E}">
        <p14:creationId xmlns:p14="http://schemas.microsoft.com/office/powerpoint/2010/main" val="270673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Questions</a:t>
            </a:r>
          </a:p>
        </p:txBody>
      </p:sp>
      <p:pic>
        <p:nvPicPr>
          <p:cNvPr id="45059"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581400" y="1143000"/>
            <a:ext cx="3200400" cy="3201878"/>
          </a:xfrm>
        </p:spPr>
      </p:pic>
      <p:sp>
        <p:nvSpPr>
          <p:cNvPr id="4" name="TextBox 3"/>
          <p:cNvSpPr txBox="1"/>
          <p:nvPr/>
        </p:nvSpPr>
        <p:spPr>
          <a:xfrm>
            <a:off x="2209800" y="4419600"/>
            <a:ext cx="5867400" cy="2031325"/>
          </a:xfrm>
          <a:prstGeom prst="rect">
            <a:avLst/>
          </a:prstGeom>
          <a:noFill/>
        </p:spPr>
        <p:txBody>
          <a:bodyPr wrap="square" rtlCol="0">
            <a:spAutoFit/>
          </a:bodyPr>
          <a:lstStyle/>
          <a:p>
            <a:pPr algn="ctr"/>
            <a:r>
              <a:rPr lang="en-US" b="1" dirty="0" smtClean="0"/>
              <a:t>Coaching Support</a:t>
            </a:r>
          </a:p>
          <a:p>
            <a:pPr algn="ctr"/>
            <a:r>
              <a:rPr lang="en-US" b="1" dirty="0" smtClean="0">
                <a:hlinkClick r:id="rId3"/>
              </a:rPr>
              <a:t>coaching@interactivemetronome.com</a:t>
            </a:r>
            <a:endParaRPr lang="en-US" b="1" dirty="0" smtClean="0"/>
          </a:p>
          <a:p>
            <a:pPr algn="ctr"/>
            <a:r>
              <a:rPr lang="en-US" b="1" dirty="0"/>
              <a:t>Clinical Support</a:t>
            </a:r>
          </a:p>
          <a:p>
            <a:pPr algn="ctr"/>
            <a:r>
              <a:rPr lang="en-US" b="1" dirty="0">
                <a:hlinkClick r:id="rId4"/>
              </a:rPr>
              <a:t>avega@interactivemetronome.com</a:t>
            </a:r>
            <a:endParaRPr lang="en-US" b="1" dirty="0"/>
          </a:p>
          <a:p>
            <a:pPr algn="ctr"/>
            <a:r>
              <a:rPr lang="en-US" b="1" dirty="0" smtClean="0"/>
              <a:t>Technical Support </a:t>
            </a:r>
          </a:p>
          <a:p>
            <a:pPr algn="ctr"/>
            <a:r>
              <a:rPr lang="en-US" b="1" dirty="0" smtClean="0">
                <a:hlinkClick r:id="rId5"/>
              </a:rPr>
              <a:t>support@interactivemetronome.com</a:t>
            </a:r>
            <a:r>
              <a:rPr lang="en-US" b="1" dirty="0" smtClean="0"/>
              <a:t> </a:t>
            </a:r>
          </a:p>
          <a:p>
            <a:pPr algn="ctr"/>
            <a:endParaRPr lang="en-US" b="1" dirty="0"/>
          </a:p>
        </p:txBody>
      </p:sp>
    </p:spTree>
    <p:extLst>
      <p:ext uri="{BB962C8B-B14F-4D97-AF65-F5344CB8AC3E}">
        <p14:creationId xmlns:p14="http://schemas.microsoft.com/office/powerpoint/2010/main" val="2989852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3505200"/>
            <a:ext cx="7620000" cy="2620963"/>
          </a:xfrm>
        </p:spPr>
        <p:txBody>
          <a:bodyPr/>
          <a:lstStyle/>
          <a:p>
            <a:r>
              <a:rPr lang="en-US" dirty="0" smtClean="0"/>
              <a:t>Evaluating </a:t>
            </a:r>
            <a:r>
              <a:rPr lang="en-US" dirty="0"/>
              <a:t>client progress and adjusting the training plan</a:t>
            </a:r>
          </a:p>
          <a:p>
            <a:r>
              <a:rPr lang="en-US" dirty="0"/>
              <a:t>Case Analysis</a:t>
            </a:r>
          </a:p>
          <a:p>
            <a:r>
              <a:rPr lang="en-US" dirty="0"/>
              <a:t>Let’s talk about your client</a:t>
            </a:r>
          </a:p>
          <a:p>
            <a:pPr marL="0" indent="0">
              <a:buNone/>
            </a:pPr>
            <a:endParaRPr lang="en-US" sz="1200" dirty="0"/>
          </a:p>
        </p:txBody>
      </p:sp>
      <p:pic>
        <p:nvPicPr>
          <p:cNvPr id="7" name="Content Placeholder 3" descr="Screen Shot 2012-01-26 at 5.18.53 PM.pn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2294335" y="395112"/>
            <a:ext cx="5325665" cy="2805288"/>
          </a:xfrm>
          <a:prstGeom prst="rect">
            <a:avLst/>
          </a:prstGeom>
          <a:noFill/>
          <a:ln w="9525">
            <a:noFill/>
            <a:miter lim="800000"/>
            <a:headEnd/>
            <a:tailEnd/>
          </a:ln>
        </p:spPr>
      </p:pic>
      <p:sp>
        <p:nvSpPr>
          <p:cNvPr id="2" name="Title 1"/>
          <p:cNvSpPr>
            <a:spLocks noGrp="1"/>
          </p:cNvSpPr>
          <p:nvPr>
            <p:ph type="title"/>
          </p:nvPr>
        </p:nvSpPr>
        <p:spPr>
          <a:xfrm>
            <a:off x="2279058" y="1905000"/>
            <a:ext cx="4673079" cy="1022236"/>
          </a:xfrm>
        </p:spPr>
        <p:txBody>
          <a:bodyPr/>
          <a:lstStyle/>
          <a:p>
            <a:r>
              <a:rPr lang="en-US" dirty="0" smtClean="0">
                <a:solidFill>
                  <a:schemeClr val="bg1"/>
                </a:solidFill>
              </a:rPr>
              <a:t>Agenda</a:t>
            </a:r>
            <a:endParaRPr lang="en-US" dirty="0">
              <a:solidFill>
                <a:schemeClr val="bg1"/>
              </a:solidFill>
            </a:endParaRPr>
          </a:p>
        </p:txBody>
      </p:sp>
    </p:spTree>
    <p:extLst>
      <p:ext uri="{BB962C8B-B14F-4D97-AF65-F5344CB8AC3E}">
        <p14:creationId xmlns:p14="http://schemas.microsoft.com/office/powerpoint/2010/main" val="253777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a:t>
            </a:r>
            <a:endParaRPr lang="en-US" dirty="0"/>
          </a:p>
        </p:txBody>
      </p:sp>
      <p:pic>
        <p:nvPicPr>
          <p:cNvPr id="6" name="Content Placeholder 5" descr="Screen Shot 2012-05-22 at 3.04.1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66" r="874"/>
          <a:stretch/>
        </p:blipFill>
        <p:spPr>
          <a:xfrm>
            <a:off x="2521866" y="1219200"/>
            <a:ext cx="5151045" cy="4906963"/>
          </a:xfrm>
        </p:spPr>
      </p:pic>
    </p:spTree>
    <p:extLst>
      <p:ext uri="{BB962C8B-B14F-4D97-AF65-F5344CB8AC3E}">
        <p14:creationId xmlns:p14="http://schemas.microsoft.com/office/powerpoint/2010/main" val="106897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Package</a:t>
            </a:r>
            <a:endParaRPr lang="en-US" dirty="0"/>
          </a:p>
        </p:txBody>
      </p:sp>
      <p:pic>
        <p:nvPicPr>
          <p:cNvPr id="5" name="Picture 4" descr="Screen Shot 2012-05-22 at 12.3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4211165" cy="4648959"/>
          </a:xfrm>
          <a:prstGeom prst="rect">
            <a:avLst/>
          </a:prstGeom>
        </p:spPr>
      </p:pic>
      <p:pic>
        <p:nvPicPr>
          <p:cNvPr id="6" name="Picture 5" descr="Screen Shot 2012-05-22 at 12.35.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184" y="1292592"/>
            <a:ext cx="2084017" cy="4648959"/>
          </a:xfrm>
          <a:prstGeom prst="rect">
            <a:avLst/>
          </a:prstGeom>
        </p:spPr>
      </p:pic>
    </p:spTree>
    <p:extLst>
      <p:ext uri="{BB962C8B-B14F-4D97-AF65-F5344CB8AC3E}">
        <p14:creationId xmlns:p14="http://schemas.microsoft.com/office/powerpoint/2010/main" val="305038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Phillip- 10 </a:t>
            </a:r>
            <a:r>
              <a:rPr lang="en-US" sz="4400" dirty="0" err="1" smtClean="0"/>
              <a:t>yrs</a:t>
            </a:r>
            <a:r>
              <a:rPr lang="en-US" sz="3600" dirty="0" smtClean="0"/>
              <a:t/>
            </a:r>
            <a:br>
              <a:rPr lang="en-US" sz="3600" dirty="0" smtClean="0"/>
            </a:br>
            <a:r>
              <a:rPr lang="en-US" sz="3600" dirty="0" smtClean="0"/>
              <a:t>Autism Spectrum</a:t>
            </a:r>
            <a:endParaRPr lang="en-US" sz="3600" dirty="0"/>
          </a:p>
        </p:txBody>
      </p:sp>
      <p:pic>
        <p:nvPicPr>
          <p:cNvPr id="6" name="Content Placeholder 5"/>
          <p:cNvPicPr>
            <a:picLocks noGrp="1" noChangeAspect="1"/>
          </p:cNvPicPr>
          <p:nvPr>
            <p:ph idx="1"/>
          </p:nvPr>
        </p:nvPicPr>
        <p:blipFill>
          <a:blip r:embed="rId2"/>
          <a:srcRect l="1387" r="1387"/>
          <a:stretch>
            <a:fillRect/>
          </a:stretch>
        </p:blipFill>
        <p:spPr>
          <a:xfrm>
            <a:off x="1622425" y="1600200"/>
            <a:ext cx="6607175" cy="4525963"/>
          </a:xfrm>
        </p:spPr>
      </p:pic>
    </p:spTree>
    <p:extLst>
      <p:ext uri="{BB962C8B-B14F-4D97-AF65-F5344CB8AC3E}">
        <p14:creationId xmlns:p14="http://schemas.microsoft.com/office/powerpoint/2010/main" val="302730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71500"/>
            <a:ext cx="7162800" cy="723900"/>
          </a:xfrm>
        </p:spPr>
        <p:txBody>
          <a:bodyPr/>
          <a:lstStyle/>
          <a:p>
            <a:r>
              <a:rPr lang="en-US" dirty="0" smtClean="0"/>
              <a:t>Case Study Analysis</a:t>
            </a:r>
            <a:br>
              <a:rPr lang="en-US" dirty="0" smtClean="0"/>
            </a:br>
            <a:r>
              <a:rPr lang="en-US" sz="2800" dirty="0" smtClean="0"/>
              <a:t>Phillip</a:t>
            </a:r>
            <a:r>
              <a:rPr lang="en-US" sz="2800" dirty="0"/>
              <a:t/>
            </a:r>
            <a:br>
              <a:rPr lang="en-US" sz="2800" dirty="0"/>
            </a:br>
            <a:endParaRPr lang="en-US" sz="2800" dirty="0"/>
          </a:p>
        </p:txBody>
      </p:sp>
      <p:sp>
        <p:nvSpPr>
          <p:cNvPr id="3" name="Content Placeholder 2"/>
          <p:cNvSpPr>
            <a:spLocks noGrp="1"/>
          </p:cNvSpPr>
          <p:nvPr>
            <p:ph idx="1"/>
          </p:nvPr>
        </p:nvSpPr>
        <p:spPr>
          <a:xfrm>
            <a:off x="1524000" y="1295400"/>
            <a:ext cx="7162800" cy="4830763"/>
          </a:xfrm>
        </p:spPr>
        <p:txBody>
          <a:bodyPr/>
          <a:lstStyle/>
          <a:p>
            <a:r>
              <a:rPr lang="en-US" sz="2400" dirty="0" smtClean="0"/>
              <a:t>Observations (First 3 sessions):</a:t>
            </a:r>
          </a:p>
          <a:p>
            <a:pPr lvl="1"/>
            <a:r>
              <a:rPr lang="en-US" sz="2000" dirty="0"/>
              <a:t>E</a:t>
            </a:r>
            <a:r>
              <a:rPr lang="en-US" sz="2000" dirty="0" smtClean="0"/>
              <a:t>asily </a:t>
            </a:r>
            <a:r>
              <a:rPr lang="en-US" sz="2000" dirty="0"/>
              <a:t>frustrated trying to coordinate his hand </a:t>
            </a:r>
            <a:r>
              <a:rPr lang="en-US" sz="2000" dirty="0" smtClean="0"/>
              <a:t>movements</a:t>
            </a:r>
          </a:p>
          <a:p>
            <a:pPr lvl="1"/>
            <a:r>
              <a:rPr lang="en-US" sz="2000" dirty="0" smtClean="0"/>
              <a:t>Difficulty </a:t>
            </a:r>
            <a:r>
              <a:rPr lang="en-US" sz="2000" dirty="0"/>
              <a:t>making continuous </a:t>
            </a:r>
            <a:r>
              <a:rPr lang="en-US" sz="2000" dirty="0" smtClean="0"/>
              <a:t>circles</a:t>
            </a:r>
          </a:p>
          <a:p>
            <a:pPr lvl="1"/>
            <a:r>
              <a:rPr lang="en-US" sz="2000" dirty="0" smtClean="0"/>
              <a:t>Occasionally dropped </a:t>
            </a:r>
            <a:r>
              <a:rPr lang="en-US" sz="2000" dirty="0"/>
              <a:t>down </a:t>
            </a:r>
            <a:r>
              <a:rPr lang="en-US" sz="2000" dirty="0" smtClean="0"/>
              <a:t>on </a:t>
            </a:r>
            <a:r>
              <a:rPr lang="en-US" sz="2000" dirty="0"/>
              <a:t>the </a:t>
            </a:r>
            <a:r>
              <a:rPr lang="en-US" sz="2000" dirty="0" smtClean="0"/>
              <a:t>floor</a:t>
            </a:r>
          </a:p>
          <a:p>
            <a:pPr lvl="1">
              <a:lnSpc>
                <a:spcPct val="50000"/>
              </a:lnSpc>
            </a:pPr>
            <a:endParaRPr lang="en-US" sz="2000" dirty="0"/>
          </a:p>
          <a:p>
            <a:r>
              <a:rPr lang="en-US" sz="2400" dirty="0"/>
              <a:t>Both </a:t>
            </a:r>
            <a:r>
              <a:rPr lang="en-US" sz="2400" dirty="0" smtClean="0"/>
              <a:t>hands: 296 - 259</a:t>
            </a:r>
            <a:endParaRPr lang="en-US" sz="2400" dirty="0"/>
          </a:p>
          <a:p>
            <a:r>
              <a:rPr lang="en-US" sz="2400" dirty="0"/>
              <a:t>Right </a:t>
            </a:r>
            <a:r>
              <a:rPr lang="en-US" sz="2400" dirty="0" smtClean="0"/>
              <a:t>hand: 273 -245</a:t>
            </a:r>
            <a:endParaRPr lang="en-US" sz="2400" dirty="0"/>
          </a:p>
          <a:p>
            <a:r>
              <a:rPr lang="en-US" sz="2400" dirty="0"/>
              <a:t>Left </a:t>
            </a:r>
            <a:r>
              <a:rPr lang="en-US" sz="2400" dirty="0" smtClean="0"/>
              <a:t>Hand: 310 -290</a:t>
            </a:r>
          </a:p>
          <a:p>
            <a:pPr>
              <a:lnSpc>
                <a:spcPct val="50000"/>
              </a:lnSpc>
            </a:pPr>
            <a:endParaRPr lang="en-US" sz="2400" dirty="0"/>
          </a:p>
          <a:p>
            <a:r>
              <a:rPr lang="en-US" sz="2400" dirty="0"/>
              <a:t>CHANGES:  Customize the tempo to a faster speed (try somewhere between 80 and 100 at first and observe his progress).  Continue hand over hand. Experiment with tapping the tap mat on the table</a:t>
            </a:r>
            <a:r>
              <a:rPr lang="en-US" sz="2400" dirty="0" smtClean="0"/>
              <a:t>.</a:t>
            </a:r>
            <a:endParaRPr lang="en-US" sz="2400" dirty="0"/>
          </a:p>
        </p:txBody>
      </p:sp>
      <p:pic>
        <p:nvPicPr>
          <p:cNvPr id="4" name="Content Placeholder 5"/>
          <p:cNvPicPr>
            <a:picLocks noChangeAspect="1"/>
          </p:cNvPicPr>
          <p:nvPr/>
        </p:nvPicPr>
        <p:blipFill>
          <a:blip r:embed="rId2"/>
          <a:srcRect t="2562" b="2562"/>
          <a:stretch>
            <a:fillRect/>
          </a:stretch>
        </p:blipFill>
        <p:spPr bwMode="auto">
          <a:xfrm>
            <a:off x="5867400" y="3032792"/>
            <a:ext cx="2198584" cy="1506166"/>
          </a:xfrm>
          <a:prstGeom prst="rect">
            <a:avLst/>
          </a:prstGeom>
          <a:noFill/>
          <a:ln w="9525">
            <a:noFill/>
            <a:miter lim="800000"/>
            <a:headEnd/>
            <a:tailEnd/>
          </a:ln>
        </p:spPr>
      </p:pic>
    </p:spTree>
    <p:extLst>
      <p:ext uri="{BB962C8B-B14F-4D97-AF65-F5344CB8AC3E}">
        <p14:creationId xmlns:p14="http://schemas.microsoft.com/office/powerpoint/2010/main" val="19102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2900"/>
            <a:ext cx="7162800" cy="1257300"/>
          </a:xfrm>
        </p:spPr>
        <p:txBody>
          <a:bodyPr/>
          <a:lstStyle/>
          <a:p>
            <a:r>
              <a:rPr lang="en-US" sz="4400" dirty="0" smtClean="0"/>
              <a:t>Lesley</a:t>
            </a:r>
            <a:r>
              <a:rPr lang="en-US" sz="3600" dirty="0" smtClean="0"/>
              <a:t>- 13 </a:t>
            </a:r>
            <a:r>
              <a:rPr lang="en-US" sz="3600" dirty="0" err="1" smtClean="0"/>
              <a:t>yrs</a:t>
            </a:r>
            <a:r>
              <a:rPr lang="en-US" sz="3600" dirty="0" smtClean="0"/>
              <a:t/>
            </a:r>
            <a:br>
              <a:rPr lang="en-US" sz="3600" dirty="0" smtClean="0"/>
            </a:br>
            <a:r>
              <a:rPr lang="en-US" sz="2000" dirty="0" smtClean="0"/>
              <a:t>Struggling </a:t>
            </a:r>
            <a:r>
              <a:rPr lang="en-US" sz="2000" dirty="0"/>
              <a:t>in school (especially reading), attention problems, disorganized, difficulty completing school </a:t>
            </a:r>
            <a:r>
              <a:rPr lang="en-US" sz="2000" dirty="0" smtClean="0"/>
              <a:t>assignments</a:t>
            </a:r>
            <a:endParaRPr lang="en-US" sz="2000" dirty="0"/>
          </a:p>
        </p:txBody>
      </p:sp>
      <p:pic>
        <p:nvPicPr>
          <p:cNvPr id="6" name="Content Placeholder 5"/>
          <p:cNvPicPr>
            <a:picLocks noGrp="1" noChangeAspect="1"/>
          </p:cNvPicPr>
          <p:nvPr>
            <p:ph idx="1"/>
          </p:nvPr>
        </p:nvPicPr>
        <p:blipFill rotWithShape="1">
          <a:blip r:embed="rId2"/>
          <a:srcRect t="90" b="18234"/>
          <a:stretch/>
        </p:blipFill>
        <p:spPr>
          <a:xfrm>
            <a:off x="1524000" y="1845393"/>
            <a:ext cx="7162800" cy="4326807"/>
          </a:xfrm>
        </p:spPr>
      </p:pic>
    </p:spTree>
    <p:extLst>
      <p:ext uri="{BB962C8B-B14F-4D97-AF65-F5344CB8AC3E}">
        <p14:creationId xmlns:p14="http://schemas.microsoft.com/office/powerpoint/2010/main" val="236765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Analysis</a:t>
            </a:r>
            <a:br>
              <a:rPr lang="en-US" dirty="0" smtClean="0"/>
            </a:br>
            <a:r>
              <a:rPr lang="en-US" sz="2800" dirty="0" smtClean="0"/>
              <a:t>Lesley</a:t>
            </a:r>
            <a:endParaRPr lang="en-US" sz="2800" dirty="0"/>
          </a:p>
        </p:txBody>
      </p:sp>
      <p:sp>
        <p:nvSpPr>
          <p:cNvPr id="3" name="Content Placeholder 2"/>
          <p:cNvSpPr>
            <a:spLocks noGrp="1"/>
          </p:cNvSpPr>
          <p:nvPr>
            <p:ph idx="1"/>
          </p:nvPr>
        </p:nvSpPr>
        <p:spPr>
          <a:xfrm>
            <a:off x="1524000" y="1676400"/>
            <a:ext cx="7162800" cy="4449763"/>
          </a:xfrm>
        </p:spPr>
        <p:txBody>
          <a:bodyPr/>
          <a:lstStyle/>
          <a:p>
            <a:r>
              <a:rPr lang="en-US" sz="2400" dirty="0" smtClean="0"/>
              <a:t>Both hands: 120 - 75</a:t>
            </a:r>
            <a:endParaRPr lang="en-US" sz="2400" dirty="0"/>
          </a:p>
          <a:p>
            <a:r>
              <a:rPr lang="en-US" sz="2400" dirty="0" smtClean="0"/>
              <a:t>Right hand: 93 - 63</a:t>
            </a:r>
            <a:endParaRPr lang="en-US" sz="2400" dirty="0"/>
          </a:p>
          <a:p>
            <a:r>
              <a:rPr lang="en-US" sz="2400" dirty="0" smtClean="0"/>
              <a:t>Left hand: 110 - 90</a:t>
            </a:r>
          </a:p>
          <a:p>
            <a:endParaRPr lang="en-US" sz="2400" dirty="0"/>
          </a:p>
          <a:p>
            <a:r>
              <a:rPr lang="en-US" sz="2400" dirty="0"/>
              <a:t>CHANGES:  During week 2 guide sounds will get louder, difficulty will change from 200 to 100 and feet will be introduced on day 10.  Stand next to Lesley and tap to the beat to help her coordinate her feet.</a:t>
            </a:r>
          </a:p>
          <a:p>
            <a:endParaRPr lang="en-US" sz="2400" dirty="0"/>
          </a:p>
        </p:txBody>
      </p:sp>
      <p:pic>
        <p:nvPicPr>
          <p:cNvPr id="4" name="Content Placeholder 5"/>
          <p:cNvPicPr>
            <a:picLocks noChangeAspect="1"/>
          </p:cNvPicPr>
          <p:nvPr/>
        </p:nvPicPr>
        <p:blipFill rotWithShape="1">
          <a:blip r:embed="rId2"/>
          <a:srcRect t="90" b="18234"/>
          <a:stretch/>
        </p:blipFill>
        <p:spPr bwMode="auto">
          <a:xfrm>
            <a:off x="5486400" y="1676400"/>
            <a:ext cx="2590800" cy="1565016"/>
          </a:xfrm>
          <a:prstGeom prst="rect">
            <a:avLst/>
          </a:prstGeom>
          <a:noFill/>
          <a:ln w="9525">
            <a:noFill/>
            <a:miter lim="800000"/>
            <a:headEnd/>
            <a:tailEnd/>
          </a:ln>
        </p:spPr>
      </p:pic>
    </p:spTree>
    <p:extLst>
      <p:ext uri="{BB962C8B-B14F-4D97-AF65-F5344CB8AC3E}">
        <p14:creationId xmlns:p14="http://schemas.microsoft.com/office/powerpoint/2010/main" val="83019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Cliff</a:t>
            </a:r>
            <a:r>
              <a:rPr lang="en-US" sz="3600" dirty="0" smtClean="0"/>
              <a:t>- 67 </a:t>
            </a:r>
            <a:r>
              <a:rPr lang="en-US" sz="3600" dirty="0" err="1" smtClean="0"/>
              <a:t>yrs</a:t>
            </a:r>
            <a:r>
              <a:rPr lang="en-US" sz="3600" dirty="0" smtClean="0"/>
              <a:t/>
            </a:r>
            <a:br>
              <a:rPr lang="en-US" sz="3600" dirty="0" smtClean="0"/>
            </a:br>
            <a:r>
              <a:rPr lang="en-US" sz="2000" dirty="0" smtClean="0"/>
              <a:t>plays </a:t>
            </a:r>
            <a:r>
              <a:rPr lang="en-US" sz="2000" dirty="0"/>
              <a:t>golf, feels less organized, mental focus has declined, more difficulty completing </a:t>
            </a:r>
            <a:r>
              <a:rPr lang="en-US" sz="2000" dirty="0" smtClean="0"/>
              <a:t>tasks</a:t>
            </a:r>
            <a:endParaRPr lang="en-US" sz="2000" dirty="0"/>
          </a:p>
        </p:txBody>
      </p:sp>
      <p:pic>
        <p:nvPicPr>
          <p:cNvPr id="4" name="Content Placeholder 3"/>
          <p:cNvPicPr>
            <a:picLocks noGrp="1" noChangeAspect="1"/>
          </p:cNvPicPr>
          <p:nvPr>
            <p:ph idx="1"/>
          </p:nvPr>
        </p:nvPicPr>
        <p:blipFill>
          <a:blip r:embed="rId2"/>
          <a:srcRect t="4375" b="4375"/>
          <a:stretch>
            <a:fillRect/>
          </a:stretch>
        </p:blipFill>
        <p:spPr>
          <a:xfrm>
            <a:off x="1981200" y="1524000"/>
            <a:ext cx="6495415" cy="4449763"/>
          </a:xfrm>
        </p:spPr>
      </p:pic>
    </p:spTree>
    <p:extLst>
      <p:ext uri="{BB962C8B-B14F-4D97-AF65-F5344CB8AC3E}">
        <p14:creationId xmlns:p14="http://schemas.microsoft.com/office/powerpoint/2010/main" val="1018704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21159</TotalTime>
  <Words>431</Words>
  <Application>Microsoft Macintosh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IM-Home Specialist Certification Course 2 of 2</vt:lpstr>
      <vt:lpstr>Agenda</vt:lpstr>
      <vt:lpstr>Surprise!</vt:lpstr>
      <vt:lpstr>Motivational Package</vt:lpstr>
      <vt:lpstr>Phillip- 10 yrs Autism Spectrum</vt:lpstr>
      <vt:lpstr>Case Study Analysis Phillip </vt:lpstr>
      <vt:lpstr>Lesley- 13 yrs Struggling in school (especially reading), attention problems, disorganized, difficulty completing school assignments</vt:lpstr>
      <vt:lpstr>Case Study Analysis Lesley</vt:lpstr>
      <vt:lpstr>Cliff- 67 yrs plays golf, feels less organized, mental focus has declined, more difficulty completing tasks</vt:lpstr>
      <vt:lpstr>Case Study Analysis Cliff</vt:lpstr>
      <vt:lpstr>Materials you received today</vt:lpstr>
      <vt:lpstr>Grand Rounds- Speak up!! </vt:lpstr>
      <vt:lpstr>Connect after this course  with the IM Forum</vt:lpstr>
      <vt:lpstr>PowerPoint Presentation</vt:lpstr>
      <vt:lpstr>Materials you received</vt:lpstr>
      <vt:lpstr>Questions</vt:lpstr>
    </vt:vector>
  </TitlesOfParts>
  <Company>Interactive Metronome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with Interactive Metronome?</dc:title>
  <dc:creator>Bricole Reincke</dc:creator>
  <cp:lastModifiedBy>Bricole Reincke</cp:lastModifiedBy>
  <cp:revision>101</cp:revision>
  <dcterms:created xsi:type="dcterms:W3CDTF">2011-02-02T02:16:44Z</dcterms:created>
  <dcterms:modified xsi:type="dcterms:W3CDTF">2012-05-22T20:08:47Z</dcterms:modified>
</cp:coreProperties>
</file>