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72" r:id="rId2"/>
    <p:sldId id="395" r:id="rId3"/>
    <p:sldId id="350" r:id="rId4"/>
    <p:sldId id="351" r:id="rId5"/>
    <p:sldId id="352" r:id="rId6"/>
    <p:sldId id="353" r:id="rId7"/>
    <p:sldId id="354" r:id="rId8"/>
    <p:sldId id="355" r:id="rId9"/>
    <p:sldId id="378" r:id="rId10"/>
    <p:sldId id="382" r:id="rId11"/>
    <p:sldId id="356" r:id="rId12"/>
    <p:sldId id="357" r:id="rId13"/>
    <p:sldId id="379" r:id="rId14"/>
    <p:sldId id="380" r:id="rId15"/>
    <p:sldId id="360" r:id="rId16"/>
    <p:sldId id="361" r:id="rId17"/>
    <p:sldId id="362" r:id="rId18"/>
    <p:sldId id="363" r:id="rId19"/>
    <p:sldId id="364" r:id="rId20"/>
    <p:sldId id="396" r:id="rId21"/>
    <p:sldId id="368" r:id="rId22"/>
    <p:sldId id="369" r:id="rId23"/>
    <p:sldId id="385" r:id="rId24"/>
    <p:sldId id="370" r:id="rId25"/>
    <p:sldId id="387" r:id="rId26"/>
    <p:sldId id="400" r:id="rId27"/>
    <p:sldId id="401" r:id="rId28"/>
    <p:sldId id="402" r:id="rId29"/>
    <p:sldId id="403" r:id="rId30"/>
    <p:sldId id="404" r:id="rId31"/>
    <p:sldId id="405" r:id="rId32"/>
    <p:sldId id="407" r:id="rId33"/>
    <p:sldId id="399" r:id="rId34"/>
    <p:sldId id="389" r:id="rId35"/>
    <p:sldId id="390" r:id="rId36"/>
    <p:sldId id="391" r:id="rId37"/>
    <p:sldId id="392" r:id="rId38"/>
    <p:sldId id="393" r:id="rId39"/>
    <p:sldId id="394" r:id="rId40"/>
    <p:sldId id="388" r:id="rId41"/>
    <p:sldId id="411" r:id="rId42"/>
    <p:sldId id="408" r:id="rId43"/>
    <p:sldId id="409" r:id="rId44"/>
    <p:sldId id="41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32"/>
    <a:srgbClr val="87C74A"/>
    <a:srgbClr val="7DD3F1"/>
    <a:srgbClr val="75CD4A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8" autoAdjust="0"/>
  </p:normalViewPr>
  <p:slideViewPr>
    <p:cSldViewPr snapToObjects="1">
      <p:cViewPr varScale="1">
        <p:scale>
          <a:sx n="79" d="100"/>
          <a:sy n="79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notesViewPr>
    <p:cSldViewPr snapToObjects="1">
      <p:cViewPr varScale="1">
        <p:scale>
          <a:sx n="42" d="100"/>
          <a:sy n="42" d="100"/>
        </p:scale>
        <p:origin x="-231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147A94-94C0-8B4A-8E4F-4AA6BDD9EB38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E9D29A-B3AB-2240-AFE7-9F1CD367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Sherrie give client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9B30-9F19-4F41-9E6C-8BDA979BF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7769-AEA8-4841-8152-E450CEA96D8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03575"/>
            <a:ext cx="548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6A1F-5081-B846-BF22-8A8C1C28CA05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3BE6-AAB9-9749-AF1F-9F804A12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900"/>
            <a:ext cx="71628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E57E-7C02-5140-8251-E56DC9D2FB58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7FE1-2AEE-9048-AF14-A9AC0B78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900"/>
            <a:ext cx="7162800" cy="800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4290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4290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9B1A-3CF5-7048-9A8C-4A61298F3B9B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23A2-38CB-0140-B6C4-A3D79666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453" y="1535113"/>
            <a:ext cx="3430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453" y="2174875"/>
            <a:ext cx="3430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3A34-DD1C-F74B-97FA-45CAEBBEF86E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10D6-9927-3843-876C-D934FF8CD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0B84-5B9B-C443-B7A3-FB98DDA59726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F09E-8C82-944F-BE60-ECB7BFB3F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617F-E3EF-2245-9055-91FBDF9797BD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664D-51BD-1D4B-9F59-8C7AE9C9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0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435100"/>
            <a:ext cx="2438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A307-A04E-CA45-A71C-8E896098E1BF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A92D-5DEF-6141-9CDA-45A99F9A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8945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5D3C-980C-5545-980F-F9023EF1F1B7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DCFB-90B4-E944-9ECF-9C68CD02F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342900"/>
            <a:ext cx="7162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219200"/>
            <a:ext cx="7162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6F4253-D947-0045-9F03-71A2C7AF3565}" type="datetime1">
              <a:rPr lang="en-US"/>
              <a:pPr>
                <a:defRPr/>
              </a:pPr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5A36F6-1A78-CD4F-950C-70D80251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7609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5.wdp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ing@interactivemetronome.com" TargetMode="External"/><Relationship Id="rId4" Type="http://schemas.openxmlformats.org/officeDocument/2006/relationships/hyperlink" Target="mailto:avega@interactivemetronome.com" TargetMode="External"/><Relationship Id="rId5" Type="http://schemas.openxmlformats.org/officeDocument/2006/relationships/hyperlink" Target="mailto:support@interactivemetronom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2971800" cy="4114800"/>
          </a:xfrm>
        </p:spPr>
        <p:txBody>
          <a:bodyPr/>
          <a:lstStyle/>
          <a:p>
            <a:r>
              <a:rPr lang="en-US" dirty="0" smtClean="0"/>
              <a:t>IM-Home Specialist Certification</a:t>
            </a:r>
            <a:br>
              <a:rPr lang="en-US" dirty="0" smtClean="0"/>
            </a:br>
            <a:r>
              <a:rPr lang="en-US" dirty="0" smtClean="0"/>
              <a:t>Course 1 of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462" y="5105400"/>
            <a:ext cx="6656137" cy="838201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Presentation by: Sherrie Hardy</a:t>
            </a:r>
          </a:p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Hardy Brain Training • Camarillo, 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History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10" b="-1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72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Pediatric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Sensory Integration:</a:t>
            </a:r>
          </a:p>
          <a:p>
            <a:pPr lvl="1"/>
            <a:r>
              <a:rPr lang="en-US" sz="2000" dirty="0" smtClean="0"/>
              <a:t>The Sensory Profile</a:t>
            </a:r>
          </a:p>
          <a:p>
            <a:pPr lvl="1"/>
            <a:r>
              <a:rPr lang="en-US" sz="2000" dirty="0" err="1" smtClean="0"/>
              <a:t>DeGangi-Berk</a:t>
            </a:r>
            <a:r>
              <a:rPr lang="en-US" sz="2000" dirty="0" smtClean="0"/>
              <a:t> Test of Sensory Integration</a:t>
            </a:r>
          </a:p>
          <a:p>
            <a:pPr lvl="1"/>
            <a:r>
              <a:rPr lang="en-US" sz="2000" dirty="0" smtClean="0"/>
              <a:t>Sensory Integration &amp; Praxis Test</a:t>
            </a:r>
          </a:p>
          <a:p>
            <a:pPr lvl="0"/>
            <a:r>
              <a:rPr lang="en-US" sz="2400" dirty="0" smtClean="0"/>
              <a:t> Auditory Processing:</a:t>
            </a:r>
          </a:p>
          <a:p>
            <a:pPr lvl="1"/>
            <a:r>
              <a:rPr lang="en-US" sz="2000" dirty="0" smtClean="0"/>
              <a:t>Scan-C: Test for Auditory Processing Disorders in Children-Revised </a:t>
            </a:r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733800" cy="4830763"/>
          </a:xfrm>
        </p:spPr>
        <p:txBody>
          <a:bodyPr/>
          <a:lstStyle/>
          <a:p>
            <a:pPr lvl="0"/>
            <a:r>
              <a:rPr lang="en-US" sz="2400" dirty="0" smtClean="0"/>
              <a:t>Motor Skills:</a:t>
            </a:r>
          </a:p>
          <a:p>
            <a:pPr lvl="1"/>
            <a:r>
              <a:rPr lang="en-US" sz="2000" dirty="0" smtClean="0"/>
              <a:t>Movement Assessment Battery for Children (Movement ABC)</a:t>
            </a:r>
          </a:p>
          <a:p>
            <a:pPr lvl="1"/>
            <a:r>
              <a:rPr lang="en-US" sz="2000" dirty="0" err="1" smtClean="0"/>
              <a:t>Bruininks</a:t>
            </a:r>
            <a:r>
              <a:rPr lang="en-US" sz="2000" dirty="0" smtClean="0"/>
              <a:t> - </a:t>
            </a:r>
            <a:r>
              <a:rPr lang="en-US" sz="2000" dirty="0" err="1" smtClean="0"/>
              <a:t>Oseretsky</a:t>
            </a:r>
            <a:r>
              <a:rPr lang="en-US" sz="2000" dirty="0" smtClean="0"/>
              <a:t> Test of Motor Proficiency</a:t>
            </a:r>
          </a:p>
          <a:p>
            <a:pPr lvl="1"/>
            <a:r>
              <a:rPr lang="en-US" sz="2000" dirty="0" smtClean="0"/>
              <a:t>Beery Visual Motor Integration (VMI)</a:t>
            </a:r>
          </a:p>
          <a:p>
            <a:pPr lvl="1"/>
            <a:r>
              <a:rPr lang="en-US" sz="2000" dirty="0" err="1" smtClean="0"/>
              <a:t>Jebsen</a:t>
            </a:r>
            <a:r>
              <a:rPr lang="en-US" sz="2000" dirty="0" smtClean="0"/>
              <a:t>-Taylor Hand Function Test</a:t>
            </a:r>
          </a:p>
          <a:p>
            <a:pPr lvl="1"/>
            <a:r>
              <a:rPr lang="en-US" sz="2000" dirty="0" smtClean="0"/>
              <a:t>Minnesota Handwriting Assessment</a:t>
            </a:r>
          </a:p>
          <a:p>
            <a:pPr lvl="1"/>
            <a:r>
              <a:rPr lang="en-US" sz="2000" dirty="0" smtClean="0"/>
              <a:t>Test of Gross Motor Development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14341"/>
            <a:ext cx="2223335" cy="1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Pediatric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Articulation, Phonology, &amp; Language:</a:t>
            </a:r>
          </a:p>
          <a:p>
            <a:pPr lvl="1"/>
            <a:r>
              <a:rPr lang="en-US" sz="2000" dirty="0" smtClean="0"/>
              <a:t>Clinical Evaluation of Language Fundamentals - 4th Edition</a:t>
            </a:r>
          </a:p>
          <a:p>
            <a:pPr lvl="1"/>
            <a:r>
              <a:rPr lang="en-US" sz="2000" dirty="0" smtClean="0"/>
              <a:t>Comprehensive Receptive &amp; Expressive Vocabulary Test</a:t>
            </a:r>
          </a:p>
          <a:p>
            <a:pPr lvl="1"/>
            <a:r>
              <a:rPr lang="en-US" sz="2000" dirty="0" smtClean="0"/>
              <a:t>Expressive &amp; Receptive One Word Picture Vocabulary Tests</a:t>
            </a:r>
          </a:p>
          <a:p>
            <a:pPr lvl="1"/>
            <a:r>
              <a:rPr lang="en-US" sz="2000" dirty="0" smtClean="0"/>
              <a:t>Gray Oral Reading Test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373563"/>
          </a:xfrm>
        </p:spPr>
        <p:txBody>
          <a:bodyPr/>
          <a:lstStyle/>
          <a:p>
            <a:pPr lvl="1"/>
            <a:r>
              <a:rPr lang="en-US" sz="2000" dirty="0" smtClean="0"/>
              <a:t>Gray Silent Reading Test</a:t>
            </a:r>
          </a:p>
          <a:p>
            <a:pPr lvl="1"/>
            <a:r>
              <a:rPr lang="en-US" sz="2000" dirty="0" smtClean="0"/>
              <a:t>Illinois Test of Psycholinguistic Abilities</a:t>
            </a:r>
          </a:p>
          <a:p>
            <a:pPr lvl="1"/>
            <a:r>
              <a:rPr lang="en-US" sz="2000" dirty="0" smtClean="0"/>
              <a:t>Comprehensive Test of Phonological Processing</a:t>
            </a:r>
          </a:p>
          <a:p>
            <a:pPr lvl="1"/>
            <a:r>
              <a:rPr lang="en-US" sz="2000" dirty="0" smtClean="0"/>
              <a:t>Oral &amp; Written Language Scales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14341"/>
            <a:ext cx="2223335" cy="1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Pediatric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/>
              <a:t>Cognition </a:t>
            </a:r>
          </a:p>
          <a:p>
            <a:pPr lvl="1"/>
            <a:r>
              <a:rPr lang="en-US" sz="2000" dirty="0"/>
              <a:t>Behavioral Assessment of the </a:t>
            </a:r>
            <a:r>
              <a:rPr lang="en-US" sz="2000" dirty="0" err="1"/>
              <a:t>Dysexecutive</a:t>
            </a:r>
            <a:r>
              <a:rPr lang="en-US" sz="2000" dirty="0"/>
              <a:t> Syndrome in Children</a:t>
            </a:r>
          </a:p>
          <a:p>
            <a:pPr lvl="1"/>
            <a:r>
              <a:rPr lang="en-US" sz="2000" dirty="0"/>
              <a:t>Test of Everyday Attention for Children</a:t>
            </a:r>
          </a:p>
          <a:p>
            <a:pPr lvl="1"/>
            <a:r>
              <a:rPr lang="en-US" sz="2000" dirty="0"/>
              <a:t>Children’s Category Test</a:t>
            </a:r>
          </a:p>
          <a:p>
            <a:pPr lvl="1"/>
            <a:r>
              <a:rPr lang="en-US" sz="2000" dirty="0"/>
              <a:t>Intermediate Category Test</a:t>
            </a:r>
          </a:p>
          <a:p>
            <a:pPr lvl="1"/>
            <a:r>
              <a:rPr lang="en-US" sz="2000" dirty="0" err="1"/>
              <a:t>Conners</a:t>
            </a:r>
            <a:r>
              <a:rPr lang="en-US" sz="2000" dirty="0"/>
              <a:t> Continuous Performance Test II</a:t>
            </a:r>
          </a:p>
          <a:p>
            <a:pPr lvl="1"/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373563"/>
          </a:xfrm>
        </p:spPr>
        <p:txBody>
          <a:bodyPr/>
          <a:lstStyle/>
          <a:p>
            <a:pPr lvl="1"/>
            <a:r>
              <a:rPr lang="en-US" sz="2000" dirty="0"/>
              <a:t>Delis-Kaplan Executive Functioning Scale</a:t>
            </a:r>
          </a:p>
          <a:p>
            <a:pPr lvl="1"/>
            <a:r>
              <a:rPr lang="en-US" sz="2000" dirty="0" err="1"/>
              <a:t>Nepsy</a:t>
            </a:r>
            <a:endParaRPr lang="en-US" sz="2000" dirty="0"/>
          </a:p>
          <a:p>
            <a:pPr lvl="1"/>
            <a:r>
              <a:rPr lang="en-US" sz="2000" dirty="0"/>
              <a:t>Rey Complex Figure Test</a:t>
            </a:r>
          </a:p>
          <a:p>
            <a:pPr lvl="1"/>
            <a:r>
              <a:rPr lang="en-US" sz="2000" dirty="0" err="1"/>
              <a:t>Stroop</a:t>
            </a:r>
            <a:r>
              <a:rPr lang="en-US" sz="2000" dirty="0"/>
              <a:t> Color &amp; Word Test</a:t>
            </a:r>
          </a:p>
          <a:p>
            <a:pPr lvl="1"/>
            <a:r>
              <a:rPr lang="en-US" sz="2000" dirty="0"/>
              <a:t>Symbol Digit Modalities Test</a:t>
            </a:r>
          </a:p>
          <a:p>
            <a:pPr lvl="1"/>
            <a:r>
              <a:rPr lang="en-US" sz="2000" dirty="0"/>
              <a:t>Trail Making Test – Parts A &amp; B</a:t>
            </a:r>
          </a:p>
          <a:p>
            <a:pPr lvl="1"/>
            <a:r>
              <a:rPr lang="en-US" sz="2000" dirty="0"/>
              <a:t>Woodcock-Johnson Tests of Cognitive Ability</a:t>
            </a:r>
          </a:p>
          <a:p>
            <a:pPr lvl="0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14341"/>
            <a:ext cx="2223335" cy="1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Pediatric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/>
              <a:t>Developmental Assessment:</a:t>
            </a:r>
          </a:p>
          <a:p>
            <a:pPr lvl="1"/>
            <a:r>
              <a:rPr lang="en-US" sz="2000" dirty="0"/>
              <a:t>Early Intervention Developmental Profile</a:t>
            </a:r>
          </a:p>
          <a:p>
            <a:pPr lvl="1"/>
            <a:r>
              <a:rPr lang="en-US" sz="2000" dirty="0"/>
              <a:t>Developmental Programming for Young Children and Infants</a:t>
            </a:r>
          </a:p>
          <a:p>
            <a:pPr lvl="1"/>
            <a:r>
              <a:rPr lang="en-US" sz="2000" dirty="0"/>
              <a:t>Peabody Developmental Motor Scales</a:t>
            </a:r>
          </a:p>
          <a:p>
            <a:pPr lvl="1"/>
            <a:r>
              <a:rPr lang="en-US" sz="2000" dirty="0"/>
              <a:t>Test of Gross Motor Development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581400" cy="4373563"/>
          </a:xfrm>
        </p:spPr>
        <p:txBody>
          <a:bodyPr/>
          <a:lstStyle/>
          <a:p>
            <a:pPr lvl="0"/>
            <a:r>
              <a:rPr lang="en-US" sz="2400" dirty="0"/>
              <a:t>Functional Assessment:</a:t>
            </a:r>
          </a:p>
          <a:p>
            <a:pPr lvl="1"/>
            <a:r>
              <a:rPr lang="en-US" sz="2000" dirty="0"/>
              <a:t>Adaptive Behavior Assessment System</a:t>
            </a:r>
          </a:p>
          <a:p>
            <a:pPr lvl="1"/>
            <a:r>
              <a:rPr lang="en-US" sz="2000" dirty="0"/>
              <a:t>Miller Function &amp; Participation Scales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14341"/>
            <a:ext cx="2223335" cy="1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Adolescent &amp; Adult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Sensory Integration:</a:t>
            </a:r>
          </a:p>
          <a:p>
            <a:pPr lvl="1"/>
            <a:r>
              <a:rPr lang="en-US" sz="2000" dirty="0" smtClean="0"/>
              <a:t>Adolescent/Adult Sensory Profile</a:t>
            </a:r>
          </a:p>
          <a:p>
            <a:pPr lvl="0"/>
            <a:r>
              <a:rPr lang="en-US" sz="2400" dirty="0" smtClean="0"/>
              <a:t> Auditory Processing:</a:t>
            </a:r>
          </a:p>
          <a:p>
            <a:pPr lvl="1"/>
            <a:r>
              <a:rPr lang="en-US" sz="2000" dirty="0" smtClean="0"/>
              <a:t>Scan-C: Test for Auditory Processing Disorders in Children-Revised </a:t>
            </a:r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/>
              <a:t>Motor Skills:</a:t>
            </a:r>
          </a:p>
          <a:p>
            <a:pPr lvl="1"/>
            <a:r>
              <a:rPr lang="en-US" sz="2000" dirty="0" smtClean="0"/>
              <a:t>Berg Balance Scale</a:t>
            </a:r>
          </a:p>
          <a:p>
            <a:pPr lvl="1"/>
            <a:r>
              <a:rPr lang="en-US" sz="2000" dirty="0" smtClean="0"/>
              <a:t>Dynamic Gait Index</a:t>
            </a:r>
          </a:p>
          <a:p>
            <a:pPr lvl="1"/>
            <a:r>
              <a:rPr lang="en-US" sz="2000" dirty="0" err="1" smtClean="0"/>
              <a:t>Jebsen</a:t>
            </a:r>
            <a:r>
              <a:rPr lang="en-US" sz="2000" dirty="0" smtClean="0"/>
              <a:t>-Taylor Hand Function Test</a:t>
            </a:r>
          </a:p>
          <a:p>
            <a:pPr lvl="1"/>
            <a:r>
              <a:rPr lang="en-US" sz="2000" dirty="0" smtClean="0"/>
              <a:t>Minnesota Manual Dexterity Test</a:t>
            </a:r>
          </a:p>
          <a:p>
            <a:pPr lvl="1"/>
            <a:r>
              <a:rPr lang="en-US" sz="2000" dirty="0" smtClean="0"/>
              <a:t>Purdue Peg Board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059612"/>
            <a:ext cx="2139266" cy="21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Adolescent &amp; Adult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Articulation, Phonology, &amp; Language:</a:t>
            </a:r>
          </a:p>
          <a:p>
            <a:pPr lvl="1"/>
            <a:r>
              <a:rPr lang="en-US" sz="1800" dirty="0" smtClean="0"/>
              <a:t>Boston Diagnostic Aphasia Exam – 3rd Edition</a:t>
            </a:r>
          </a:p>
          <a:p>
            <a:pPr lvl="1"/>
            <a:r>
              <a:rPr lang="en-US" sz="1800" dirty="0" smtClean="0"/>
              <a:t>Boston Naming Test </a:t>
            </a:r>
          </a:p>
          <a:p>
            <a:pPr lvl="1"/>
            <a:r>
              <a:rPr lang="en-US" sz="1800" dirty="0" smtClean="0"/>
              <a:t>Gray Oral Reading Test</a:t>
            </a:r>
          </a:p>
          <a:p>
            <a:pPr lvl="1"/>
            <a:r>
              <a:rPr lang="en-US" sz="1800" dirty="0" smtClean="0"/>
              <a:t>Gray Silent Reading Test</a:t>
            </a:r>
          </a:p>
          <a:p>
            <a:pPr lvl="1"/>
            <a:r>
              <a:rPr lang="en-US" sz="1800" dirty="0" smtClean="0"/>
              <a:t>Nelson-Denny Reading Test</a:t>
            </a:r>
          </a:p>
          <a:p>
            <a:pPr lvl="1"/>
            <a:r>
              <a:rPr lang="en-US" sz="1800" dirty="0" smtClean="0"/>
              <a:t>SCAN–A: A Test for Auditory Processing Disorders in Adolescents and Adults</a:t>
            </a:r>
          </a:p>
          <a:p>
            <a:pPr lvl="1"/>
            <a:r>
              <a:rPr lang="en-US" sz="1800" dirty="0" smtClean="0"/>
              <a:t>Booklet Category Test</a:t>
            </a:r>
          </a:p>
          <a:p>
            <a:pPr lvl="1"/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1800" dirty="0" smtClean="0"/>
              <a:t>Comprehensive Receptive &amp; Expressive Vocabulary Test</a:t>
            </a:r>
          </a:p>
          <a:p>
            <a:pPr lvl="1"/>
            <a:r>
              <a:rPr lang="en-US" sz="1800" dirty="0" smtClean="0"/>
              <a:t>Expressive &amp; Receptive One Word Picture Vocabulary Tests</a:t>
            </a:r>
          </a:p>
          <a:p>
            <a:pPr lvl="1"/>
            <a:r>
              <a:rPr lang="en-US" sz="1800" dirty="0" smtClean="0"/>
              <a:t>Oral &amp; Written Language Scales</a:t>
            </a:r>
          </a:p>
          <a:p>
            <a:pPr lvl="1"/>
            <a:r>
              <a:rPr lang="en-US" sz="1800" dirty="0" smtClean="0"/>
              <a:t>Peabody Picture Vocabulary Test</a:t>
            </a:r>
          </a:p>
          <a:p>
            <a:pPr lvl="1"/>
            <a:r>
              <a:rPr lang="en-US" sz="1800" dirty="0" smtClean="0"/>
              <a:t>Western Aphasia Battery</a:t>
            </a:r>
          </a:p>
          <a:p>
            <a:pPr lvl="1"/>
            <a:r>
              <a:rPr lang="en-US" sz="1800" dirty="0" smtClean="0"/>
              <a:t>Woodcock-Johnson Tests of Achievement </a:t>
            </a:r>
          </a:p>
          <a:p>
            <a:pPr lvl="1"/>
            <a:r>
              <a:rPr lang="en-US" sz="1800" dirty="0" smtClean="0"/>
              <a:t>Test of Language Competence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059612"/>
            <a:ext cx="2139266" cy="21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Adolescent &amp; Adult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Cognition </a:t>
            </a:r>
          </a:p>
          <a:p>
            <a:pPr lvl="1"/>
            <a:r>
              <a:rPr lang="en-US" sz="1600" dirty="0" smtClean="0"/>
              <a:t>Test of Everyday Attention</a:t>
            </a:r>
          </a:p>
          <a:p>
            <a:pPr lvl="1"/>
            <a:r>
              <a:rPr lang="en-US" sz="1600" dirty="0" err="1" smtClean="0"/>
              <a:t>Rivermead</a:t>
            </a:r>
            <a:r>
              <a:rPr lang="en-US" sz="1600" dirty="0" smtClean="0"/>
              <a:t> Behavioral Memory Test</a:t>
            </a:r>
          </a:p>
          <a:p>
            <a:pPr lvl="1"/>
            <a:r>
              <a:rPr lang="en-US" sz="1600" dirty="0" smtClean="0"/>
              <a:t>Behavioral Assessment of the </a:t>
            </a:r>
            <a:r>
              <a:rPr lang="en-US" sz="1600" dirty="0" err="1" smtClean="0"/>
              <a:t>Dysexecutive</a:t>
            </a:r>
            <a:r>
              <a:rPr lang="en-US" sz="1600" dirty="0" smtClean="0"/>
              <a:t> Syndrome</a:t>
            </a:r>
          </a:p>
          <a:p>
            <a:pPr lvl="1"/>
            <a:r>
              <a:rPr lang="en-US" sz="1600" dirty="0" smtClean="0"/>
              <a:t>Wisconsin Card Sorting Test</a:t>
            </a:r>
          </a:p>
          <a:p>
            <a:pPr lvl="1"/>
            <a:r>
              <a:rPr lang="en-US" sz="1600" dirty="0" smtClean="0"/>
              <a:t>Woodcock-Johnson Tests of Cognitive Ability</a:t>
            </a:r>
          </a:p>
          <a:p>
            <a:pPr lvl="1"/>
            <a:r>
              <a:rPr lang="en-US" sz="1600" dirty="0" smtClean="0"/>
              <a:t>Controlled Oral Word Association Test (subtest of Multilingual Aphasia Exam)</a:t>
            </a:r>
          </a:p>
          <a:p>
            <a:pPr lvl="1"/>
            <a:r>
              <a:rPr lang="en-US" sz="1600" dirty="0" smtClean="0"/>
              <a:t>Cognitive Assessment of Minnesota</a:t>
            </a:r>
          </a:p>
          <a:p>
            <a:pPr lvl="1"/>
            <a:r>
              <a:rPr lang="en-US" sz="1600" dirty="0" err="1"/>
              <a:t>Conners</a:t>
            </a:r>
            <a:r>
              <a:rPr lang="en-US" sz="1600" dirty="0"/>
              <a:t> Continuous Performance Test II</a:t>
            </a:r>
          </a:p>
          <a:p>
            <a:pPr lvl="1"/>
            <a:r>
              <a:rPr lang="en-US" sz="1600" dirty="0"/>
              <a:t>Contextual Memory </a:t>
            </a:r>
            <a:r>
              <a:rPr lang="en-US" sz="1600" dirty="0" smtClean="0"/>
              <a:t>Test</a:t>
            </a:r>
          </a:p>
          <a:p>
            <a:pPr lvl="1"/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733800" cy="4830763"/>
          </a:xfrm>
        </p:spPr>
        <p:txBody>
          <a:bodyPr/>
          <a:lstStyle/>
          <a:p>
            <a:pPr lvl="1"/>
            <a:r>
              <a:rPr lang="en-US" sz="1600" dirty="0" smtClean="0"/>
              <a:t>Delis-Kaplan Executive Functioning Scale</a:t>
            </a:r>
          </a:p>
          <a:p>
            <a:pPr lvl="1"/>
            <a:r>
              <a:rPr lang="en-US" sz="1600" dirty="0" smtClean="0"/>
              <a:t>Intermediate Category Test</a:t>
            </a:r>
          </a:p>
          <a:p>
            <a:pPr lvl="1"/>
            <a:r>
              <a:rPr lang="en-US" sz="1600" dirty="0" smtClean="0"/>
              <a:t>Neurobehavioral Cognitive Status Examination</a:t>
            </a:r>
          </a:p>
          <a:p>
            <a:pPr lvl="1"/>
            <a:r>
              <a:rPr lang="en-US" sz="1600" dirty="0" err="1" smtClean="0"/>
              <a:t>Mesulam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Weintraub</a:t>
            </a:r>
            <a:r>
              <a:rPr lang="en-US" sz="1600" dirty="0" smtClean="0"/>
              <a:t> Cancellation Test</a:t>
            </a:r>
          </a:p>
          <a:p>
            <a:pPr lvl="1"/>
            <a:r>
              <a:rPr lang="en-US" sz="1600" dirty="0" smtClean="0"/>
              <a:t>Mini Mental State Examination</a:t>
            </a:r>
          </a:p>
          <a:p>
            <a:pPr lvl="1"/>
            <a:r>
              <a:rPr lang="en-US" sz="1600" dirty="0" smtClean="0"/>
              <a:t>Paced Auditory Serial Addition Test</a:t>
            </a:r>
          </a:p>
          <a:p>
            <a:pPr lvl="1"/>
            <a:r>
              <a:rPr lang="en-US" sz="1600" dirty="0" smtClean="0"/>
              <a:t>Rey Complex Figure Test</a:t>
            </a:r>
          </a:p>
          <a:p>
            <a:pPr lvl="1"/>
            <a:r>
              <a:rPr lang="en-US" sz="1600" dirty="0" err="1" smtClean="0"/>
              <a:t>Stroop</a:t>
            </a:r>
            <a:r>
              <a:rPr lang="en-US" sz="1600" dirty="0" smtClean="0"/>
              <a:t> Color &amp; Word Test</a:t>
            </a:r>
          </a:p>
          <a:p>
            <a:pPr lvl="1"/>
            <a:r>
              <a:rPr lang="en-US" sz="1600" dirty="0" smtClean="0"/>
              <a:t>Symbol Digit Modalities Test</a:t>
            </a:r>
          </a:p>
          <a:p>
            <a:pPr lvl="1"/>
            <a:r>
              <a:rPr lang="en-US" sz="1600" dirty="0" smtClean="0"/>
              <a:t>Trail Making Test – Parts A &amp; B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059612"/>
            <a:ext cx="2139266" cy="21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Adolescent &amp; Adult Assessments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Activities of Daily Living:</a:t>
            </a:r>
          </a:p>
          <a:p>
            <a:pPr lvl="1"/>
            <a:r>
              <a:rPr lang="en-US" sz="2000" dirty="0" err="1" smtClean="0"/>
              <a:t>Kohlman</a:t>
            </a:r>
            <a:r>
              <a:rPr lang="en-US" sz="2000" dirty="0" smtClean="0"/>
              <a:t> Evaluation of Living Skills</a:t>
            </a:r>
          </a:p>
          <a:p>
            <a:pPr lvl="1"/>
            <a:endParaRPr lang="en-US" sz="2000" dirty="0" smtClean="0"/>
          </a:p>
          <a:p>
            <a:pPr lvl="0"/>
            <a:r>
              <a:rPr lang="en-US" sz="2400" dirty="0" smtClean="0"/>
              <a:t>Functional Assessment:</a:t>
            </a:r>
          </a:p>
          <a:p>
            <a:pPr lvl="1"/>
            <a:r>
              <a:rPr lang="en-US" sz="2000" dirty="0" smtClean="0"/>
              <a:t>Adaptive Behavior Assessment System </a:t>
            </a:r>
          </a:p>
          <a:p>
            <a:pPr lvl="1"/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Want More Support with Ratings &amp; Assessments? </a:t>
            </a:r>
          </a:p>
          <a:p>
            <a:pPr lvl="0"/>
            <a:r>
              <a:rPr lang="en-US" sz="2400" dirty="0" smtClean="0"/>
              <a:t>When you are ready to grow your practice by 2 clients a month, we are piloting a new individualized coaching program and we would love you to join us. </a:t>
            </a:r>
          </a:p>
          <a:p>
            <a:pPr lvl="0"/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5360" y="5174609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059612"/>
            <a:ext cx="2139266" cy="21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an </a:t>
            </a:r>
            <a:br>
              <a:rPr lang="en-US" dirty="0" smtClean="0"/>
            </a:br>
            <a:r>
              <a:rPr lang="en-US" dirty="0" smtClean="0"/>
              <a:t>IM-Home Provider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429000" cy="4373563"/>
          </a:xfrm>
        </p:spPr>
        <p:txBody>
          <a:bodyPr/>
          <a:lstStyle/>
          <a:p>
            <a:r>
              <a:rPr lang="en-US" dirty="0" smtClean="0"/>
              <a:t>Set your member up in the </a:t>
            </a:r>
            <a:r>
              <a:rPr lang="en-US" dirty="0" err="1" smtClean="0"/>
              <a:t>eClinic</a:t>
            </a:r>
            <a:endParaRPr lang="en-US" dirty="0"/>
          </a:p>
          <a:p>
            <a:pPr lvl="1"/>
            <a:r>
              <a:rPr lang="en-US" sz="1800" dirty="0" smtClean="0"/>
              <a:t>just like you did with yourself on the demo unit</a:t>
            </a:r>
          </a:p>
          <a:p>
            <a:r>
              <a:rPr lang="en-US" dirty="0" smtClean="0"/>
              <a:t>If user ordered online, you must “accept” him/her</a:t>
            </a:r>
          </a:p>
          <a:p>
            <a:r>
              <a:rPr lang="en-US" dirty="0" smtClean="0"/>
              <a:t>Set-up the LFA for the client</a:t>
            </a:r>
            <a:endParaRPr lang="en-US" dirty="0"/>
          </a:p>
        </p:txBody>
      </p:sp>
      <p:pic>
        <p:nvPicPr>
          <p:cNvPr id="8" name="Content Placeholder 7" descr="Screen Shot 2012-02-03 at 10.37.2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923299"/>
            <a:ext cx="3429000" cy="1316612"/>
          </a:xfrm>
        </p:spPr>
      </p:pic>
      <p:pic>
        <p:nvPicPr>
          <p:cNvPr id="3" name="Picture 2" descr="Screen Shot 2012-05-14 at 5.43.53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9" y="3643078"/>
            <a:ext cx="3169135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3429000"/>
            <a:ext cx="6324600" cy="2697163"/>
          </a:xfrm>
        </p:spPr>
        <p:txBody>
          <a:bodyPr/>
          <a:lstStyle/>
          <a:p>
            <a:r>
              <a:rPr lang="en-US" sz="2400" dirty="0"/>
              <a:t>Ratings &amp; Assessments</a:t>
            </a:r>
          </a:p>
          <a:p>
            <a:r>
              <a:rPr lang="en-US" sz="2400" dirty="0" smtClean="0"/>
              <a:t>Your </a:t>
            </a:r>
            <a:r>
              <a:rPr lang="en-US" sz="2400" dirty="0"/>
              <a:t>responsibilities as an IM-Home Specialist</a:t>
            </a:r>
          </a:p>
          <a:p>
            <a:r>
              <a:rPr lang="en-US" sz="2400" dirty="0"/>
              <a:t>How to choose a Template based on the LFA</a:t>
            </a:r>
          </a:p>
          <a:p>
            <a:r>
              <a:rPr lang="en-US" sz="2400" dirty="0"/>
              <a:t>Scheduling your clients IM-Home sessions</a:t>
            </a:r>
          </a:p>
          <a:p>
            <a:r>
              <a:rPr lang="en-US" sz="2400" dirty="0"/>
              <a:t>How to motivate your client remotely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7" name="Content Placeholder 3" descr="Screen Shot 2012-01-26 at 5.18.53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555351"/>
            <a:ext cx="4876800" cy="256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2043561"/>
            <a:ext cx="4279216" cy="9360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an </a:t>
            </a:r>
            <a:br>
              <a:rPr lang="en-US" dirty="0" smtClean="0"/>
            </a:br>
            <a:r>
              <a:rPr lang="en-US" dirty="0" smtClean="0"/>
              <a:t>IM-Home Provider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4290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Explain:</a:t>
            </a:r>
          </a:p>
          <a:p>
            <a:r>
              <a:rPr lang="en-US" dirty="0" smtClean="0"/>
              <a:t>How to set-up the equipment</a:t>
            </a:r>
          </a:p>
          <a:p>
            <a:r>
              <a:rPr lang="en-US" dirty="0" smtClean="0"/>
              <a:t>How to authorize a license</a:t>
            </a:r>
          </a:p>
        </p:txBody>
      </p:sp>
      <p:pic>
        <p:nvPicPr>
          <p:cNvPr id="3" name="Picture 2" descr="Screen Shot 2012-05-14 at 5.43.53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9" y="3643078"/>
            <a:ext cx="3169135" cy="700322"/>
          </a:xfrm>
          <a:prstGeom prst="rect">
            <a:avLst/>
          </a:prstGeom>
        </p:spPr>
      </p:pic>
      <p:pic>
        <p:nvPicPr>
          <p:cNvPr id="7" name="Content Placeholder 5" descr="Screen Shot 2012-02-01 at 10.49.0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5"/>
          <a:stretch/>
        </p:blipFill>
        <p:spPr>
          <a:xfrm>
            <a:off x="5136444" y="1905000"/>
            <a:ext cx="3824080" cy="2895600"/>
          </a:xfrm>
        </p:spPr>
      </p:pic>
      <p:pic>
        <p:nvPicPr>
          <p:cNvPr id="9" name="Content Placeholder 6" descr="Untitled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7867" y="4246563"/>
            <a:ext cx="3812838" cy="211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8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assess the LFA Virtually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885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Assign a Training Template </a:t>
            </a:r>
            <a:br>
              <a:rPr lang="en-US" sz="3600" dirty="0" smtClean="0"/>
            </a:br>
            <a:r>
              <a:rPr lang="en-US" sz="3600" dirty="0" smtClean="0"/>
              <a:t>based on the LFA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85875"/>
              </p:ext>
            </p:extLst>
          </p:nvPr>
        </p:nvGraphicFramePr>
        <p:xfrm>
          <a:off x="269889" y="1280161"/>
          <a:ext cx="8721711" cy="4358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4111"/>
                <a:gridCol w="990600"/>
                <a:gridCol w="990600"/>
                <a:gridCol w="914400"/>
                <a:gridCol w="774701"/>
                <a:gridCol w="1234458"/>
                <a:gridCol w="1113695"/>
                <a:gridCol w="1449146"/>
              </a:tblGrid>
              <a:tr h="46676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LFA Score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Mode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# of sessions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Time/Session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Reps/Session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Type of Client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Dx</a:t>
                      </a:r>
                      <a:endParaRPr lang="en-US" sz="1500" b="1" dirty="0"/>
                    </a:p>
                  </a:txBody>
                  <a:tcPr/>
                </a:tc>
              </a:tr>
              <a:tr h="65895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&lt;100 </a:t>
                      </a:r>
                      <a:r>
                        <a:rPr lang="en-US" sz="1400" b="1" dirty="0" err="1" smtClean="0"/>
                        <a:t>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Visual to Auditory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 min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1500-2800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 Functioning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 Dx</a:t>
                      </a:r>
                    </a:p>
                    <a:p>
                      <a:r>
                        <a:rPr lang="en-US" sz="1400" b="1" dirty="0" smtClean="0"/>
                        <a:t>Possible ADHD</a:t>
                      </a:r>
                    </a:p>
                    <a:p>
                      <a:r>
                        <a:rPr lang="en-US" sz="1400" b="1" dirty="0" smtClean="0"/>
                        <a:t>Distractible</a:t>
                      </a:r>
                      <a:endParaRPr lang="en-US" sz="1400" b="1" dirty="0"/>
                    </a:p>
                  </a:txBody>
                  <a:tcPr/>
                </a:tc>
              </a:tr>
              <a:tr h="65895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100 </a:t>
                      </a:r>
                      <a:r>
                        <a:rPr lang="en-US" sz="1400" b="1" dirty="0" err="1" smtClean="0"/>
                        <a:t>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Visual to Auditory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 min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1300-2100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High 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 Dx</a:t>
                      </a:r>
                    </a:p>
                    <a:p>
                      <a:r>
                        <a:rPr lang="en-US" sz="1400" b="1" dirty="0" smtClean="0"/>
                        <a:t>Possible ADHD</a:t>
                      </a:r>
                    </a:p>
                    <a:p>
                      <a:r>
                        <a:rPr lang="en-US" sz="1400" b="1" dirty="0" smtClean="0"/>
                        <a:t>Distractible</a:t>
                      </a:r>
                      <a:endParaRPr lang="en-US" sz="1400" b="1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 – 200 </a:t>
                      </a:r>
                      <a:r>
                        <a:rPr lang="en-US" sz="1400" b="1" dirty="0" err="1" smtClean="0"/>
                        <a:t>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Visual to Auditory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 min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1300-2100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Medium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ADHD- light</a:t>
                      </a:r>
                    </a:p>
                    <a:p>
                      <a:r>
                        <a:rPr lang="en-US" sz="1400" b="1" dirty="0" smtClean="0"/>
                        <a:t>SPD- light</a:t>
                      </a:r>
                    </a:p>
                  </a:txBody>
                  <a:tcPr/>
                </a:tc>
              </a:tr>
              <a:tr h="16199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&gt; 200 </a:t>
                      </a:r>
                      <a:r>
                        <a:rPr lang="en-US" sz="1400" b="1" dirty="0" err="1" smtClean="0"/>
                        <a:t>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Auditory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Visual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 min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1300-2100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ADHD</a:t>
                      </a:r>
                    </a:p>
                    <a:p>
                      <a:r>
                        <a:rPr lang="en-US" sz="1400" b="1" dirty="0" smtClean="0"/>
                        <a:t>Asperger's</a:t>
                      </a:r>
                    </a:p>
                    <a:p>
                      <a:r>
                        <a:rPr lang="en-US" sz="1400" b="1" dirty="0" smtClean="0"/>
                        <a:t>Autism</a:t>
                      </a:r>
                    </a:p>
                    <a:p>
                      <a:r>
                        <a:rPr lang="en-US" sz="1400" b="1" dirty="0" smtClean="0"/>
                        <a:t>NVLD</a:t>
                      </a:r>
                    </a:p>
                    <a:p>
                      <a:r>
                        <a:rPr lang="en-US" sz="1400" b="1" dirty="0" smtClean="0"/>
                        <a:t>SPD</a:t>
                      </a:r>
                    </a:p>
                    <a:p>
                      <a:r>
                        <a:rPr lang="en-US" sz="1400" b="1" dirty="0" smtClean="0"/>
                        <a:t>Brain Injury</a:t>
                      </a:r>
                    </a:p>
                    <a:p>
                      <a:r>
                        <a:rPr lang="en-US" sz="1400" b="1" dirty="0" smtClean="0"/>
                        <a:t>Parkinson’s</a:t>
                      </a:r>
                    </a:p>
                    <a:p>
                      <a:r>
                        <a:rPr lang="en-US" sz="1400" b="1" dirty="0" smtClean="0"/>
                        <a:t>Stroke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the Templates look in the </a:t>
            </a:r>
            <a:r>
              <a:rPr lang="en-US" sz="3200" dirty="0" err="1" smtClean="0"/>
              <a:t>eClnic</a:t>
            </a:r>
            <a:endParaRPr lang="en-US" sz="3200" dirty="0"/>
          </a:p>
        </p:txBody>
      </p:sp>
      <p:pic>
        <p:nvPicPr>
          <p:cNvPr id="4" name="Content Placeholder 3" descr="Screen Shot 2012-04-25 at 12.36.0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41" b="-941"/>
          <a:stretch/>
        </p:blipFill>
        <p:spPr>
          <a:xfrm>
            <a:off x="1524000" y="1676399"/>
            <a:ext cx="7162800" cy="3630181"/>
          </a:xfrm>
        </p:spPr>
      </p:pic>
      <p:sp>
        <p:nvSpPr>
          <p:cNvPr id="5" name="TextBox 4"/>
          <p:cNvSpPr txBox="1"/>
          <p:nvPr/>
        </p:nvSpPr>
        <p:spPr>
          <a:xfrm>
            <a:off x="3886200" y="5645576"/>
            <a:ext cx="342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Click on Adobe PDF icon to see the entire template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676400"/>
            <a:ext cx="715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 Name				# of session</a:t>
            </a:r>
            <a:r>
              <a:rPr lang="en-US" dirty="0"/>
              <a:t>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09228" y="5105401"/>
            <a:ext cx="1072772" cy="838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1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Help with the eClinic?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2895600" cy="4449763"/>
          </a:xfrm>
        </p:spPr>
        <p:txBody>
          <a:bodyPr/>
          <a:lstStyle/>
          <a:p>
            <a:r>
              <a:rPr lang="en-US" dirty="0" smtClean="0"/>
              <a:t>Watch tutorials online</a:t>
            </a:r>
          </a:p>
          <a:p>
            <a:r>
              <a:rPr lang="en-US" dirty="0" smtClean="0"/>
              <a:t>Print out Training Manual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951037"/>
            <a:ext cx="4255311" cy="2262737"/>
          </a:xfrm>
        </p:spPr>
      </p:pic>
    </p:spTree>
    <p:extLst>
      <p:ext uri="{BB962C8B-B14F-4D97-AF65-F5344CB8AC3E}">
        <p14:creationId xmlns:p14="http://schemas.microsoft.com/office/powerpoint/2010/main" val="4226435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down schedule with family</a:t>
            </a:r>
            <a:endParaRPr lang="en-US" dirty="0"/>
          </a:p>
        </p:txBody>
      </p:sp>
      <p:pic>
        <p:nvPicPr>
          <p:cNvPr id="6" name="Content Placeholder 5" descr="Screen Shot 2012-04-26 at 3.10.1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5-Point Star 7"/>
          <p:cNvSpPr/>
          <p:nvPr/>
        </p:nvSpPr>
        <p:spPr>
          <a:xfrm>
            <a:off x="7710932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73642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673642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73642" y="49530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482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6482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648200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654250" y="49530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908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5908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83846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608993" y="492436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388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6388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631846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656993" y="492436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motivate your client in the home setting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991361"/>
            <a:ext cx="7162800" cy="3362960"/>
          </a:xfrm>
        </p:spPr>
      </p:pic>
    </p:spTree>
    <p:extLst>
      <p:ext uri="{BB962C8B-B14F-4D97-AF65-F5344CB8AC3E}">
        <p14:creationId xmlns:p14="http://schemas.microsoft.com/office/powerpoint/2010/main" val="3378643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3124199"/>
            <a:ext cx="2209800" cy="193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parents motivate their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Identify rewards for completing IM Sessions</a:t>
            </a:r>
          </a:p>
          <a:p>
            <a:pPr lvl="1"/>
            <a:r>
              <a:rPr lang="en-US" dirty="0" smtClean="0"/>
              <a:t>Less is more</a:t>
            </a:r>
          </a:p>
          <a:p>
            <a:pPr lvl="2"/>
            <a:r>
              <a:rPr lang="en-US" dirty="0"/>
              <a:t>What is the smallest level of “buy-off”?</a:t>
            </a:r>
          </a:p>
          <a:p>
            <a:pPr lvl="2"/>
            <a:r>
              <a:rPr lang="en-US" dirty="0" smtClean="0"/>
              <a:t>Words of encouragement count</a:t>
            </a:r>
          </a:p>
          <a:p>
            <a:pPr lvl="2"/>
            <a:r>
              <a:rPr lang="en-US" dirty="0"/>
              <a:t>Post best </a:t>
            </a:r>
            <a:r>
              <a:rPr lang="en-US" dirty="0" err="1"/>
              <a:t>ms</a:t>
            </a:r>
            <a:r>
              <a:rPr lang="en-US" dirty="0"/>
              <a:t>, # of burst or IAR somewhere he can </a:t>
            </a:r>
            <a:r>
              <a:rPr lang="en-US" dirty="0" smtClean="0"/>
              <a:t>see</a:t>
            </a:r>
          </a:p>
          <a:p>
            <a:pPr lvl="1"/>
            <a:r>
              <a:rPr lang="en-US" dirty="0" smtClean="0"/>
              <a:t>Never </a:t>
            </a:r>
            <a:r>
              <a:rPr lang="en-US" dirty="0"/>
              <a:t>use food as a </a:t>
            </a:r>
            <a:r>
              <a:rPr lang="en-US" dirty="0" smtClean="0"/>
              <a:t>reward</a:t>
            </a:r>
          </a:p>
          <a:p>
            <a:pPr lvl="1"/>
            <a:r>
              <a:rPr lang="en-US" dirty="0" smtClean="0"/>
              <a:t>Point/token system towards a larger prize</a:t>
            </a:r>
          </a:p>
          <a:p>
            <a:pPr lvl="1"/>
            <a:r>
              <a:rPr lang="en-US" dirty="0" smtClean="0"/>
              <a:t>Treasure box</a:t>
            </a:r>
          </a:p>
          <a:p>
            <a:pPr lvl="1"/>
            <a:r>
              <a:rPr lang="en-US" dirty="0" smtClean="0"/>
              <a:t>Do a family weekly reward</a:t>
            </a:r>
          </a:p>
          <a:p>
            <a:pPr lvl="1"/>
            <a:r>
              <a:rPr lang="en-US" dirty="0" smtClean="0"/>
              <a:t>Sprinkle in surprises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12" r="-7369"/>
          <a:stretch/>
        </p:blipFill>
        <p:spPr>
          <a:xfrm>
            <a:off x="5410200" y="1112520"/>
            <a:ext cx="2702560" cy="4830763"/>
          </a:xfrm>
        </p:spPr>
      </p:pic>
    </p:spTree>
    <p:extLst>
      <p:ext uri="{BB962C8B-B14F-4D97-AF65-F5344CB8AC3E}">
        <p14:creationId xmlns:p14="http://schemas.microsoft.com/office/powerpoint/2010/main" val="165060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Parents 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 parents tools for helping their child master training</a:t>
            </a:r>
          </a:p>
          <a:p>
            <a:pPr lvl="1"/>
            <a:r>
              <a:rPr lang="en-US" dirty="0" smtClean="0"/>
              <a:t>Narrow down choices for child</a:t>
            </a:r>
          </a:p>
          <a:p>
            <a:r>
              <a:rPr lang="en-US" dirty="0" smtClean="0"/>
              <a:t>Help parents recognize child’s progress</a:t>
            </a:r>
          </a:p>
          <a:p>
            <a:pPr lvl="1"/>
            <a:r>
              <a:rPr lang="en-US" dirty="0" smtClean="0"/>
              <a:t>Review training results</a:t>
            </a:r>
          </a:p>
          <a:p>
            <a:pPr lvl="1"/>
            <a:r>
              <a:rPr lang="en-US" dirty="0"/>
              <a:t>Recognize </a:t>
            </a:r>
            <a:r>
              <a:rPr lang="en-US" dirty="0" smtClean="0"/>
              <a:t>independence</a:t>
            </a:r>
          </a:p>
          <a:p>
            <a:r>
              <a:rPr lang="en-US" dirty="0" smtClean="0"/>
              <a:t>Illustrate to parents the benefit of using</a:t>
            </a:r>
            <a:br>
              <a:rPr lang="en-US" dirty="0" smtClean="0"/>
            </a:br>
            <a:r>
              <a:rPr lang="en-US" dirty="0" smtClean="0"/>
              <a:t>IM equipment forever</a:t>
            </a:r>
          </a:p>
          <a:p>
            <a:pPr lvl="1"/>
            <a:r>
              <a:rPr lang="en-US" dirty="0" smtClean="0"/>
              <a:t>Before a big test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a sporting event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iStock_000014340293XSmall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0" y="4152900"/>
            <a:ext cx="2197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65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Chart</a:t>
            </a:r>
            <a:endParaRPr lang="en-US" dirty="0"/>
          </a:p>
        </p:txBody>
      </p:sp>
      <p:pic>
        <p:nvPicPr>
          <p:cNvPr id="6" name="Content Placeholder 5" descr="Screen Shot 2012-04-26 at 3.10.1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5-Point Star 7"/>
          <p:cNvSpPr/>
          <p:nvPr/>
        </p:nvSpPr>
        <p:spPr>
          <a:xfrm>
            <a:off x="7710932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73642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673642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73642" y="49530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482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6482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648200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654250" y="49530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908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5908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83846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608993" y="492436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38800" y="1981199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638800" y="29718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631846" y="396240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656993" y="4924360"/>
            <a:ext cx="379379" cy="379379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Your Clients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0" y="1524000"/>
            <a:ext cx="3429000" cy="4602163"/>
          </a:xfrm>
        </p:spPr>
        <p:txBody>
          <a:bodyPr/>
          <a:lstStyle/>
          <a:p>
            <a:r>
              <a:rPr lang="en-US" dirty="0" smtClean="0"/>
              <a:t>How does your client want their life to be like in the end?</a:t>
            </a:r>
          </a:p>
          <a:p>
            <a:r>
              <a:rPr lang="en-US" dirty="0" smtClean="0"/>
              <a:t>Your role as a Provider is to help them create success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752600"/>
            <a:ext cx="3429000" cy="2473157"/>
          </a:xfrm>
        </p:spPr>
      </p:pic>
    </p:spTree>
    <p:extLst>
      <p:ext uri="{BB962C8B-B14F-4D97-AF65-F5344CB8AC3E}">
        <p14:creationId xmlns:p14="http://schemas.microsoft.com/office/powerpoint/2010/main" val="1449594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your adult </a:t>
            </a:r>
            <a:br>
              <a:rPr lang="en-US" dirty="0" smtClean="0"/>
            </a:br>
            <a:r>
              <a:rPr lang="en-US" dirty="0" smtClean="0"/>
              <a:t>clients on track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0" y="1559560"/>
            <a:ext cx="3810000" cy="456660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Be aware of each increment of progress &amp; talk about it- they like to be recognized!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Coordinate with other therapy professionals about the “Big View” Goals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1447800"/>
            <a:ext cx="2438400" cy="34352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191000"/>
            <a:ext cx="2382343" cy="17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9050" y="2952750"/>
            <a:ext cx="3581400" cy="723900"/>
          </a:xfrm>
        </p:spPr>
        <p:txBody>
          <a:bodyPr/>
          <a:lstStyle/>
          <a:p>
            <a:r>
              <a:rPr lang="en-US" dirty="0" smtClean="0"/>
              <a:t>Ratings Journal</a:t>
            </a:r>
            <a:endParaRPr lang="en-US" dirty="0"/>
          </a:p>
        </p:txBody>
      </p:sp>
      <p:pic>
        <p:nvPicPr>
          <p:cNvPr id="4" name="Content Placeholder 3" descr="IM-Home Rating Journal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" r="832"/>
          <a:stretch/>
        </p:blipFill>
        <p:spPr>
          <a:xfrm>
            <a:off x="2514600" y="152400"/>
            <a:ext cx="5042907" cy="660045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3966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Certificate of IM-Home Completion</a:t>
            </a:r>
            <a:endParaRPr lang="en-US" sz="3600" dirty="0"/>
          </a:p>
        </p:txBody>
      </p:sp>
      <p:pic>
        <p:nvPicPr>
          <p:cNvPr id="4" name="Content Placeholder 3" descr="Screen Shot 2012-05-16 at 9.58.38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28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657600"/>
            <a:ext cx="2667000" cy="1470025"/>
          </a:xfrm>
        </p:spPr>
        <p:txBody>
          <a:bodyPr/>
          <a:lstStyle/>
          <a:p>
            <a:r>
              <a:rPr lang="en-US" dirty="0" smtClean="0"/>
              <a:t>Case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5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Phillip- 10 </a:t>
            </a:r>
            <a:r>
              <a:rPr lang="en-US" sz="4400" dirty="0" err="1" smtClean="0"/>
              <a:t>yrs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Autism Spectrum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1" b="-1431"/>
          <a:stretch>
            <a:fillRect/>
          </a:stretch>
        </p:blipFill>
        <p:spPr>
          <a:xfrm>
            <a:off x="1524000" y="1341437"/>
            <a:ext cx="7162800" cy="4906963"/>
          </a:xfrm>
        </p:spPr>
      </p:pic>
    </p:spTree>
    <p:extLst>
      <p:ext uri="{BB962C8B-B14F-4D97-AF65-F5344CB8AC3E}">
        <p14:creationId xmlns:p14="http://schemas.microsoft.com/office/powerpoint/2010/main" val="2860510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Analysis- LFA</a:t>
            </a:r>
            <a:br>
              <a:rPr lang="en-US" dirty="0" smtClean="0"/>
            </a:br>
            <a:r>
              <a:rPr lang="en-US" sz="2800" dirty="0" smtClean="0"/>
              <a:t>Phillip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Both </a:t>
            </a:r>
            <a:r>
              <a:rPr lang="en-US" sz="2000" dirty="0"/>
              <a:t>hands </a:t>
            </a:r>
            <a:r>
              <a:rPr lang="en-US" sz="2000" dirty="0" smtClean="0"/>
              <a:t>– </a:t>
            </a:r>
            <a:r>
              <a:rPr lang="en-US" sz="2000" dirty="0"/>
              <a:t>263</a:t>
            </a:r>
          </a:p>
          <a:p>
            <a:r>
              <a:rPr lang="en-US" sz="2000" dirty="0" smtClean="0"/>
              <a:t>Right hand </a:t>
            </a:r>
            <a:r>
              <a:rPr lang="en-US" sz="2000" dirty="0"/>
              <a:t>– 226</a:t>
            </a:r>
          </a:p>
          <a:p>
            <a:r>
              <a:rPr lang="en-US" sz="2000" dirty="0" smtClean="0"/>
              <a:t>Left hand </a:t>
            </a:r>
            <a:r>
              <a:rPr lang="en-US" sz="2000" dirty="0"/>
              <a:t>– 249</a:t>
            </a:r>
          </a:p>
          <a:p>
            <a:r>
              <a:rPr lang="en-US" sz="2000" dirty="0" smtClean="0"/>
              <a:t>Both </a:t>
            </a:r>
            <a:r>
              <a:rPr lang="en-US" sz="2000" dirty="0"/>
              <a:t>toes – 327</a:t>
            </a:r>
          </a:p>
          <a:p>
            <a:r>
              <a:rPr lang="en-US" sz="2000" dirty="0" smtClean="0"/>
              <a:t>Right toe </a:t>
            </a:r>
            <a:r>
              <a:rPr lang="en-US" sz="2000" dirty="0"/>
              <a:t>– 312</a:t>
            </a:r>
          </a:p>
          <a:p>
            <a:r>
              <a:rPr lang="en-US" sz="2000" dirty="0" smtClean="0"/>
              <a:t>Left toe </a:t>
            </a:r>
            <a:r>
              <a:rPr lang="en-US" sz="2000" dirty="0"/>
              <a:t>– 385</a:t>
            </a:r>
          </a:p>
          <a:p>
            <a:r>
              <a:rPr lang="en-US" sz="2000" dirty="0" smtClean="0"/>
              <a:t>Both </a:t>
            </a:r>
            <a:r>
              <a:rPr lang="en-US" sz="2000" dirty="0"/>
              <a:t>heels – can’t move feet up and back</a:t>
            </a:r>
          </a:p>
          <a:p>
            <a:r>
              <a:rPr lang="en-US" sz="2000" dirty="0" smtClean="0"/>
              <a:t>Right </a:t>
            </a:r>
            <a:r>
              <a:rPr lang="en-US" sz="2000" dirty="0"/>
              <a:t>heel – 297</a:t>
            </a:r>
          </a:p>
          <a:p>
            <a:r>
              <a:rPr lang="en-US" sz="2000" dirty="0" smtClean="0"/>
              <a:t>Left </a:t>
            </a:r>
            <a:r>
              <a:rPr lang="en-US" sz="2000" dirty="0"/>
              <a:t>heel – </a:t>
            </a:r>
            <a:r>
              <a:rPr lang="en-US" sz="2000" dirty="0" smtClean="0"/>
              <a:t>385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Right hand/Left toe </a:t>
            </a:r>
            <a:r>
              <a:rPr lang="en-US" sz="2000" dirty="0"/>
              <a:t>– 356</a:t>
            </a:r>
          </a:p>
          <a:p>
            <a:r>
              <a:rPr lang="en-US" sz="2000" dirty="0" smtClean="0"/>
              <a:t>Left hand/Right toe </a:t>
            </a:r>
            <a:r>
              <a:rPr lang="en-US" sz="2000" dirty="0"/>
              <a:t>– 395</a:t>
            </a:r>
          </a:p>
          <a:p>
            <a:r>
              <a:rPr lang="en-US" sz="2000" dirty="0" smtClean="0"/>
              <a:t>Balance Right </a:t>
            </a:r>
            <a:r>
              <a:rPr lang="en-US" sz="2000" dirty="0"/>
              <a:t>/tap L – 376 – difficulty maintaining balance</a:t>
            </a:r>
          </a:p>
          <a:p>
            <a:r>
              <a:rPr lang="en-US" sz="2000" dirty="0" smtClean="0"/>
              <a:t>Balance left </a:t>
            </a:r>
            <a:r>
              <a:rPr lang="en-US" sz="2000" dirty="0"/>
              <a:t>/tap R– 391 – difficulty maintaining balance</a:t>
            </a:r>
          </a:p>
          <a:p>
            <a:r>
              <a:rPr lang="en-US" sz="2000" dirty="0" smtClean="0"/>
              <a:t>Both hands/Guide sounds– </a:t>
            </a:r>
            <a:r>
              <a:rPr lang="en-US" sz="2000" dirty="0"/>
              <a:t>381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5814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OBSERVATIONS</a:t>
            </a:r>
            <a:r>
              <a:rPr lang="en-US" b="1" dirty="0" smtClean="0"/>
              <a:t>: misses </a:t>
            </a:r>
            <a:r>
              <a:rPr lang="en-US" b="1" dirty="0"/>
              <a:t>the beat, awkward movements, hand mitten itches, balance issues, guide sounds are difficult, hits are mostly early</a:t>
            </a:r>
          </a:p>
          <a:p>
            <a:pPr algn="ctr"/>
            <a:r>
              <a:rPr lang="en-US" b="1" dirty="0"/>
              <a:t>CHOOSE TEMPLATE  D OR </a:t>
            </a:r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2128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Lesley</a:t>
            </a:r>
            <a:r>
              <a:rPr lang="en-US" sz="3600" dirty="0" smtClean="0"/>
              <a:t>- 13 </a:t>
            </a:r>
            <a:r>
              <a:rPr lang="en-US" sz="3600" dirty="0" err="1" smtClean="0"/>
              <a:t>yrs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Struggling </a:t>
            </a:r>
            <a:r>
              <a:rPr lang="en-US" sz="2000" dirty="0"/>
              <a:t>in school (especially reading), attention problems, disorganized, difficulty completing school </a:t>
            </a:r>
            <a:r>
              <a:rPr lang="en-US" sz="2000" dirty="0" smtClean="0"/>
              <a:t>assignments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845393"/>
            <a:ext cx="7162800" cy="4326807"/>
          </a:xfrm>
        </p:spPr>
      </p:pic>
    </p:spTree>
    <p:extLst>
      <p:ext uri="{BB962C8B-B14F-4D97-AF65-F5344CB8AC3E}">
        <p14:creationId xmlns:p14="http://schemas.microsoft.com/office/powerpoint/2010/main" val="959372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Analysis- LFA</a:t>
            </a:r>
            <a:br>
              <a:rPr lang="en-US" dirty="0" smtClean="0"/>
            </a:br>
            <a:r>
              <a:rPr lang="en-US" sz="2800" dirty="0" smtClean="0"/>
              <a:t>Lesley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Both hands- 125</a:t>
            </a:r>
            <a:endParaRPr lang="en-US" sz="2000" dirty="0"/>
          </a:p>
          <a:p>
            <a:r>
              <a:rPr lang="en-US" sz="2000" dirty="0" smtClean="0"/>
              <a:t>Right hand </a:t>
            </a:r>
            <a:r>
              <a:rPr lang="en-US" sz="2000" dirty="0"/>
              <a:t>– </a:t>
            </a:r>
            <a:r>
              <a:rPr lang="en-US" sz="2000" dirty="0" smtClean="0"/>
              <a:t>97</a:t>
            </a:r>
            <a:endParaRPr lang="en-US" sz="2000" dirty="0"/>
          </a:p>
          <a:p>
            <a:r>
              <a:rPr lang="en-US" sz="2000" dirty="0" smtClean="0"/>
              <a:t>Left hand </a:t>
            </a:r>
            <a:r>
              <a:rPr lang="en-US" sz="2000" dirty="0"/>
              <a:t>– </a:t>
            </a:r>
            <a:r>
              <a:rPr lang="en-US" sz="2000" dirty="0" smtClean="0"/>
              <a:t>112</a:t>
            </a:r>
            <a:endParaRPr lang="en-US" sz="2000" dirty="0"/>
          </a:p>
          <a:p>
            <a:r>
              <a:rPr lang="en-US" sz="2000" dirty="0" smtClean="0"/>
              <a:t>Both </a:t>
            </a:r>
            <a:r>
              <a:rPr lang="en-US" sz="2000" dirty="0"/>
              <a:t>toes – </a:t>
            </a:r>
            <a:r>
              <a:rPr lang="en-US" sz="2000" dirty="0" smtClean="0"/>
              <a:t>199</a:t>
            </a:r>
            <a:endParaRPr lang="en-US" sz="2000" dirty="0"/>
          </a:p>
          <a:p>
            <a:r>
              <a:rPr lang="en-US" sz="2000" dirty="0" smtClean="0"/>
              <a:t>Right toe </a:t>
            </a:r>
            <a:r>
              <a:rPr lang="en-US" sz="2000" dirty="0"/>
              <a:t>– </a:t>
            </a:r>
            <a:r>
              <a:rPr lang="en-US" sz="2000" dirty="0" smtClean="0"/>
              <a:t>156</a:t>
            </a:r>
            <a:endParaRPr lang="en-US" sz="2000" dirty="0"/>
          </a:p>
          <a:p>
            <a:r>
              <a:rPr lang="en-US" sz="2000" dirty="0" smtClean="0"/>
              <a:t>Left toe </a:t>
            </a:r>
            <a:r>
              <a:rPr lang="en-US" sz="2000" dirty="0"/>
              <a:t>– </a:t>
            </a:r>
            <a:r>
              <a:rPr lang="en-US" sz="2000" dirty="0" smtClean="0"/>
              <a:t>171</a:t>
            </a:r>
            <a:endParaRPr lang="en-US" sz="2000" dirty="0"/>
          </a:p>
          <a:p>
            <a:r>
              <a:rPr lang="en-US" sz="2000" dirty="0" smtClean="0"/>
              <a:t>Both </a:t>
            </a:r>
            <a:r>
              <a:rPr lang="en-US" sz="2000" dirty="0"/>
              <a:t>heels – </a:t>
            </a:r>
            <a:r>
              <a:rPr lang="en-US" sz="2000" dirty="0" smtClean="0"/>
              <a:t>210</a:t>
            </a:r>
            <a:endParaRPr lang="en-US" sz="2000" dirty="0"/>
          </a:p>
          <a:p>
            <a:r>
              <a:rPr lang="en-US" sz="2000" dirty="0" smtClean="0"/>
              <a:t>Right </a:t>
            </a:r>
            <a:r>
              <a:rPr lang="en-US" sz="2000" dirty="0"/>
              <a:t>heel – </a:t>
            </a:r>
            <a:r>
              <a:rPr lang="en-US" sz="2000" dirty="0" smtClean="0"/>
              <a:t>137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Left heel – 162</a:t>
            </a:r>
          </a:p>
          <a:p>
            <a:r>
              <a:rPr lang="en-US" sz="2000" dirty="0" smtClean="0"/>
              <a:t>Right hand/Left toe </a:t>
            </a:r>
            <a:r>
              <a:rPr lang="en-US" sz="2000" dirty="0"/>
              <a:t>– </a:t>
            </a:r>
            <a:r>
              <a:rPr lang="en-US" sz="2000" dirty="0" smtClean="0"/>
              <a:t>205</a:t>
            </a:r>
            <a:endParaRPr lang="en-US" sz="2000" dirty="0"/>
          </a:p>
          <a:p>
            <a:r>
              <a:rPr lang="en-US" sz="2000" dirty="0" smtClean="0"/>
              <a:t>Left hand/Right toe </a:t>
            </a:r>
            <a:r>
              <a:rPr lang="en-US" sz="2000" dirty="0"/>
              <a:t>– </a:t>
            </a:r>
            <a:r>
              <a:rPr lang="en-US" sz="2000" dirty="0" smtClean="0"/>
              <a:t>216</a:t>
            </a:r>
            <a:endParaRPr lang="en-US" sz="2000" dirty="0"/>
          </a:p>
          <a:p>
            <a:r>
              <a:rPr lang="en-US" sz="2000" dirty="0" smtClean="0"/>
              <a:t>Balance Right </a:t>
            </a:r>
            <a:r>
              <a:rPr lang="en-US" sz="2000" dirty="0"/>
              <a:t>/tap L – </a:t>
            </a:r>
            <a:r>
              <a:rPr lang="en-US" sz="2000" dirty="0" smtClean="0"/>
              <a:t>125</a:t>
            </a:r>
            <a:endParaRPr lang="en-US" sz="2000" dirty="0"/>
          </a:p>
          <a:p>
            <a:r>
              <a:rPr lang="en-US" sz="2000" dirty="0" smtClean="0"/>
              <a:t>Balance left </a:t>
            </a:r>
            <a:r>
              <a:rPr lang="en-US" sz="2000" dirty="0"/>
              <a:t>/tap R– </a:t>
            </a:r>
            <a:r>
              <a:rPr lang="en-US" sz="2000" dirty="0" smtClean="0"/>
              <a:t>136</a:t>
            </a:r>
            <a:endParaRPr lang="en-US" sz="2000" dirty="0"/>
          </a:p>
          <a:p>
            <a:r>
              <a:rPr lang="en-US" sz="2000" dirty="0" smtClean="0"/>
              <a:t>Both hands/Guide sounds– 143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029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OBSERVATIONS</a:t>
            </a:r>
            <a:r>
              <a:rPr lang="en-US" b="1" dirty="0" smtClean="0"/>
              <a:t>: </a:t>
            </a:r>
            <a:r>
              <a:rPr lang="en-US" b="1" dirty="0"/>
              <a:t>Complains about guide sounds in task 14, hits are early, difficulty coordinating both sides </a:t>
            </a:r>
          </a:p>
          <a:p>
            <a:pPr algn="ctr"/>
            <a:r>
              <a:rPr lang="en-US" b="1" dirty="0" smtClean="0"/>
              <a:t>CHOOSE </a:t>
            </a:r>
            <a:r>
              <a:rPr lang="en-US" b="1" dirty="0"/>
              <a:t>TEMPLATE  </a:t>
            </a:r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3669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Cliff</a:t>
            </a:r>
            <a:r>
              <a:rPr lang="en-US" sz="3600" dirty="0" smtClean="0"/>
              <a:t>- 67 </a:t>
            </a:r>
            <a:r>
              <a:rPr lang="en-US" sz="3600" dirty="0" err="1" smtClean="0"/>
              <a:t>yrs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plays </a:t>
            </a:r>
            <a:r>
              <a:rPr lang="en-US" sz="2000" dirty="0"/>
              <a:t>golf, feels less organized, mental focus has declined, more difficulty completing </a:t>
            </a:r>
            <a:r>
              <a:rPr lang="en-US" sz="2000" dirty="0" smtClean="0"/>
              <a:t>tasks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9044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Analysis- LFA</a:t>
            </a:r>
            <a:br>
              <a:rPr lang="en-US" dirty="0" smtClean="0"/>
            </a:br>
            <a:r>
              <a:rPr lang="en-US" sz="2800" dirty="0" smtClean="0"/>
              <a:t>Cliff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Both hands- 76</a:t>
            </a:r>
            <a:endParaRPr lang="en-US" sz="2000" dirty="0"/>
          </a:p>
          <a:p>
            <a:r>
              <a:rPr lang="en-US" sz="2000" dirty="0" smtClean="0"/>
              <a:t>Right hand </a:t>
            </a:r>
            <a:r>
              <a:rPr lang="en-US" sz="2000" dirty="0"/>
              <a:t>– </a:t>
            </a:r>
            <a:r>
              <a:rPr lang="en-US" sz="2000" dirty="0" smtClean="0"/>
              <a:t>84</a:t>
            </a:r>
            <a:endParaRPr lang="en-US" sz="2000" dirty="0"/>
          </a:p>
          <a:p>
            <a:r>
              <a:rPr lang="en-US" sz="2000" dirty="0" smtClean="0"/>
              <a:t>Left hand </a:t>
            </a:r>
            <a:r>
              <a:rPr lang="en-US" sz="2000" dirty="0"/>
              <a:t>– </a:t>
            </a:r>
            <a:r>
              <a:rPr lang="en-US" sz="2000" dirty="0" smtClean="0"/>
              <a:t>91</a:t>
            </a:r>
            <a:endParaRPr lang="en-US" sz="2000" dirty="0"/>
          </a:p>
          <a:p>
            <a:r>
              <a:rPr lang="en-US" sz="2000" dirty="0" smtClean="0"/>
              <a:t>Both </a:t>
            </a:r>
            <a:r>
              <a:rPr lang="en-US" sz="2000" dirty="0"/>
              <a:t>toes – </a:t>
            </a:r>
            <a:r>
              <a:rPr lang="en-US" sz="2000" dirty="0" smtClean="0"/>
              <a:t>85</a:t>
            </a:r>
            <a:endParaRPr lang="en-US" sz="2000" dirty="0"/>
          </a:p>
          <a:p>
            <a:r>
              <a:rPr lang="en-US" sz="2000" dirty="0" smtClean="0"/>
              <a:t>Right toe </a:t>
            </a:r>
            <a:r>
              <a:rPr lang="en-US" sz="2000" dirty="0"/>
              <a:t>– </a:t>
            </a:r>
            <a:r>
              <a:rPr lang="en-US" sz="2000" dirty="0" smtClean="0"/>
              <a:t>74</a:t>
            </a:r>
            <a:endParaRPr lang="en-US" sz="2000" dirty="0"/>
          </a:p>
          <a:p>
            <a:r>
              <a:rPr lang="en-US" sz="2000" dirty="0" smtClean="0"/>
              <a:t>Left toe </a:t>
            </a:r>
            <a:r>
              <a:rPr lang="en-US" sz="2000" dirty="0"/>
              <a:t>– </a:t>
            </a:r>
            <a:r>
              <a:rPr lang="en-US" sz="2000" dirty="0" smtClean="0"/>
              <a:t>79</a:t>
            </a:r>
            <a:endParaRPr lang="en-US" sz="2000" dirty="0"/>
          </a:p>
          <a:p>
            <a:r>
              <a:rPr lang="en-US" sz="2000" dirty="0" smtClean="0"/>
              <a:t>Both </a:t>
            </a:r>
            <a:r>
              <a:rPr lang="en-US" sz="2000" dirty="0"/>
              <a:t>heels – </a:t>
            </a:r>
            <a:r>
              <a:rPr lang="en-US" sz="2000" dirty="0" smtClean="0"/>
              <a:t>97</a:t>
            </a:r>
          </a:p>
          <a:p>
            <a:r>
              <a:rPr lang="en-US" sz="2000" dirty="0"/>
              <a:t>Right heel – </a:t>
            </a:r>
            <a:r>
              <a:rPr lang="en-US" sz="2000" dirty="0" smtClean="0"/>
              <a:t>68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Left </a:t>
            </a:r>
            <a:r>
              <a:rPr lang="en-US" sz="2000" dirty="0"/>
              <a:t>heel – 78</a:t>
            </a:r>
          </a:p>
          <a:p>
            <a:r>
              <a:rPr lang="en-US" sz="2000" dirty="0" smtClean="0"/>
              <a:t>Right hand/Left toe </a:t>
            </a:r>
            <a:r>
              <a:rPr lang="en-US" sz="2000" dirty="0"/>
              <a:t>– </a:t>
            </a:r>
            <a:r>
              <a:rPr lang="en-US" sz="2000" dirty="0" smtClean="0"/>
              <a:t>95</a:t>
            </a:r>
            <a:endParaRPr lang="en-US" sz="2000" dirty="0"/>
          </a:p>
          <a:p>
            <a:r>
              <a:rPr lang="en-US" sz="2000" dirty="0" smtClean="0"/>
              <a:t>Left hand/Right toe </a:t>
            </a:r>
            <a:r>
              <a:rPr lang="en-US" sz="2000" dirty="0"/>
              <a:t>– </a:t>
            </a:r>
            <a:r>
              <a:rPr lang="en-US" sz="2000" dirty="0" smtClean="0"/>
              <a:t>105</a:t>
            </a:r>
            <a:endParaRPr lang="en-US" sz="2000" dirty="0"/>
          </a:p>
          <a:p>
            <a:r>
              <a:rPr lang="en-US" sz="2000" dirty="0" smtClean="0"/>
              <a:t>Balance Right </a:t>
            </a:r>
            <a:r>
              <a:rPr lang="en-US" sz="2000" dirty="0"/>
              <a:t>/tap L – </a:t>
            </a:r>
            <a:r>
              <a:rPr lang="en-US" sz="2000" dirty="0" smtClean="0"/>
              <a:t>88 Balance left </a:t>
            </a:r>
            <a:r>
              <a:rPr lang="en-US" sz="2000" dirty="0"/>
              <a:t>/tap R– </a:t>
            </a:r>
            <a:r>
              <a:rPr lang="en-US" sz="2000" dirty="0" smtClean="0"/>
              <a:t>91 </a:t>
            </a:r>
          </a:p>
          <a:p>
            <a:r>
              <a:rPr lang="en-US" sz="2000" dirty="0" smtClean="0"/>
              <a:t>Both hands/Guide sounds– 94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953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OBSERVATIONS</a:t>
            </a:r>
            <a:r>
              <a:rPr lang="en-US" b="1" dirty="0" smtClean="0"/>
              <a:t>: </a:t>
            </a:r>
            <a:r>
              <a:rPr lang="en-US" dirty="0"/>
              <a:t>Very motivated, concerned with guide sounds, smooth movements</a:t>
            </a:r>
          </a:p>
          <a:p>
            <a:pPr algn="ctr"/>
            <a:r>
              <a:rPr lang="en-US" b="1" dirty="0" smtClean="0"/>
              <a:t>CHOOSE </a:t>
            </a:r>
            <a:r>
              <a:rPr lang="en-US" b="1" dirty="0"/>
              <a:t>TEMPLATE  </a:t>
            </a:r>
            <a:r>
              <a:rPr lang="en-US" b="1" dirty="0" smtClean="0"/>
              <a:t>E or 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14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Scale: Social/Emotional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Difficulty </a:t>
            </a:r>
            <a:r>
              <a:rPr lang="en-US" sz="2400" dirty="0" smtClean="0"/>
              <a:t>making eye contact</a:t>
            </a:r>
          </a:p>
          <a:p>
            <a:pPr lvl="0"/>
            <a:r>
              <a:rPr lang="en-US" sz="2400" dirty="0" smtClean="0"/>
              <a:t>Difficulty with emotional control</a:t>
            </a:r>
          </a:p>
          <a:p>
            <a:pPr lvl="0"/>
            <a:r>
              <a:rPr lang="en-US" sz="2400" dirty="0" smtClean="0"/>
              <a:t>Difficulty making/keeping friends</a:t>
            </a:r>
          </a:p>
          <a:p>
            <a:pPr lvl="0"/>
            <a:r>
              <a:rPr lang="en-US" sz="2400" dirty="0" smtClean="0"/>
              <a:t>Lack of Self Confidence</a:t>
            </a:r>
          </a:p>
          <a:p>
            <a:pPr lvl="0"/>
            <a:r>
              <a:rPr lang="en-US" sz="2400" dirty="0" smtClean="0"/>
              <a:t>Low Frustration Tolerance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92" b="-16192"/>
          <a:stretch/>
        </p:blipFill>
        <p:spPr/>
      </p:pic>
    </p:spTree>
    <p:extLst>
      <p:ext uri="{BB962C8B-B14F-4D97-AF65-F5344CB8AC3E}">
        <p14:creationId xmlns:p14="http://schemas.microsoft.com/office/powerpoint/2010/main" val="4116365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you received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3962400" cy="4602163"/>
          </a:xfrm>
        </p:spPr>
        <p:txBody>
          <a:bodyPr/>
          <a:lstStyle/>
          <a:p>
            <a:r>
              <a:rPr lang="en-US" sz="2400" dirty="0" smtClean="0"/>
              <a:t>Rating Scales</a:t>
            </a:r>
          </a:p>
          <a:p>
            <a:r>
              <a:rPr lang="en-US" sz="2400" dirty="0" smtClean="0"/>
              <a:t>Sensitive Assessment Instruments List</a:t>
            </a:r>
          </a:p>
          <a:p>
            <a:r>
              <a:rPr lang="en-US" sz="2400" dirty="0" smtClean="0"/>
              <a:t>Medical History</a:t>
            </a:r>
          </a:p>
          <a:p>
            <a:r>
              <a:rPr lang="en-US" sz="2400" dirty="0" smtClean="0"/>
              <a:t>Training Templates</a:t>
            </a:r>
          </a:p>
          <a:p>
            <a:r>
              <a:rPr lang="en-US" sz="2400" dirty="0" err="1"/>
              <a:t>eClinic</a:t>
            </a:r>
            <a:r>
              <a:rPr lang="en-US" sz="2400" dirty="0"/>
              <a:t> Training </a:t>
            </a:r>
            <a:r>
              <a:rPr lang="en-US" sz="2400" dirty="0" smtClean="0"/>
              <a:t>Guide</a:t>
            </a:r>
          </a:p>
          <a:p>
            <a:r>
              <a:rPr lang="en-US" sz="2400" dirty="0" smtClean="0"/>
              <a:t>Scheduling Chart</a:t>
            </a:r>
          </a:p>
          <a:p>
            <a:r>
              <a:rPr lang="en-US" sz="2400" dirty="0" smtClean="0"/>
              <a:t>Cooperation Chart</a:t>
            </a:r>
          </a:p>
          <a:p>
            <a:r>
              <a:rPr lang="en-US" sz="2400" dirty="0" smtClean="0"/>
              <a:t>Ratings Journal</a:t>
            </a:r>
          </a:p>
          <a:p>
            <a:r>
              <a:rPr lang="en-US" sz="2400" dirty="0" smtClean="0"/>
              <a:t>Certificate of Completion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495778"/>
            <a:ext cx="3429000" cy="1834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3335" y="612616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Materials can be downloaded from:</a:t>
            </a:r>
          </a:p>
          <a:p>
            <a:pPr algn="ctr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imhome.org</a:t>
            </a:r>
            <a:r>
              <a:rPr lang="en-US" sz="2000" dirty="0"/>
              <a:t>/</a:t>
            </a:r>
            <a:r>
              <a:rPr lang="en-US" sz="2000" dirty="0" err="1"/>
              <a:t>index.php</a:t>
            </a:r>
            <a:r>
              <a:rPr lang="en-US" sz="2000" dirty="0"/>
              <a:t>/home</a:t>
            </a:r>
            <a:r>
              <a:rPr lang="en-US" sz="2000" dirty="0" smtClean="0"/>
              <a:t>-specialist-</a:t>
            </a:r>
            <a:r>
              <a:rPr lang="en-US" sz="2000"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474322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47800" y="3429000"/>
            <a:ext cx="7543800" cy="2697163"/>
          </a:xfrm>
        </p:spPr>
        <p:txBody>
          <a:bodyPr/>
          <a:lstStyle/>
          <a:p>
            <a:r>
              <a:rPr lang="en-US" sz="2400" dirty="0" smtClean="0"/>
              <a:t>Assign your client a LFA &amp; a template based on score</a:t>
            </a:r>
          </a:p>
          <a:p>
            <a:r>
              <a:rPr lang="en-US" sz="2400" dirty="0" smtClean="0"/>
              <a:t>Set a training schedule</a:t>
            </a:r>
          </a:p>
          <a:p>
            <a:r>
              <a:rPr lang="en-US" sz="2400" dirty="0" smtClean="0"/>
              <a:t>Motivate the client and caregiver</a:t>
            </a:r>
          </a:p>
          <a:p>
            <a:r>
              <a:rPr lang="en-US" sz="2400" dirty="0" smtClean="0"/>
              <a:t>Attend </a:t>
            </a:r>
            <a:r>
              <a:rPr lang="en-US" sz="2400" dirty="0"/>
              <a:t>Course 2, to get IM-Home </a:t>
            </a:r>
            <a:r>
              <a:rPr lang="en-US" sz="2400" dirty="0" smtClean="0"/>
              <a:t>Specialist designation </a:t>
            </a:r>
            <a:r>
              <a:rPr lang="en-US" sz="2400" dirty="0"/>
              <a:t>on locator board</a:t>
            </a:r>
          </a:p>
          <a:p>
            <a:endParaRPr lang="en-US" sz="2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" b="-434"/>
          <a:stretch/>
        </p:blipFill>
        <p:spPr>
          <a:xfrm>
            <a:off x="3594099" y="533400"/>
            <a:ext cx="3395133" cy="2571044"/>
          </a:xfrm>
        </p:spPr>
      </p:pic>
    </p:spTree>
    <p:extLst>
      <p:ext uri="{BB962C8B-B14F-4D97-AF65-F5344CB8AC3E}">
        <p14:creationId xmlns:p14="http://schemas.microsoft.com/office/powerpoint/2010/main" val="2052370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Times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509" r="14509"/>
          <a:stretch>
            <a:fillRect/>
          </a:stretch>
        </p:blipFill>
        <p:spPr>
          <a:xfrm>
            <a:off x="1524000" y="1295400"/>
            <a:ext cx="3429000" cy="48307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962400" cy="4830763"/>
          </a:xfrm>
        </p:spPr>
        <p:txBody>
          <a:bodyPr/>
          <a:lstStyle/>
          <a:p>
            <a:r>
              <a:rPr lang="en-US" dirty="0" smtClean="0"/>
              <a:t>Want to </a:t>
            </a:r>
            <a:r>
              <a:rPr lang="en-US" dirty="0"/>
              <a:t>ask specific questions </a:t>
            </a:r>
            <a:r>
              <a:rPr lang="en-US" dirty="0" smtClean="0"/>
              <a:t>about your IM-Home client with one of our experienced IM-Home Specialists?</a:t>
            </a:r>
            <a:endParaRPr lang="en-US" dirty="0"/>
          </a:p>
          <a:p>
            <a:r>
              <a:rPr lang="en-US" dirty="0" smtClean="0"/>
              <a:t>Register online for select dates &amp; times on the </a:t>
            </a:r>
            <a:r>
              <a:rPr lang="en-US" dirty="0" err="1" smtClean="0"/>
              <a:t>OnDemand</a:t>
            </a:r>
            <a:r>
              <a:rPr lang="en-US" dirty="0" smtClean="0"/>
              <a:t> Webinar Page, located on the Education page of the IM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21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after this course</a:t>
            </a:r>
            <a:br>
              <a:rPr lang="en-US" dirty="0" smtClean="0"/>
            </a:br>
            <a:r>
              <a:rPr lang="en-US" dirty="0" smtClean="0"/>
              <a:t> with the IM Forum</a:t>
            </a:r>
            <a:endParaRPr lang="en-US" dirty="0"/>
          </a:p>
        </p:txBody>
      </p:sp>
      <p:pic>
        <p:nvPicPr>
          <p:cNvPr id="4" name="Content Placeholder 3" descr="Screen Shot 2012-03-02 at 11.03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1922" r="5166" b="20168"/>
          <a:stretch/>
        </p:blipFill>
        <p:spPr>
          <a:xfrm>
            <a:off x="1842214" y="1711929"/>
            <a:ext cx="6474578" cy="3774471"/>
          </a:xfrm>
        </p:spPr>
      </p:pic>
      <p:sp>
        <p:nvSpPr>
          <p:cNvPr id="5" name="TextBox 4"/>
          <p:cNvSpPr txBox="1"/>
          <p:nvPr/>
        </p:nvSpPr>
        <p:spPr>
          <a:xfrm>
            <a:off x="1295400" y="5558135"/>
            <a:ext cx="74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http://</a:t>
            </a:r>
            <a:r>
              <a:rPr lang="en-US" sz="2400" b="1" dirty="0" err="1"/>
              <a:t>imhome.org</a:t>
            </a:r>
            <a:r>
              <a:rPr lang="en-US" sz="2400" b="1" dirty="0"/>
              <a:t>/</a:t>
            </a:r>
            <a:r>
              <a:rPr lang="en-US" sz="2400" b="1" dirty="0" err="1"/>
              <a:t>index.php</a:t>
            </a:r>
            <a:r>
              <a:rPr lang="en-US" sz="2400" b="1" dirty="0"/>
              <a:t>/forum/</a:t>
            </a:r>
            <a:r>
              <a:rPr lang="en-US" sz="2400" b="1" dirty="0" err="1"/>
              <a:t>index.html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40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1143000"/>
            <a:ext cx="3200400" cy="3201878"/>
          </a:xfrm>
        </p:spPr>
      </p:pic>
      <p:sp>
        <p:nvSpPr>
          <p:cNvPr id="4" name="TextBox 3"/>
          <p:cNvSpPr txBox="1"/>
          <p:nvPr/>
        </p:nvSpPr>
        <p:spPr>
          <a:xfrm>
            <a:off x="2209800" y="44196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Coaching Support</a:t>
            </a:r>
          </a:p>
          <a:p>
            <a:pPr algn="ctr"/>
            <a:r>
              <a:rPr lang="en-US" b="1" dirty="0" smtClean="0">
                <a:hlinkClick r:id="rId3"/>
              </a:rPr>
              <a:t>coaching@interactivemetronome.com</a:t>
            </a:r>
            <a:endParaRPr lang="en-US" b="1" dirty="0" smtClean="0"/>
          </a:p>
          <a:p>
            <a:pPr algn="ctr"/>
            <a:r>
              <a:rPr lang="en-US" b="1" dirty="0"/>
              <a:t>Clinical Support</a:t>
            </a:r>
          </a:p>
          <a:p>
            <a:pPr algn="ctr"/>
            <a:r>
              <a:rPr lang="en-US" b="1" dirty="0">
                <a:hlinkClick r:id="rId4"/>
              </a:rPr>
              <a:t>avega@interactivemetronome.com</a:t>
            </a:r>
            <a:endParaRPr lang="en-US" b="1" dirty="0"/>
          </a:p>
          <a:p>
            <a:pPr algn="ctr"/>
            <a:r>
              <a:rPr lang="en-US" b="1" dirty="0" smtClean="0"/>
              <a:t>Technical Support </a:t>
            </a:r>
          </a:p>
          <a:p>
            <a:pPr algn="ctr"/>
            <a:r>
              <a:rPr lang="en-US" b="1" dirty="0" smtClean="0">
                <a:hlinkClick r:id="rId5"/>
              </a:rPr>
              <a:t>support@interactivemetronome.com</a:t>
            </a:r>
            <a:r>
              <a:rPr lang="en-US" b="1" dirty="0" smtClean="0"/>
              <a:t> 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553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Scale: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Difficulty with communication</a:t>
            </a:r>
          </a:p>
          <a:p>
            <a:pPr lvl="0"/>
            <a:r>
              <a:rPr lang="en-US" sz="2400" dirty="0" smtClean="0"/>
              <a:t>Poor phonics</a:t>
            </a:r>
          </a:p>
          <a:p>
            <a:pPr lvl="0"/>
            <a:r>
              <a:rPr lang="en-US" sz="2400" dirty="0" smtClean="0"/>
              <a:t>Poor initiation of reading/does not read to self or aloud</a:t>
            </a:r>
          </a:p>
          <a:p>
            <a:pPr lvl="0"/>
            <a:r>
              <a:rPr lang="en-US" sz="2400" dirty="0" smtClean="0"/>
              <a:t>Poor spelling skills</a:t>
            </a:r>
          </a:p>
          <a:p>
            <a:pPr lvl="0"/>
            <a:r>
              <a:rPr lang="en-US" sz="2400" dirty="0" smtClean="0"/>
              <a:t>Poor Reading Comprehension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721853"/>
            <a:ext cx="3429000" cy="3916947"/>
          </a:xfrm>
        </p:spPr>
      </p:pic>
    </p:spTree>
    <p:extLst>
      <p:ext uri="{BB962C8B-B14F-4D97-AF65-F5344CB8AC3E}">
        <p14:creationId xmlns:p14="http://schemas.microsoft.com/office/powerpoint/2010/main" val="46891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Scale: Physical/Motor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Has a “floppy” or  “rigid” posture</a:t>
            </a:r>
          </a:p>
          <a:p>
            <a:pPr lvl="0"/>
            <a:r>
              <a:rPr lang="en-US" sz="2400" dirty="0" smtClean="0"/>
              <a:t>Poor sense of Rhythm</a:t>
            </a:r>
          </a:p>
          <a:p>
            <a:pPr lvl="0"/>
            <a:r>
              <a:rPr lang="en-US" sz="2400" dirty="0" smtClean="0"/>
              <a:t>Poor handwriting/fine motor skills</a:t>
            </a:r>
          </a:p>
          <a:p>
            <a:pPr lvl="0"/>
            <a:r>
              <a:rPr lang="en-US" sz="2400" dirty="0" smtClean="0"/>
              <a:t>Poor Eating Habits</a:t>
            </a:r>
          </a:p>
          <a:p>
            <a:pPr lvl="0"/>
            <a:r>
              <a:rPr lang="en-US" sz="2400" dirty="0" smtClean="0"/>
              <a:t>Poor Hand/Eye Coordination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4" r="-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73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Scale: Sensory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Sensitive to sound - noises</a:t>
            </a:r>
          </a:p>
          <a:p>
            <a:pPr lvl="0"/>
            <a:r>
              <a:rPr lang="en-US" sz="2400" dirty="0" smtClean="0"/>
              <a:t>Sensitive to touch – others touching self</a:t>
            </a:r>
          </a:p>
          <a:p>
            <a:pPr lvl="0"/>
            <a:r>
              <a:rPr lang="en-US" sz="2400" dirty="0" smtClean="0"/>
              <a:t>Sensitive to particular foods</a:t>
            </a:r>
          </a:p>
          <a:p>
            <a:pPr lvl="0"/>
            <a:r>
              <a:rPr lang="en-US" sz="2400" dirty="0" smtClean="0"/>
              <a:t>Sensitive to movement</a:t>
            </a:r>
          </a:p>
          <a:p>
            <a:pPr lvl="0"/>
            <a:r>
              <a:rPr lang="en-US" sz="2400" dirty="0" smtClean="0"/>
              <a:t>Sensitive to visual input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752600"/>
            <a:ext cx="3429000" cy="3913583"/>
          </a:xfrm>
        </p:spPr>
      </p:pic>
    </p:spTree>
    <p:extLst>
      <p:ext uri="{BB962C8B-B14F-4D97-AF65-F5344CB8AC3E}">
        <p14:creationId xmlns:p14="http://schemas.microsoft.com/office/powerpoint/2010/main" val="197807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Scale: Attention/Organization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429000" cy="4373563"/>
          </a:xfrm>
        </p:spPr>
        <p:txBody>
          <a:bodyPr/>
          <a:lstStyle/>
          <a:p>
            <a:pPr lvl="0"/>
            <a:r>
              <a:rPr lang="en-US" sz="2400" dirty="0" smtClean="0"/>
              <a:t>Poor task initiation</a:t>
            </a:r>
          </a:p>
          <a:p>
            <a:pPr lvl="0"/>
            <a:r>
              <a:rPr lang="en-US" sz="2400" dirty="0" smtClean="0"/>
              <a:t>Poor sequencing when completing a task</a:t>
            </a:r>
          </a:p>
          <a:p>
            <a:pPr lvl="0"/>
            <a:r>
              <a:rPr lang="en-US" sz="2400" dirty="0" smtClean="0"/>
              <a:t>Poor Auditory Attention</a:t>
            </a:r>
          </a:p>
          <a:p>
            <a:pPr lvl="0"/>
            <a:r>
              <a:rPr lang="en-US" sz="2400" dirty="0" smtClean="0"/>
              <a:t>Poor Visual Attention</a:t>
            </a:r>
          </a:p>
          <a:p>
            <a:pPr lvl="0"/>
            <a:r>
              <a:rPr lang="en-US" sz="2400" dirty="0" smtClean="0"/>
              <a:t>Poor overall organization, especially before and after school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752600"/>
            <a:ext cx="3429000" cy="2244772"/>
          </a:xfrm>
        </p:spPr>
      </p:pic>
    </p:spTree>
    <p:extLst>
      <p:ext uri="{BB962C8B-B14F-4D97-AF65-F5344CB8AC3E}">
        <p14:creationId xmlns:p14="http://schemas.microsoft.com/office/powerpoint/2010/main" val="319178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Pre, Mid &amp; Post Ratings Scale Worksheet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Gauge where your clients are pre, mid and post IM training.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72" b="-14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5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22334</TotalTime>
  <Words>1596</Words>
  <Application>Microsoft Macintosh PowerPoint</Application>
  <PresentationFormat>On-screen Show (4:3)</PresentationFormat>
  <Paragraphs>336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IM-Home Specialist Certification Course 1 of 2</vt:lpstr>
      <vt:lpstr>Agenda</vt:lpstr>
      <vt:lpstr>Identifying Your Clients Goals</vt:lpstr>
      <vt:lpstr>Rating Scale: Social/Emotional</vt:lpstr>
      <vt:lpstr>Rating Scale: Language</vt:lpstr>
      <vt:lpstr>Rating Scale: Physical/Motor</vt:lpstr>
      <vt:lpstr>Rating Scale: Sensory</vt:lpstr>
      <vt:lpstr>Rating Scale: Attention/Organization</vt:lpstr>
      <vt:lpstr>Pre, Mid &amp; Post Ratings Scale Worksheet</vt:lpstr>
      <vt:lpstr>Medical History</vt:lpstr>
      <vt:lpstr>Pediatric Assessments</vt:lpstr>
      <vt:lpstr>Pediatric Assessments</vt:lpstr>
      <vt:lpstr>Pediatric Assessments</vt:lpstr>
      <vt:lpstr>Pediatric Assessments</vt:lpstr>
      <vt:lpstr>Adolescent &amp; Adult Assessments</vt:lpstr>
      <vt:lpstr>Adolescent &amp; Adult Assessments</vt:lpstr>
      <vt:lpstr>Adolescent &amp; Adult Assessments</vt:lpstr>
      <vt:lpstr>Adolescent &amp; Adult Assessments</vt:lpstr>
      <vt:lpstr>Your responsibilities as an  IM-Home Provider</vt:lpstr>
      <vt:lpstr>Your responsibilities as an  IM-Home Provider</vt:lpstr>
      <vt:lpstr>How to assess the LFA Virtually</vt:lpstr>
      <vt:lpstr>Assign a Training Template  based on the LFA</vt:lpstr>
      <vt:lpstr>How the Templates look in the eClnic</vt:lpstr>
      <vt:lpstr>Need Help with the eClinic?</vt:lpstr>
      <vt:lpstr>Lock down schedule with family</vt:lpstr>
      <vt:lpstr>How to motivate your client in the home setting </vt:lpstr>
      <vt:lpstr>Help parents motivate their child</vt:lpstr>
      <vt:lpstr>Help Parents Stay Motivated</vt:lpstr>
      <vt:lpstr>Cooperation Chart</vt:lpstr>
      <vt:lpstr>Keeping your adult  clients on track</vt:lpstr>
      <vt:lpstr>Ratings Journal</vt:lpstr>
      <vt:lpstr>Certificate of IM-Home Completion</vt:lpstr>
      <vt:lpstr>Case Examples</vt:lpstr>
      <vt:lpstr>Phillip- 10 yrs Autism Spectrum</vt:lpstr>
      <vt:lpstr>Case Study Analysis- LFA Phillip </vt:lpstr>
      <vt:lpstr>Lesley- 13 yrs Struggling in school (especially reading), attention problems, disorganized, difficulty completing school assignments</vt:lpstr>
      <vt:lpstr>Case Study Analysis- LFA Lesley</vt:lpstr>
      <vt:lpstr>Cliff- 67 yrs plays golf, feels less organized, mental focus has declined, more difficulty completing tasks</vt:lpstr>
      <vt:lpstr>Case Study Analysis- LFA Cliff</vt:lpstr>
      <vt:lpstr>Materials you received today</vt:lpstr>
      <vt:lpstr>PowerPoint Presentation</vt:lpstr>
      <vt:lpstr>Q&amp;A Times</vt:lpstr>
      <vt:lpstr>Connect after this course  with the IM Forum</vt:lpstr>
      <vt:lpstr>Questions</vt:lpstr>
    </vt:vector>
  </TitlesOfParts>
  <Company>Interactive Metronome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Interactive Metronome?</dc:title>
  <dc:creator>Bricole Reincke</dc:creator>
  <cp:lastModifiedBy>Bricole Reincke</cp:lastModifiedBy>
  <cp:revision>106</cp:revision>
  <dcterms:created xsi:type="dcterms:W3CDTF">2011-02-02T02:16:44Z</dcterms:created>
  <dcterms:modified xsi:type="dcterms:W3CDTF">2012-08-09T20:56:56Z</dcterms:modified>
</cp:coreProperties>
</file>