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67" r:id="rId2"/>
    <p:sldId id="343" r:id="rId3"/>
    <p:sldId id="344" r:id="rId4"/>
    <p:sldId id="347" r:id="rId5"/>
    <p:sldId id="348" r:id="rId6"/>
    <p:sldId id="349" r:id="rId7"/>
    <p:sldId id="350" r:id="rId8"/>
    <p:sldId id="351" r:id="rId9"/>
    <p:sldId id="352" r:id="rId10"/>
    <p:sldId id="353" r:id="rId11"/>
    <p:sldId id="364" r:id="rId12"/>
    <p:sldId id="366" r:id="rId13"/>
    <p:sldId id="365" r:id="rId14"/>
    <p:sldId id="369" r:id="rId15"/>
    <p:sldId id="355" r:id="rId16"/>
    <p:sldId id="354" r:id="rId17"/>
    <p:sldId id="356" r:id="rId18"/>
    <p:sldId id="361" r:id="rId19"/>
    <p:sldId id="357" r:id="rId20"/>
    <p:sldId id="358" r:id="rId21"/>
    <p:sldId id="359" r:id="rId22"/>
    <p:sldId id="360" r:id="rId23"/>
    <p:sldId id="362" r:id="rId24"/>
    <p:sldId id="363" r:id="rId25"/>
    <p:sldId id="339" r:id="rId26"/>
    <p:sldId id="340" r:id="rId27"/>
    <p:sldId id="341" r:id="rId28"/>
  </p:sldIdLst>
  <p:sldSz cx="9144000" cy="6858000" type="screen4x3"/>
  <p:notesSz cx="6858000" cy="9083675"/>
  <p:custDataLst>
    <p:tags r:id="rId32"/>
  </p:custDataLst>
  <p:defaultText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00"/>
    <a:srgbClr val="90DF41"/>
    <a:srgbClr val="BA1A00"/>
    <a:srgbClr val="AD1B02"/>
    <a:srgbClr val="E82404"/>
    <a:srgbClr val="E58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963" autoAdjust="0"/>
  </p:normalViewPr>
  <p:slideViewPr>
    <p:cSldViewPr>
      <p:cViewPr varScale="1">
        <p:scale>
          <a:sx n="93" d="100"/>
          <a:sy n="93" d="100"/>
        </p:scale>
        <p:origin x="-2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notesViewPr>
    <p:cSldViewPr>
      <p:cViewPr varScale="1">
        <p:scale>
          <a:sx n="77" d="100"/>
          <a:sy n="77" d="100"/>
        </p:scale>
        <p:origin x="-2094"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997CC-78C5-47E4-902F-19F649A90334}" type="doc">
      <dgm:prSet loTypeId="urn:microsoft.com/office/officeart/2005/8/layout/radial6" loCatId="cycle" qsTypeId="urn:microsoft.com/office/officeart/2005/8/quickstyle/simple1#2" qsCatId="simple" csTypeId="urn:microsoft.com/office/officeart/2005/8/colors/accent1_2#2" csCatId="accent1" phldr="1"/>
      <dgm:spPr/>
      <dgm:t>
        <a:bodyPr/>
        <a:lstStyle/>
        <a:p>
          <a:endParaRPr lang="en-US"/>
        </a:p>
      </dgm:t>
    </dgm:pt>
    <dgm:pt modelId="{699F4F74-1763-453F-9EA8-39510F9BDC2C}">
      <dgm:prSet phldrT="[Text]"/>
      <dgm:spPr/>
      <dgm:t>
        <a:bodyPr/>
        <a:lstStyle/>
        <a:p>
          <a:r>
            <a:rPr lang="en-US" dirty="0" smtClean="0"/>
            <a:t>Problem Areas</a:t>
          </a:r>
          <a:endParaRPr lang="en-US" dirty="0"/>
        </a:p>
      </dgm:t>
    </dgm:pt>
    <dgm:pt modelId="{C7277888-AF29-45FE-A7FB-708DE408C197}" type="parTrans" cxnId="{90E69F00-EFF9-44F5-A659-50DE23368A89}">
      <dgm:prSet/>
      <dgm:spPr/>
      <dgm:t>
        <a:bodyPr/>
        <a:lstStyle/>
        <a:p>
          <a:endParaRPr lang="en-US"/>
        </a:p>
      </dgm:t>
    </dgm:pt>
    <dgm:pt modelId="{50DA0311-DE6C-4EEE-9795-D37E5E2623C2}" type="sibTrans" cxnId="{90E69F00-EFF9-44F5-A659-50DE23368A89}">
      <dgm:prSet/>
      <dgm:spPr/>
      <dgm:t>
        <a:bodyPr/>
        <a:lstStyle/>
        <a:p>
          <a:endParaRPr lang="en-US"/>
        </a:p>
      </dgm:t>
    </dgm:pt>
    <dgm:pt modelId="{58B47828-BC25-47C9-A90A-D9F0BD7C2D57}">
      <dgm:prSet phldrT="[Text]"/>
      <dgm:spPr>
        <a:solidFill>
          <a:srgbClr val="FF0000"/>
        </a:solidFill>
      </dgm:spPr>
      <dgm:t>
        <a:bodyPr/>
        <a:lstStyle/>
        <a:p>
          <a:r>
            <a:rPr lang="en-US" dirty="0" smtClean="0"/>
            <a:t>Musculoskeletal System</a:t>
          </a:r>
          <a:endParaRPr lang="en-US" dirty="0"/>
        </a:p>
      </dgm:t>
    </dgm:pt>
    <dgm:pt modelId="{90DD29D5-3494-45D3-BB16-9AE993EECA46}" type="parTrans" cxnId="{AC1D8B07-9FFF-4E3D-9EFE-AB0DCCD0AC4B}">
      <dgm:prSet/>
      <dgm:spPr/>
      <dgm:t>
        <a:bodyPr/>
        <a:lstStyle/>
        <a:p>
          <a:endParaRPr lang="en-US"/>
        </a:p>
      </dgm:t>
    </dgm:pt>
    <dgm:pt modelId="{25397766-81B1-41BF-952A-27BDC1B0B249}" type="sibTrans" cxnId="{AC1D8B07-9FFF-4E3D-9EFE-AB0DCCD0AC4B}">
      <dgm:prSet/>
      <dgm:spPr>
        <a:solidFill>
          <a:schemeClr val="accent1">
            <a:lumMod val="50000"/>
          </a:schemeClr>
        </a:solidFill>
        <a:ln>
          <a:noFill/>
        </a:ln>
      </dgm:spPr>
      <dgm:t>
        <a:bodyPr/>
        <a:lstStyle/>
        <a:p>
          <a:endParaRPr lang="en-US"/>
        </a:p>
      </dgm:t>
    </dgm:pt>
    <dgm:pt modelId="{77D8E5C2-44FE-4122-83EE-A084F42E20ED}">
      <dgm:prSet phldrT="[Text]"/>
      <dgm:spPr/>
      <dgm:t>
        <a:bodyPr/>
        <a:lstStyle/>
        <a:p>
          <a:r>
            <a:rPr lang="en-US" dirty="0" smtClean="0"/>
            <a:t>Proprioceptive System</a:t>
          </a:r>
          <a:endParaRPr lang="en-US" dirty="0"/>
        </a:p>
      </dgm:t>
    </dgm:pt>
    <dgm:pt modelId="{3CDE0BB6-5D8D-40ED-AF2A-2A15488874CC}" type="parTrans" cxnId="{80F19B96-F8BB-4D4C-9A93-3E93AFDFE19B}">
      <dgm:prSet/>
      <dgm:spPr/>
      <dgm:t>
        <a:bodyPr/>
        <a:lstStyle/>
        <a:p>
          <a:endParaRPr lang="en-US"/>
        </a:p>
      </dgm:t>
    </dgm:pt>
    <dgm:pt modelId="{E2CA9120-41BC-4039-A4AB-912AF3D2B3A2}" type="sibTrans" cxnId="{80F19B96-F8BB-4D4C-9A93-3E93AFDFE19B}">
      <dgm:prSet/>
      <dgm:spPr>
        <a:solidFill>
          <a:schemeClr val="accent1">
            <a:lumMod val="50000"/>
          </a:schemeClr>
        </a:solidFill>
        <a:ln>
          <a:noFill/>
        </a:ln>
      </dgm:spPr>
      <dgm:t>
        <a:bodyPr/>
        <a:lstStyle/>
        <a:p>
          <a:endParaRPr lang="en-US"/>
        </a:p>
      </dgm:t>
    </dgm:pt>
    <dgm:pt modelId="{D8874D59-BC82-4782-AE45-F0AD02DAA9D1}">
      <dgm:prSet phldrT="[Text]"/>
      <dgm:spPr>
        <a:solidFill>
          <a:srgbClr val="FF0000"/>
        </a:solidFill>
      </dgm:spPr>
      <dgm:t>
        <a:bodyPr/>
        <a:lstStyle/>
        <a:p>
          <a:r>
            <a:rPr lang="en-US" dirty="0" smtClean="0"/>
            <a:t>Vestibular System</a:t>
          </a:r>
          <a:endParaRPr lang="en-US" dirty="0"/>
        </a:p>
      </dgm:t>
    </dgm:pt>
    <dgm:pt modelId="{9AECCE11-973B-4C88-B40D-96540CA9689D}" type="parTrans" cxnId="{D9E3EECF-395C-477C-92C4-9D80F549224C}">
      <dgm:prSet/>
      <dgm:spPr/>
      <dgm:t>
        <a:bodyPr/>
        <a:lstStyle/>
        <a:p>
          <a:endParaRPr lang="en-US"/>
        </a:p>
      </dgm:t>
    </dgm:pt>
    <dgm:pt modelId="{EC3D9201-B876-4B6E-980E-9636E0ACFC78}" type="sibTrans" cxnId="{D9E3EECF-395C-477C-92C4-9D80F549224C}">
      <dgm:prSet/>
      <dgm:spPr>
        <a:solidFill>
          <a:schemeClr val="accent1">
            <a:lumMod val="50000"/>
          </a:schemeClr>
        </a:solidFill>
      </dgm:spPr>
      <dgm:t>
        <a:bodyPr/>
        <a:lstStyle/>
        <a:p>
          <a:endParaRPr lang="en-US"/>
        </a:p>
      </dgm:t>
    </dgm:pt>
    <dgm:pt modelId="{49F0839F-507C-4D9A-9DC1-0B7BFD514673}">
      <dgm:prSet phldrT="[Text]"/>
      <dgm:spPr>
        <a:solidFill>
          <a:schemeClr val="accent1"/>
        </a:solidFill>
      </dgm:spPr>
      <dgm:t>
        <a:bodyPr/>
        <a:lstStyle/>
        <a:p>
          <a:r>
            <a:rPr lang="en-US" dirty="0" err="1" smtClean="0"/>
            <a:t>Oculomotor</a:t>
          </a:r>
          <a:r>
            <a:rPr lang="en-US" dirty="0" smtClean="0"/>
            <a:t> System</a:t>
          </a:r>
          <a:endParaRPr lang="en-US" dirty="0"/>
        </a:p>
      </dgm:t>
    </dgm:pt>
    <dgm:pt modelId="{8285308B-DBE3-4FB9-A483-B5C277A33A49}" type="parTrans" cxnId="{91AC39A2-7485-4F2E-BB73-4C55174EFBD6}">
      <dgm:prSet/>
      <dgm:spPr/>
      <dgm:t>
        <a:bodyPr/>
        <a:lstStyle/>
        <a:p>
          <a:endParaRPr lang="en-US"/>
        </a:p>
      </dgm:t>
    </dgm:pt>
    <dgm:pt modelId="{5EF4F398-ADB6-4F48-8E0C-150B7D842C52}" type="sibTrans" cxnId="{91AC39A2-7485-4F2E-BB73-4C55174EFBD6}">
      <dgm:prSet/>
      <dgm:spPr>
        <a:solidFill>
          <a:schemeClr val="accent1">
            <a:lumMod val="50000"/>
          </a:schemeClr>
        </a:solidFill>
        <a:ln>
          <a:noFill/>
        </a:ln>
      </dgm:spPr>
      <dgm:t>
        <a:bodyPr/>
        <a:lstStyle/>
        <a:p>
          <a:endParaRPr lang="en-US"/>
        </a:p>
      </dgm:t>
    </dgm:pt>
    <dgm:pt modelId="{C64922F9-A02F-4944-BE74-8E4A541B2952}">
      <dgm:prSet/>
      <dgm:spPr>
        <a:solidFill>
          <a:srgbClr val="FF0000"/>
        </a:solidFill>
      </dgm:spPr>
      <dgm:t>
        <a:bodyPr/>
        <a:lstStyle/>
        <a:p>
          <a:r>
            <a:rPr lang="en-US" dirty="0" smtClean="0"/>
            <a:t>Cognition, Communication</a:t>
          </a:r>
          <a:endParaRPr lang="en-US" dirty="0"/>
        </a:p>
      </dgm:t>
    </dgm:pt>
    <dgm:pt modelId="{3D7E4812-80D3-4AF2-8AE2-548FE2172744}" type="parTrans" cxnId="{B3374E38-697F-43F4-8C21-94C7053F85BE}">
      <dgm:prSet/>
      <dgm:spPr/>
      <dgm:t>
        <a:bodyPr/>
        <a:lstStyle/>
        <a:p>
          <a:endParaRPr lang="en-US"/>
        </a:p>
      </dgm:t>
    </dgm:pt>
    <dgm:pt modelId="{A33F3CBF-9273-4CA6-9575-0B120026CDA6}" type="sibTrans" cxnId="{B3374E38-697F-43F4-8C21-94C7053F85BE}">
      <dgm:prSet/>
      <dgm:spPr>
        <a:solidFill>
          <a:schemeClr val="accent1">
            <a:lumMod val="50000"/>
          </a:schemeClr>
        </a:solidFill>
        <a:ln>
          <a:noFill/>
        </a:ln>
      </dgm:spPr>
      <dgm:t>
        <a:bodyPr/>
        <a:lstStyle/>
        <a:p>
          <a:endParaRPr lang="en-US"/>
        </a:p>
      </dgm:t>
    </dgm:pt>
    <dgm:pt modelId="{341E7A64-DAC7-4F01-8D6D-E47C3372404E}" type="pres">
      <dgm:prSet presAssocID="{C85997CC-78C5-47E4-902F-19F649A90334}" presName="Name0" presStyleCnt="0">
        <dgm:presLayoutVars>
          <dgm:chMax val="1"/>
          <dgm:dir/>
          <dgm:animLvl val="ctr"/>
          <dgm:resizeHandles val="exact"/>
        </dgm:presLayoutVars>
      </dgm:prSet>
      <dgm:spPr/>
      <dgm:t>
        <a:bodyPr/>
        <a:lstStyle/>
        <a:p>
          <a:endParaRPr lang="en-US"/>
        </a:p>
      </dgm:t>
    </dgm:pt>
    <dgm:pt modelId="{A1B287C3-9CE4-4856-B7AE-CC88B3B50513}" type="pres">
      <dgm:prSet presAssocID="{699F4F74-1763-453F-9EA8-39510F9BDC2C}" presName="centerShape" presStyleLbl="node0" presStyleIdx="0" presStyleCnt="1"/>
      <dgm:spPr/>
      <dgm:t>
        <a:bodyPr/>
        <a:lstStyle/>
        <a:p>
          <a:endParaRPr lang="en-US"/>
        </a:p>
      </dgm:t>
    </dgm:pt>
    <dgm:pt modelId="{5BCFC345-9444-42EC-9DAF-90C34B116588}" type="pres">
      <dgm:prSet presAssocID="{58B47828-BC25-47C9-A90A-D9F0BD7C2D57}" presName="node" presStyleLbl="node1" presStyleIdx="0" presStyleCnt="5">
        <dgm:presLayoutVars>
          <dgm:bulletEnabled val="1"/>
        </dgm:presLayoutVars>
      </dgm:prSet>
      <dgm:spPr/>
      <dgm:t>
        <a:bodyPr/>
        <a:lstStyle/>
        <a:p>
          <a:endParaRPr lang="en-US"/>
        </a:p>
      </dgm:t>
    </dgm:pt>
    <dgm:pt modelId="{2218BF3D-2DD8-4960-9251-E17C3C558074}" type="pres">
      <dgm:prSet presAssocID="{58B47828-BC25-47C9-A90A-D9F0BD7C2D57}" presName="dummy" presStyleCnt="0"/>
      <dgm:spPr/>
    </dgm:pt>
    <dgm:pt modelId="{D1EB7F22-9210-4C7C-92A1-C517B563E636}" type="pres">
      <dgm:prSet presAssocID="{25397766-81B1-41BF-952A-27BDC1B0B249}" presName="sibTrans" presStyleLbl="sibTrans2D1" presStyleIdx="0" presStyleCnt="5"/>
      <dgm:spPr/>
      <dgm:t>
        <a:bodyPr/>
        <a:lstStyle/>
        <a:p>
          <a:endParaRPr lang="en-US"/>
        </a:p>
      </dgm:t>
    </dgm:pt>
    <dgm:pt modelId="{61EB918F-2688-48C4-941D-D0874FD5D2CF}" type="pres">
      <dgm:prSet presAssocID="{77D8E5C2-44FE-4122-83EE-A084F42E20ED}" presName="node" presStyleLbl="node1" presStyleIdx="1" presStyleCnt="5">
        <dgm:presLayoutVars>
          <dgm:bulletEnabled val="1"/>
        </dgm:presLayoutVars>
      </dgm:prSet>
      <dgm:spPr/>
      <dgm:t>
        <a:bodyPr/>
        <a:lstStyle/>
        <a:p>
          <a:endParaRPr lang="en-US"/>
        </a:p>
      </dgm:t>
    </dgm:pt>
    <dgm:pt modelId="{DFC153D5-70D3-4E8A-822B-29FEEE98A0AE}" type="pres">
      <dgm:prSet presAssocID="{77D8E5C2-44FE-4122-83EE-A084F42E20ED}" presName="dummy" presStyleCnt="0"/>
      <dgm:spPr/>
    </dgm:pt>
    <dgm:pt modelId="{B0FD859B-9D01-454E-8E5C-7456182773F1}" type="pres">
      <dgm:prSet presAssocID="{E2CA9120-41BC-4039-A4AB-912AF3D2B3A2}" presName="sibTrans" presStyleLbl="sibTrans2D1" presStyleIdx="1" presStyleCnt="5"/>
      <dgm:spPr/>
      <dgm:t>
        <a:bodyPr/>
        <a:lstStyle/>
        <a:p>
          <a:endParaRPr lang="en-US"/>
        </a:p>
      </dgm:t>
    </dgm:pt>
    <dgm:pt modelId="{1D229243-57DF-430C-9332-8A63989AA5B3}" type="pres">
      <dgm:prSet presAssocID="{D8874D59-BC82-4782-AE45-F0AD02DAA9D1}" presName="node" presStyleLbl="node1" presStyleIdx="2" presStyleCnt="5">
        <dgm:presLayoutVars>
          <dgm:bulletEnabled val="1"/>
        </dgm:presLayoutVars>
      </dgm:prSet>
      <dgm:spPr/>
      <dgm:t>
        <a:bodyPr/>
        <a:lstStyle/>
        <a:p>
          <a:endParaRPr lang="en-US"/>
        </a:p>
      </dgm:t>
    </dgm:pt>
    <dgm:pt modelId="{999DF115-0F17-4009-9A12-F2F6A66846C8}" type="pres">
      <dgm:prSet presAssocID="{D8874D59-BC82-4782-AE45-F0AD02DAA9D1}" presName="dummy" presStyleCnt="0"/>
      <dgm:spPr/>
    </dgm:pt>
    <dgm:pt modelId="{F70D545A-657F-4175-B09D-D41ACED4159F}" type="pres">
      <dgm:prSet presAssocID="{EC3D9201-B876-4B6E-980E-9636E0ACFC78}" presName="sibTrans" presStyleLbl="sibTrans2D1" presStyleIdx="2" presStyleCnt="5"/>
      <dgm:spPr/>
      <dgm:t>
        <a:bodyPr/>
        <a:lstStyle/>
        <a:p>
          <a:endParaRPr lang="en-US"/>
        </a:p>
      </dgm:t>
    </dgm:pt>
    <dgm:pt modelId="{8F8E2B83-26CA-4014-9706-0F342EB216F1}" type="pres">
      <dgm:prSet presAssocID="{49F0839F-507C-4D9A-9DC1-0B7BFD514673}" presName="node" presStyleLbl="node1" presStyleIdx="3" presStyleCnt="5">
        <dgm:presLayoutVars>
          <dgm:bulletEnabled val="1"/>
        </dgm:presLayoutVars>
      </dgm:prSet>
      <dgm:spPr/>
      <dgm:t>
        <a:bodyPr/>
        <a:lstStyle/>
        <a:p>
          <a:endParaRPr lang="en-US"/>
        </a:p>
      </dgm:t>
    </dgm:pt>
    <dgm:pt modelId="{9BF74CDA-30F0-4B1E-AA6C-38C4ABF84D4C}" type="pres">
      <dgm:prSet presAssocID="{49F0839F-507C-4D9A-9DC1-0B7BFD514673}" presName="dummy" presStyleCnt="0"/>
      <dgm:spPr/>
    </dgm:pt>
    <dgm:pt modelId="{C63DCBDF-7034-4B78-8203-4C4AA0FBE29B}" type="pres">
      <dgm:prSet presAssocID="{5EF4F398-ADB6-4F48-8E0C-150B7D842C52}" presName="sibTrans" presStyleLbl="sibTrans2D1" presStyleIdx="3" presStyleCnt="5"/>
      <dgm:spPr/>
      <dgm:t>
        <a:bodyPr/>
        <a:lstStyle/>
        <a:p>
          <a:endParaRPr lang="en-US"/>
        </a:p>
      </dgm:t>
    </dgm:pt>
    <dgm:pt modelId="{35E04022-ACE4-4D9B-8A3E-970D708318A2}" type="pres">
      <dgm:prSet presAssocID="{C64922F9-A02F-4944-BE74-8E4A541B2952}" presName="node" presStyleLbl="node1" presStyleIdx="4" presStyleCnt="5">
        <dgm:presLayoutVars>
          <dgm:bulletEnabled val="1"/>
        </dgm:presLayoutVars>
      </dgm:prSet>
      <dgm:spPr/>
      <dgm:t>
        <a:bodyPr/>
        <a:lstStyle/>
        <a:p>
          <a:endParaRPr lang="en-US"/>
        </a:p>
      </dgm:t>
    </dgm:pt>
    <dgm:pt modelId="{2597EDC4-051E-4C55-BDDD-015B77B569FF}" type="pres">
      <dgm:prSet presAssocID="{C64922F9-A02F-4944-BE74-8E4A541B2952}" presName="dummy" presStyleCnt="0"/>
      <dgm:spPr/>
    </dgm:pt>
    <dgm:pt modelId="{F5BD5D17-462C-43A2-822B-2C4CD8A7CAE6}" type="pres">
      <dgm:prSet presAssocID="{A33F3CBF-9273-4CA6-9575-0B120026CDA6}" presName="sibTrans" presStyleLbl="sibTrans2D1" presStyleIdx="4" presStyleCnt="5"/>
      <dgm:spPr/>
      <dgm:t>
        <a:bodyPr/>
        <a:lstStyle/>
        <a:p>
          <a:endParaRPr lang="en-US"/>
        </a:p>
      </dgm:t>
    </dgm:pt>
  </dgm:ptLst>
  <dgm:cxnLst>
    <dgm:cxn modelId="{56F703E1-EC9D-42EA-8853-9866D5F96F58}" type="presOf" srcId="{C64922F9-A02F-4944-BE74-8E4A541B2952}" destId="{35E04022-ACE4-4D9B-8A3E-970D708318A2}" srcOrd="0" destOrd="0" presId="urn:microsoft.com/office/officeart/2005/8/layout/radial6"/>
    <dgm:cxn modelId="{8CCFE5ED-3570-439E-B20C-A651E27D5E7B}" type="presOf" srcId="{25397766-81B1-41BF-952A-27BDC1B0B249}" destId="{D1EB7F22-9210-4C7C-92A1-C517B563E636}" srcOrd="0" destOrd="0" presId="urn:microsoft.com/office/officeart/2005/8/layout/radial6"/>
    <dgm:cxn modelId="{91AC39A2-7485-4F2E-BB73-4C55174EFBD6}" srcId="{699F4F74-1763-453F-9EA8-39510F9BDC2C}" destId="{49F0839F-507C-4D9A-9DC1-0B7BFD514673}" srcOrd="3" destOrd="0" parTransId="{8285308B-DBE3-4FB9-A483-B5C277A33A49}" sibTransId="{5EF4F398-ADB6-4F48-8E0C-150B7D842C52}"/>
    <dgm:cxn modelId="{02ECC26F-704E-498B-BA48-994F271D7253}" type="presOf" srcId="{699F4F74-1763-453F-9EA8-39510F9BDC2C}" destId="{A1B287C3-9CE4-4856-B7AE-CC88B3B50513}" srcOrd="0" destOrd="0" presId="urn:microsoft.com/office/officeart/2005/8/layout/radial6"/>
    <dgm:cxn modelId="{75648CB2-AC1C-43D2-AB08-E39C303E80FC}" type="presOf" srcId="{58B47828-BC25-47C9-A90A-D9F0BD7C2D57}" destId="{5BCFC345-9444-42EC-9DAF-90C34B116588}" srcOrd="0" destOrd="0" presId="urn:microsoft.com/office/officeart/2005/8/layout/radial6"/>
    <dgm:cxn modelId="{90E69F00-EFF9-44F5-A659-50DE23368A89}" srcId="{C85997CC-78C5-47E4-902F-19F649A90334}" destId="{699F4F74-1763-453F-9EA8-39510F9BDC2C}" srcOrd="0" destOrd="0" parTransId="{C7277888-AF29-45FE-A7FB-708DE408C197}" sibTransId="{50DA0311-DE6C-4EEE-9795-D37E5E2623C2}"/>
    <dgm:cxn modelId="{F554D480-CAAD-44BB-99F2-42C023E25948}" type="presOf" srcId="{EC3D9201-B876-4B6E-980E-9636E0ACFC78}" destId="{F70D545A-657F-4175-B09D-D41ACED4159F}" srcOrd="0" destOrd="0" presId="urn:microsoft.com/office/officeart/2005/8/layout/radial6"/>
    <dgm:cxn modelId="{AC1D8B07-9FFF-4E3D-9EFE-AB0DCCD0AC4B}" srcId="{699F4F74-1763-453F-9EA8-39510F9BDC2C}" destId="{58B47828-BC25-47C9-A90A-D9F0BD7C2D57}" srcOrd="0" destOrd="0" parTransId="{90DD29D5-3494-45D3-BB16-9AE993EECA46}" sibTransId="{25397766-81B1-41BF-952A-27BDC1B0B249}"/>
    <dgm:cxn modelId="{A8A2DD51-F2F2-45EF-9F40-F4961F3EFC99}" type="presOf" srcId="{C85997CC-78C5-47E4-902F-19F649A90334}" destId="{341E7A64-DAC7-4F01-8D6D-E47C3372404E}" srcOrd="0" destOrd="0" presId="urn:microsoft.com/office/officeart/2005/8/layout/radial6"/>
    <dgm:cxn modelId="{E3DB63A9-F239-448F-9BCC-EDF1B7B4E97A}" type="presOf" srcId="{A33F3CBF-9273-4CA6-9575-0B120026CDA6}" destId="{F5BD5D17-462C-43A2-822B-2C4CD8A7CAE6}" srcOrd="0" destOrd="0" presId="urn:microsoft.com/office/officeart/2005/8/layout/radial6"/>
    <dgm:cxn modelId="{B3374E38-697F-43F4-8C21-94C7053F85BE}" srcId="{699F4F74-1763-453F-9EA8-39510F9BDC2C}" destId="{C64922F9-A02F-4944-BE74-8E4A541B2952}" srcOrd="4" destOrd="0" parTransId="{3D7E4812-80D3-4AF2-8AE2-548FE2172744}" sibTransId="{A33F3CBF-9273-4CA6-9575-0B120026CDA6}"/>
    <dgm:cxn modelId="{D9E3EECF-395C-477C-92C4-9D80F549224C}" srcId="{699F4F74-1763-453F-9EA8-39510F9BDC2C}" destId="{D8874D59-BC82-4782-AE45-F0AD02DAA9D1}" srcOrd="2" destOrd="0" parTransId="{9AECCE11-973B-4C88-B40D-96540CA9689D}" sibTransId="{EC3D9201-B876-4B6E-980E-9636E0ACFC78}"/>
    <dgm:cxn modelId="{41E30BAD-FC06-4CBC-A924-797427A78031}" type="presOf" srcId="{49F0839F-507C-4D9A-9DC1-0B7BFD514673}" destId="{8F8E2B83-26CA-4014-9706-0F342EB216F1}" srcOrd="0" destOrd="0" presId="urn:microsoft.com/office/officeart/2005/8/layout/radial6"/>
    <dgm:cxn modelId="{75C260FC-3342-47C0-9B0F-EFED0A433FF5}" type="presOf" srcId="{E2CA9120-41BC-4039-A4AB-912AF3D2B3A2}" destId="{B0FD859B-9D01-454E-8E5C-7456182773F1}" srcOrd="0" destOrd="0" presId="urn:microsoft.com/office/officeart/2005/8/layout/radial6"/>
    <dgm:cxn modelId="{C7EA8B6A-8D21-4231-9E4D-BB2929F8F60C}" type="presOf" srcId="{D8874D59-BC82-4782-AE45-F0AD02DAA9D1}" destId="{1D229243-57DF-430C-9332-8A63989AA5B3}" srcOrd="0" destOrd="0" presId="urn:microsoft.com/office/officeart/2005/8/layout/radial6"/>
    <dgm:cxn modelId="{BA488D8D-74C5-4B08-91FD-1561A1C4F1AC}" type="presOf" srcId="{77D8E5C2-44FE-4122-83EE-A084F42E20ED}" destId="{61EB918F-2688-48C4-941D-D0874FD5D2CF}" srcOrd="0" destOrd="0" presId="urn:microsoft.com/office/officeart/2005/8/layout/radial6"/>
    <dgm:cxn modelId="{80F19B96-F8BB-4D4C-9A93-3E93AFDFE19B}" srcId="{699F4F74-1763-453F-9EA8-39510F9BDC2C}" destId="{77D8E5C2-44FE-4122-83EE-A084F42E20ED}" srcOrd="1" destOrd="0" parTransId="{3CDE0BB6-5D8D-40ED-AF2A-2A15488874CC}" sibTransId="{E2CA9120-41BC-4039-A4AB-912AF3D2B3A2}"/>
    <dgm:cxn modelId="{93F58DD8-1A1F-4446-8485-BDED7AE5D504}" type="presOf" srcId="{5EF4F398-ADB6-4F48-8E0C-150B7D842C52}" destId="{C63DCBDF-7034-4B78-8203-4C4AA0FBE29B}" srcOrd="0" destOrd="0" presId="urn:microsoft.com/office/officeart/2005/8/layout/radial6"/>
    <dgm:cxn modelId="{2424AA7D-8079-4632-94BE-CACF2DF0A092}" type="presParOf" srcId="{341E7A64-DAC7-4F01-8D6D-E47C3372404E}" destId="{A1B287C3-9CE4-4856-B7AE-CC88B3B50513}" srcOrd="0" destOrd="0" presId="urn:microsoft.com/office/officeart/2005/8/layout/radial6"/>
    <dgm:cxn modelId="{93C41F3B-DE96-49B9-BD4C-A8460FA5D9DD}" type="presParOf" srcId="{341E7A64-DAC7-4F01-8D6D-E47C3372404E}" destId="{5BCFC345-9444-42EC-9DAF-90C34B116588}" srcOrd="1" destOrd="0" presId="urn:microsoft.com/office/officeart/2005/8/layout/radial6"/>
    <dgm:cxn modelId="{470DFB7E-B2FD-4D46-9118-4AD6E20A3842}" type="presParOf" srcId="{341E7A64-DAC7-4F01-8D6D-E47C3372404E}" destId="{2218BF3D-2DD8-4960-9251-E17C3C558074}" srcOrd="2" destOrd="0" presId="urn:microsoft.com/office/officeart/2005/8/layout/radial6"/>
    <dgm:cxn modelId="{D711C2C4-CC7C-4B6F-B588-F7CF177685FA}" type="presParOf" srcId="{341E7A64-DAC7-4F01-8D6D-E47C3372404E}" destId="{D1EB7F22-9210-4C7C-92A1-C517B563E636}" srcOrd="3" destOrd="0" presId="urn:microsoft.com/office/officeart/2005/8/layout/radial6"/>
    <dgm:cxn modelId="{B1A1F49E-4B16-4D11-B637-DE614A9C6D30}" type="presParOf" srcId="{341E7A64-DAC7-4F01-8D6D-E47C3372404E}" destId="{61EB918F-2688-48C4-941D-D0874FD5D2CF}" srcOrd="4" destOrd="0" presId="urn:microsoft.com/office/officeart/2005/8/layout/radial6"/>
    <dgm:cxn modelId="{8BA600CA-CFAE-46A4-8DD1-C9F8E384A9A5}" type="presParOf" srcId="{341E7A64-DAC7-4F01-8D6D-E47C3372404E}" destId="{DFC153D5-70D3-4E8A-822B-29FEEE98A0AE}" srcOrd="5" destOrd="0" presId="urn:microsoft.com/office/officeart/2005/8/layout/radial6"/>
    <dgm:cxn modelId="{FB993DFD-E52F-4643-AB58-80BD58F25838}" type="presParOf" srcId="{341E7A64-DAC7-4F01-8D6D-E47C3372404E}" destId="{B0FD859B-9D01-454E-8E5C-7456182773F1}" srcOrd="6" destOrd="0" presId="urn:microsoft.com/office/officeart/2005/8/layout/radial6"/>
    <dgm:cxn modelId="{26DE89A2-76D0-4F27-8C0C-9C95FE8371DA}" type="presParOf" srcId="{341E7A64-DAC7-4F01-8D6D-E47C3372404E}" destId="{1D229243-57DF-430C-9332-8A63989AA5B3}" srcOrd="7" destOrd="0" presId="urn:microsoft.com/office/officeart/2005/8/layout/radial6"/>
    <dgm:cxn modelId="{AF419C87-777D-4C47-9751-1EA0F930DC6D}" type="presParOf" srcId="{341E7A64-DAC7-4F01-8D6D-E47C3372404E}" destId="{999DF115-0F17-4009-9A12-F2F6A66846C8}" srcOrd="8" destOrd="0" presId="urn:microsoft.com/office/officeart/2005/8/layout/radial6"/>
    <dgm:cxn modelId="{4516B5BF-3E90-4B9C-832D-E06C4EB65D8A}" type="presParOf" srcId="{341E7A64-DAC7-4F01-8D6D-E47C3372404E}" destId="{F70D545A-657F-4175-B09D-D41ACED4159F}" srcOrd="9" destOrd="0" presId="urn:microsoft.com/office/officeart/2005/8/layout/radial6"/>
    <dgm:cxn modelId="{49EC516A-C2C6-4E55-9E17-61021A8CEB16}" type="presParOf" srcId="{341E7A64-DAC7-4F01-8D6D-E47C3372404E}" destId="{8F8E2B83-26CA-4014-9706-0F342EB216F1}" srcOrd="10" destOrd="0" presId="urn:microsoft.com/office/officeart/2005/8/layout/radial6"/>
    <dgm:cxn modelId="{E9C56D52-59F3-4EF5-AD22-A9D9757B9E68}" type="presParOf" srcId="{341E7A64-DAC7-4F01-8D6D-E47C3372404E}" destId="{9BF74CDA-30F0-4B1E-AA6C-38C4ABF84D4C}" srcOrd="11" destOrd="0" presId="urn:microsoft.com/office/officeart/2005/8/layout/radial6"/>
    <dgm:cxn modelId="{6E07F8F0-3702-47AA-B8B2-92F5229D6CDA}" type="presParOf" srcId="{341E7A64-DAC7-4F01-8D6D-E47C3372404E}" destId="{C63DCBDF-7034-4B78-8203-4C4AA0FBE29B}" srcOrd="12" destOrd="0" presId="urn:microsoft.com/office/officeart/2005/8/layout/radial6"/>
    <dgm:cxn modelId="{5C66E3E8-CE9D-476A-AFA6-ADFE8A355DF3}" type="presParOf" srcId="{341E7A64-DAC7-4F01-8D6D-E47C3372404E}" destId="{35E04022-ACE4-4D9B-8A3E-970D708318A2}" srcOrd="13" destOrd="0" presId="urn:microsoft.com/office/officeart/2005/8/layout/radial6"/>
    <dgm:cxn modelId="{787E7D93-E90C-4E77-9EE6-0D8408415DB1}" type="presParOf" srcId="{341E7A64-DAC7-4F01-8D6D-E47C3372404E}" destId="{2597EDC4-051E-4C55-BDDD-015B77B569FF}" srcOrd="14" destOrd="0" presId="urn:microsoft.com/office/officeart/2005/8/layout/radial6"/>
    <dgm:cxn modelId="{92CAC222-E961-476E-87EA-EA7DE61F8E3E}" type="presParOf" srcId="{341E7A64-DAC7-4F01-8D6D-E47C3372404E}" destId="{F5BD5D17-462C-43A2-822B-2C4CD8A7CAE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D5D17-462C-43A2-822B-2C4CD8A7CAE6}">
      <dsp:nvSpPr>
        <dsp:cNvPr id="0" name=""/>
        <dsp:cNvSpPr/>
      </dsp:nvSpPr>
      <dsp:spPr>
        <a:xfrm>
          <a:off x="1720400" y="533561"/>
          <a:ext cx="3558797" cy="3558797"/>
        </a:xfrm>
        <a:prstGeom prst="blockArc">
          <a:avLst>
            <a:gd name="adj1" fmla="val 11880000"/>
            <a:gd name="adj2" fmla="val 16200000"/>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63DCBDF-7034-4B78-8203-4C4AA0FBE29B}">
      <dsp:nvSpPr>
        <dsp:cNvPr id="0" name=""/>
        <dsp:cNvSpPr/>
      </dsp:nvSpPr>
      <dsp:spPr>
        <a:xfrm>
          <a:off x="1720400" y="533561"/>
          <a:ext cx="3558797" cy="3558797"/>
        </a:xfrm>
        <a:prstGeom prst="blockArc">
          <a:avLst>
            <a:gd name="adj1" fmla="val 7560000"/>
            <a:gd name="adj2" fmla="val 11880000"/>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70D545A-657F-4175-B09D-D41ACED4159F}">
      <dsp:nvSpPr>
        <dsp:cNvPr id="0" name=""/>
        <dsp:cNvSpPr/>
      </dsp:nvSpPr>
      <dsp:spPr>
        <a:xfrm>
          <a:off x="1720400" y="533561"/>
          <a:ext cx="3558797" cy="3558797"/>
        </a:xfrm>
        <a:prstGeom prst="blockArc">
          <a:avLst>
            <a:gd name="adj1" fmla="val 3240000"/>
            <a:gd name="adj2" fmla="val 7560000"/>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0FD859B-9D01-454E-8E5C-7456182773F1}">
      <dsp:nvSpPr>
        <dsp:cNvPr id="0" name=""/>
        <dsp:cNvSpPr/>
      </dsp:nvSpPr>
      <dsp:spPr>
        <a:xfrm>
          <a:off x="1720400" y="533561"/>
          <a:ext cx="3558797" cy="3558797"/>
        </a:xfrm>
        <a:prstGeom prst="blockArc">
          <a:avLst>
            <a:gd name="adj1" fmla="val 20520000"/>
            <a:gd name="adj2" fmla="val 3240000"/>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1EB7F22-9210-4C7C-92A1-C517B563E636}">
      <dsp:nvSpPr>
        <dsp:cNvPr id="0" name=""/>
        <dsp:cNvSpPr/>
      </dsp:nvSpPr>
      <dsp:spPr>
        <a:xfrm>
          <a:off x="1720400" y="533561"/>
          <a:ext cx="3558797" cy="3558797"/>
        </a:xfrm>
        <a:prstGeom prst="blockArc">
          <a:avLst>
            <a:gd name="adj1" fmla="val 16200000"/>
            <a:gd name="adj2" fmla="val 20520000"/>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1B287C3-9CE4-4856-B7AE-CC88B3B50513}">
      <dsp:nvSpPr>
        <dsp:cNvPr id="0" name=""/>
        <dsp:cNvSpPr/>
      </dsp:nvSpPr>
      <dsp:spPr>
        <a:xfrm>
          <a:off x="2681242" y="1494403"/>
          <a:ext cx="1637113" cy="1637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Problem Areas</a:t>
          </a:r>
          <a:endParaRPr lang="en-US" sz="2500" kern="1200" dirty="0"/>
        </a:p>
      </dsp:txBody>
      <dsp:txXfrm>
        <a:off x="2920992" y="1734153"/>
        <a:ext cx="1157613" cy="1157613"/>
      </dsp:txXfrm>
    </dsp:sp>
    <dsp:sp modelId="{5BCFC345-9444-42EC-9DAF-90C34B116588}">
      <dsp:nvSpPr>
        <dsp:cNvPr id="0" name=""/>
        <dsp:cNvSpPr/>
      </dsp:nvSpPr>
      <dsp:spPr>
        <a:xfrm>
          <a:off x="2926809" y="1827"/>
          <a:ext cx="1145979" cy="114597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Musculoskeletal System</a:t>
          </a:r>
          <a:endParaRPr lang="en-US" sz="900" kern="1200" dirty="0"/>
        </a:p>
      </dsp:txBody>
      <dsp:txXfrm>
        <a:off x="3094634" y="169652"/>
        <a:ext cx="810329" cy="810329"/>
      </dsp:txXfrm>
    </dsp:sp>
    <dsp:sp modelId="{61EB918F-2688-48C4-941D-D0874FD5D2CF}">
      <dsp:nvSpPr>
        <dsp:cNvPr id="0" name=""/>
        <dsp:cNvSpPr/>
      </dsp:nvSpPr>
      <dsp:spPr>
        <a:xfrm>
          <a:off x="4579882" y="1202854"/>
          <a:ext cx="1145979" cy="11459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Proprioceptive System</a:t>
          </a:r>
          <a:endParaRPr lang="en-US" sz="900" kern="1200" dirty="0"/>
        </a:p>
      </dsp:txBody>
      <dsp:txXfrm>
        <a:off x="4747707" y="1370679"/>
        <a:ext cx="810329" cy="810329"/>
      </dsp:txXfrm>
    </dsp:sp>
    <dsp:sp modelId="{1D229243-57DF-430C-9332-8A63989AA5B3}">
      <dsp:nvSpPr>
        <dsp:cNvPr id="0" name=""/>
        <dsp:cNvSpPr/>
      </dsp:nvSpPr>
      <dsp:spPr>
        <a:xfrm>
          <a:off x="3948464" y="3146158"/>
          <a:ext cx="1145979" cy="114597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Vestibular System</a:t>
          </a:r>
          <a:endParaRPr lang="en-US" sz="900" kern="1200" dirty="0"/>
        </a:p>
      </dsp:txBody>
      <dsp:txXfrm>
        <a:off x="4116289" y="3313983"/>
        <a:ext cx="810329" cy="810329"/>
      </dsp:txXfrm>
    </dsp:sp>
    <dsp:sp modelId="{8F8E2B83-26CA-4014-9706-0F342EB216F1}">
      <dsp:nvSpPr>
        <dsp:cNvPr id="0" name=""/>
        <dsp:cNvSpPr/>
      </dsp:nvSpPr>
      <dsp:spPr>
        <a:xfrm>
          <a:off x="1905154" y="3146158"/>
          <a:ext cx="1145979" cy="114597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Oculomotor</a:t>
          </a:r>
          <a:r>
            <a:rPr lang="en-US" sz="900" kern="1200" dirty="0" smtClean="0"/>
            <a:t> System</a:t>
          </a:r>
          <a:endParaRPr lang="en-US" sz="900" kern="1200" dirty="0"/>
        </a:p>
      </dsp:txBody>
      <dsp:txXfrm>
        <a:off x="2072979" y="3313983"/>
        <a:ext cx="810329" cy="810329"/>
      </dsp:txXfrm>
    </dsp:sp>
    <dsp:sp modelId="{35E04022-ACE4-4D9B-8A3E-970D708318A2}">
      <dsp:nvSpPr>
        <dsp:cNvPr id="0" name=""/>
        <dsp:cNvSpPr/>
      </dsp:nvSpPr>
      <dsp:spPr>
        <a:xfrm>
          <a:off x="1273736" y="1202854"/>
          <a:ext cx="1145979" cy="114597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Cognition, Communication</a:t>
          </a:r>
          <a:endParaRPr lang="en-US" sz="900" kern="1200" dirty="0"/>
        </a:p>
      </dsp:txBody>
      <dsp:txXfrm>
        <a:off x="1441561" y="1370679"/>
        <a:ext cx="810329" cy="8103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70A8B923-3C6B-49BB-A59E-18FDA50C7422}" type="datetimeFigureOut">
              <a:rPr lang="en-US" smtClean="0"/>
              <a:t>4/3/13</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B01DF933-ECE1-4419-A1AD-EFBD65C3FCF5}" type="slidenum">
              <a:rPr lang="en-US" smtClean="0"/>
              <a:t>‹#›</a:t>
            </a:fld>
            <a:endParaRPr lang="en-US"/>
          </a:p>
        </p:txBody>
      </p:sp>
    </p:spTree>
    <p:extLst>
      <p:ext uri="{BB962C8B-B14F-4D97-AF65-F5344CB8AC3E}">
        <p14:creationId xmlns:p14="http://schemas.microsoft.com/office/powerpoint/2010/main" val="297163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344A39DC-551F-49DC-A37A-FC3BF08473AA}" type="datetimeFigureOut">
              <a:rPr lang="en-US" smtClean="0"/>
              <a:pPr/>
              <a:t>4/3/13</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18E27FE7-DE01-40A0-9A1B-2E3D04CEF589}" type="slidenum">
              <a:rPr lang="en-US" smtClean="0"/>
              <a:pPr/>
              <a:t>‹#›</a:t>
            </a:fld>
            <a:endParaRPr lang="en-US" dirty="0"/>
          </a:p>
        </p:txBody>
      </p:sp>
    </p:spTree>
    <p:extLst>
      <p:ext uri="{BB962C8B-B14F-4D97-AF65-F5344CB8AC3E}">
        <p14:creationId xmlns:p14="http://schemas.microsoft.com/office/powerpoint/2010/main" val="84754325"/>
      </p:ext>
    </p:extLst>
  </p:cSld>
  <p:clrMap bg1="lt1" tx1="dk1" bg2="lt2" tx2="dk2" accent1="accent1" accent2="accent2" accent3="accent3" accent4="accent4" accent5="accent5" accent6="accent6" hlink="hlink" folHlink="folHlink"/>
  <p:notesStyle>
    <a:lvl1pPr marL="0" algn="l" defTabSz="913977" rtl="0" eaLnBrk="1" latinLnBrk="0" hangingPunct="1">
      <a:defRPr sz="1200" kern="1200">
        <a:solidFill>
          <a:schemeClr val="tx1"/>
        </a:solidFill>
        <a:latin typeface="+mn-lt"/>
        <a:ea typeface="+mn-ea"/>
        <a:cs typeface="+mn-cs"/>
      </a:defRPr>
    </a:lvl1pPr>
    <a:lvl2pPr marL="456988" algn="l" defTabSz="913977" rtl="0" eaLnBrk="1" latinLnBrk="0" hangingPunct="1">
      <a:defRPr sz="1200" kern="1200">
        <a:solidFill>
          <a:schemeClr val="tx1"/>
        </a:solidFill>
        <a:latin typeface="+mn-lt"/>
        <a:ea typeface="+mn-ea"/>
        <a:cs typeface="+mn-cs"/>
      </a:defRPr>
    </a:lvl2pPr>
    <a:lvl3pPr marL="913977" algn="l" defTabSz="913977" rtl="0" eaLnBrk="1" latinLnBrk="0" hangingPunct="1">
      <a:defRPr sz="1200" kern="1200">
        <a:solidFill>
          <a:schemeClr val="tx1"/>
        </a:solidFill>
        <a:latin typeface="+mn-lt"/>
        <a:ea typeface="+mn-ea"/>
        <a:cs typeface="+mn-cs"/>
      </a:defRPr>
    </a:lvl3pPr>
    <a:lvl4pPr marL="1370970" algn="l" defTabSz="913977" rtl="0" eaLnBrk="1" latinLnBrk="0" hangingPunct="1">
      <a:defRPr sz="1200" kern="1200">
        <a:solidFill>
          <a:schemeClr val="tx1"/>
        </a:solidFill>
        <a:latin typeface="+mn-lt"/>
        <a:ea typeface="+mn-ea"/>
        <a:cs typeface="+mn-cs"/>
      </a:defRPr>
    </a:lvl4pPr>
    <a:lvl5pPr marL="1827959" algn="l" defTabSz="913977" rtl="0" eaLnBrk="1" latinLnBrk="0" hangingPunct="1">
      <a:defRPr sz="1200" kern="1200">
        <a:solidFill>
          <a:schemeClr val="tx1"/>
        </a:solidFill>
        <a:latin typeface="+mn-lt"/>
        <a:ea typeface="+mn-ea"/>
        <a:cs typeface="+mn-cs"/>
      </a:defRPr>
    </a:lvl5pPr>
    <a:lvl6pPr marL="2284947" algn="l" defTabSz="913977" rtl="0" eaLnBrk="1" latinLnBrk="0" hangingPunct="1">
      <a:defRPr sz="1200" kern="1200">
        <a:solidFill>
          <a:schemeClr val="tx1"/>
        </a:solidFill>
        <a:latin typeface="+mn-lt"/>
        <a:ea typeface="+mn-ea"/>
        <a:cs typeface="+mn-cs"/>
      </a:defRPr>
    </a:lvl6pPr>
    <a:lvl7pPr marL="2741939" algn="l" defTabSz="913977" rtl="0" eaLnBrk="1" latinLnBrk="0" hangingPunct="1">
      <a:defRPr sz="1200" kern="1200">
        <a:solidFill>
          <a:schemeClr val="tx1"/>
        </a:solidFill>
        <a:latin typeface="+mn-lt"/>
        <a:ea typeface="+mn-ea"/>
        <a:cs typeface="+mn-cs"/>
      </a:defRPr>
    </a:lvl7pPr>
    <a:lvl8pPr marL="3198924" algn="l" defTabSz="913977" rtl="0" eaLnBrk="1" latinLnBrk="0" hangingPunct="1">
      <a:defRPr sz="1200" kern="1200">
        <a:solidFill>
          <a:schemeClr val="tx1"/>
        </a:solidFill>
        <a:latin typeface="+mn-lt"/>
        <a:ea typeface="+mn-ea"/>
        <a:cs typeface="+mn-cs"/>
      </a:defRPr>
    </a:lvl8pPr>
    <a:lvl9pPr marL="3655917" algn="l" defTabSz="913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TUG alone-from sitting in a chair, stand up, walk 3 meters, turn around, walk back,</a:t>
            </a:r>
          </a:p>
          <a:p>
            <a:pPr>
              <a:spcBef>
                <a:spcPct val="0"/>
              </a:spcBef>
            </a:pPr>
            <a:r>
              <a:rPr lang="en-US" dirty="0"/>
              <a:t>and sit down..</a:t>
            </a:r>
          </a:p>
          <a:p>
            <a:pPr>
              <a:spcBef>
                <a:spcPct val="0"/>
              </a:spcBef>
            </a:pPr>
            <a:r>
              <a:rPr lang="en-US" dirty="0"/>
              <a:t>2. TUG Cognitive-complete the task while counting backwards from a randomly selected</a:t>
            </a:r>
          </a:p>
          <a:p>
            <a:pPr>
              <a:spcBef>
                <a:spcPct val="0"/>
              </a:spcBef>
            </a:pPr>
            <a:r>
              <a:rPr lang="en-US" dirty="0"/>
              <a:t>number between 20 and 100.</a:t>
            </a:r>
          </a:p>
          <a:p>
            <a:pPr>
              <a:spcBef>
                <a:spcPct val="0"/>
              </a:spcBef>
            </a:pPr>
            <a:r>
              <a:rPr lang="en-US" dirty="0"/>
              <a:t>3. TUG manual-complete the task while carrying a full cup of water.</a:t>
            </a:r>
          </a:p>
          <a:p>
            <a:pPr>
              <a:spcBef>
                <a:spcPct val="0"/>
              </a:spcBef>
            </a:pPr>
            <a:r>
              <a:rPr lang="en-US" dirty="0"/>
              <a:t>• The time taken to complete the task is strongly correlated to level of functional</a:t>
            </a:r>
          </a:p>
          <a:p>
            <a:pPr>
              <a:spcBef>
                <a:spcPct val="0"/>
              </a:spcBef>
            </a:pPr>
            <a:r>
              <a:rPr lang="en-US" dirty="0"/>
              <a:t>mobility, (i.e. the more time taken, the more dependent in activities of daily</a:t>
            </a:r>
          </a:p>
          <a:p>
            <a:pPr>
              <a:spcBef>
                <a:spcPct val="0"/>
              </a:spcBef>
            </a:pPr>
            <a:r>
              <a:rPr lang="en-US" dirty="0"/>
              <a:t>living).</a:t>
            </a:r>
          </a:p>
          <a:p>
            <a:pPr>
              <a:spcBef>
                <a:spcPct val="0"/>
              </a:spcBef>
            </a:pPr>
            <a:r>
              <a:rPr lang="en-US" dirty="0"/>
              <a:t>• </a:t>
            </a:r>
            <a:r>
              <a:rPr lang="en-US" b="1" dirty="0"/>
              <a:t>The cutoff levels for TUG is 13.5 seconds or longer with an overall correct</a:t>
            </a:r>
          </a:p>
          <a:p>
            <a:pPr>
              <a:spcBef>
                <a:spcPct val="0"/>
              </a:spcBef>
            </a:pPr>
            <a:r>
              <a:rPr lang="en-US" b="1" dirty="0"/>
              <a:t>prediction rate of 90%</a:t>
            </a:r>
            <a:r>
              <a:rPr lang="en-US" dirty="0"/>
              <a:t>; for TUG manual is 14.5 seconds or longer with a 90%</a:t>
            </a:r>
          </a:p>
          <a:p>
            <a:pPr>
              <a:spcBef>
                <a:spcPct val="0"/>
              </a:spcBef>
            </a:pPr>
            <a:r>
              <a:rPr lang="en-US" dirty="0"/>
              <a:t>correct prediction rate; and Tug cognitive is 15 seconds or longer with an</a:t>
            </a:r>
          </a:p>
          <a:p>
            <a:pPr>
              <a:spcBef>
                <a:spcPct val="0"/>
              </a:spcBef>
            </a:pPr>
            <a:r>
              <a:rPr lang="en-US" dirty="0"/>
              <a:t>overall correct prediction rate of 87%.</a:t>
            </a:r>
          </a:p>
          <a:p>
            <a:pPr>
              <a:spcBef>
                <a:spcPct val="0"/>
              </a:spcBef>
            </a:pPr>
            <a:endParaRPr lang="en-US" dirty="0"/>
          </a:p>
          <a:p>
            <a:pPr>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endParaRPr lang="en-US" dirty="0"/>
          </a:p>
        </p:txBody>
      </p:sp>
      <p:sp>
        <p:nvSpPr>
          <p:cNvPr id="54276" name="Slide Number Placeholder 3"/>
          <p:cNvSpPr txBox="1">
            <a:spLocks noGrp="1"/>
          </p:cNvSpPr>
          <p:nvPr/>
        </p:nvSpPr>
        <p:spPr bwMode="auto">
          <a:xfrm>
            <a:off x="3884613" y="8627915"/>
            <a:ext cx="2971800" cy="454184"/>
          </a:xfrm>
          <a:prstGeom prst="rect">
            <a:avLst/>
          </a:prstGeom>
          <a:noFill/>
          <a:ln w="9525">
            <a:noFill/>
            <a:miter lim="800000"/>
            <a:headEnd/>
            <a:tailEnd/>
          </a:ln>
        </p:spPr>
        <p:txBody>
          <a:bodyPr anchor="b">
            <a:prstTxWarp prst="textNoShape">
              <a:avLst/>
            </a:prstTxWarp>
          </a:bodyPr>
          <a:lstStyle/>
          <a:p>
            <a:pPr algn="r" defTabSz="914400"/>
            <a:fld id="{AA4F180C-3309-7A4F-B03E-011140F89656}" type="slidenum">
              <a:rPr lang="en-US" sz="1200">
                <a:latin typeface="Calibri" pitchFamily="-84" charset="0"/>
              </a:rPr>
              <a:pPr algn="r" defTabSz="914400"/>
              <a:t>15</a:t>
            </a:fld>
            <a:endParaRPr lang="en-US" sz="1200" dirty="0">
              <a:latin typeface="Calibri"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Patient reported he felt much steadier on his feet and had no additional falls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600200"/>
            <a:ext cx="3810000"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813464"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534791"/>
            <a:ext cx="3886205"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219200" y="2174379"/>
            <a:ext cx="388620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1" y="1534791"/>
            <a:ext cx="350475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5181601" y="2174379"/>
            <a:ext cx="3504754"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
        <p:nvSpPr>
          <p:cNvPr id="9" name="Title 1"/>
          <p:cNvSpPr>
            <a:spLocks noGrp="1"/>
          </p:cNvSpPr>
          <p:nvPr>
            <p:ph type="title"/>
          </p:nvPr>
        </p:nvSpPr>
        <p:spPr>
          <a:xfrm>
            <a:off x="152400" y="228824"/>
            <a:ext cx="8839200" cy="1218902"/>
          </a:xfr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820CF4A-8026-46E0-B013-70E8576EE365}" type="slidenum">
              <a:rPr lang="en-US" smtClean="0"/>
              <a:pPr/>
              <a:t>‹#›</a:t>
            </a:fld>
            <a:endParaRPr lang="en-US" dirty="0"/>
          </a:p>
        </p:txBody>
      </p:sp>
      <p:sp>
        <p:nvSpPr>
          <p:cNvPr id="5" name="Content Placeholder 4"/>
          <p:cNvSpPr>
            <a:spLocks noGrp="1"/>
          </p:cNvSpPr>
          <p:nvPr>
            <p:ph sz="quarter" idx="11"/>
          </p:nvPr>
        </p:nvSpPr>
        <p:spPr>
          <a:xfrm>
            <a:off x="1676400" y="1600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5562600" y="16002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3"/>
          </p:nvPr>
        </p:nvSpPr>
        <p:spPr>
          <a:xfrm>
            <a:off x="5562600" y="39624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1"/>
            <a:ext cx="6324600" cy="26098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95600" y="3886200"/>
            <a:ext cx="5562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73E282E-65D0-4F93-952F-DF6B88DB09B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CE90423F-7F8B-6C4C-A91B-EEB710B06080}" type="slidenum">
              <a:rPr lang="en-US"/>
              <a:pPr/>
              <a:t>‹#›</a:t>
            </a:fld>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824"/>
            <a:ext cx="8839200" cy="1218902"/>
          </a:xfrm>
          <a:prstGeom prst="rect">
            <a:avLst/>
          </a:prstGeom>
          <a:noFill/>
          <a:ln w="9525">
            <a:noFill/>
            <a:miter lim="800000"/>
            <a:headEnd/>
            <a:tailEnd/>
          </a:ln>
        </p:spPr>
        <p:txBody>
          <a:bodyPr vert="horz" wrap="square" lIns="91440" tIns="45664" rIns="91440" bIns="45664" numCol="1" anchor="ctr" anchorCtr="1"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066800" y="1524000"/>
            <a:ext cx="8001000" cy="4343400"/>
          </a:xfrm>
          <a:prstGeom prst="roundRect">
            <a:avLst>
              <a:gd name="adj" fmla="val 7160"/>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none"/>
        </p:style>
        <p:txBody>
          <a:bodyPr vert="horz" wrap="square" lIns="91326" tIns="45664" rIns="91326" bIns="45664" numCol="1" anchor="ctr"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72" name="Rectangle 4"/>
          <p:cNvSpPr>
            <a:spLocks noGrp="1" noChangeArrowheads="1"/>
          </p:cNvSpPr>
          <p:nvPr>
            <p:ph type="sldNum" sz="quarter" idx="4"/>
          </p:nvPr>
        </p:nvSpPr>
        <p:spPr bwMode="auto">
          <a:xfrm>
            <a:off x="0" y="6381378"/>
            <a:ext cx="2210098" cy="476622"/>
          </a:xfrm>
          <a:prstGeom prst="rect">
            <a:avLst/>
          </a:prstGeom>
          <a:noFill/>
          <a:ln w="9525">
            <a:noFill/>
            <a:miter lim="800000"/>
            <a:headEnd/>
            <a:tailEnd/>
          </a:ln>
        </p:spPr>
        <p:txBody>
          <a:bodyPr vert="horz" wrap="square" lIns="91326" tIns="45664" rIns="91326" bIns="45664"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ea typeface="ＭＳ Ｐゴシック" pitchFamily="34" charset="-128"/>
              </a:defRPr>
            </a:lvl1pPr>
          </a:lstStyle>
          <a:p>
            <a:fld id="{0820CF4A-8026-46E0-B013-70E8576EE365}"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2" r:id="rId1"/>
    <p:sldLayoutId id="2147483664" r:id="rId2"/>
    <p:sldLayoutId id="2147483666" r:id="rId3"/>
    <p:sldLayoutId id="2147483689" r:id="rId4"/>
    <p:sldLayoutId id="2147483690" r:id="rId5"/>
    <p:sldLayoutId id="2147483840" r:id="rId6"/>
    <p:sldLayoutId id="2147483841" r:id="rId7"/>
  </p:sldLayoutIdLst>
  <p:transition xmlns:p14="http://schemas.microsoft.com/office/powerpoint/2010/main"/>
  <p:timing>
    <p:tnLst>
      <p:par>
        <p:cTn xmlns:p14="http://schemas.microsoft.com/office/powerpoint/2010/main" id="1" dur="indefinite" restart="never" nodeType="tmRoot"/>
      </p:par>
    </p:tnLst>
  </p:timing>
  <p:txStyles>
    <p:titleStyle>
      <a:lvl1pPr marL="0" indent="0" algn="ctr" defTabSz="913722" rtl="0" eaLnBrk="1" fontAlgn="base" hangingPunct="1">
        <a:spcBef>
          <a:spcPct val="0"/>
        </a:spcBef>
        <a:spcAft>
          <a:spcPct val="0"/>
        </a:spcAft>
        <a:defRPr sz="4000" b="1" baseline="0">
          <a:solidFill>
            <a:srgbClr val="C00000"/>
          </a:solidFill>
          <a:latin typeface="+mj-lt"/>
          <a:ea typeface="+mj-ea"/>
          <a:cs typeface="+mj-cs"/>
        </a:defRPr>
      </a:lvl1pPr>
      <a:lvl2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2pPr>
      <a:lvl3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3pPr>
      <a:lvl4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4pPr>
      <a:lvl5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5pPr>
      <a:lvl6pPr marL="32130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6pPr>
      <a:lvl7pPr marL="64261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7pPr>
      <a:lvl8pPr marL="963925"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8pPr>
      <a:lvl9pPr marL="1285237"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9pPr>
    </p:titleStyle>
    <p:bodyStyle>
      <a:lvl1pPr marL="342508" indent="-342508" algn="l" defTabSz="913722" rtl="0" eaLnBrk="1" fontAlgn="base" hangingPunct="1">
        <a:spcBef>
          <a:spcPct val="20000"/>
        </a:spcBef>
        <a:spcAft>
          <a:spcPct val="0"/>
        </a:spcAft>
        <a:buClr>
          <a:srgbClr val="BA1A00"/>
        </a:buClr>
        <a:buFont typeface="Wingdings" pitchFamily="2" charset="2"/>
        <a:buChar char="Ø"/>
        <a:defRPr sz="32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28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2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20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20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9pPr>
    </p:bodyStyle>
    <p:otherStyle>
      <a:defPPr>
        <a:defRPr lang="en-US"/>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nteractivemetronome.com/index.php/fall-risk-coach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990601"/>
            <a:ext cx="7924800" cy="2609850"/>
          </a:xfrm>
        </p:spPr>
        <p:txBody>
          <a:bodyPr>
            <a:normAutofit/>
          </a:bodyPr>
          <a:lstStyle/>
          <a:p>
            <a:r>
              <a:rPr lang="en-US" dirty="0" smtClean="0"/>
              <a:t>Fall Risk Reduction Program</a:t>
            </a:r>
            <a:br>
              <a:rPr lang="en-US" dirty="0" smtClean="0"/>
            </a:br>
            <a:r>
              <a:rPr lang="en-US" dirty="0" smtClean="0"/>
              <a:t/>
            </a:r>
            <a:br>
              <a:rPr lang="en-US" dirty="0" smtClean="0"/>
            </a:br>
            <a:r>
              <a:rPr lang="en-US" dirty="0" smtClean="0"/>
              <a:t>Module #6 of 6</a:t>
            </a:r>
          </a:p>
        </p:txBody>
      </p:sp>
      <p:sp>
        <p:nvSpPr>
          <p:cNvPr id="13315" name="Rectangle 3"/>
          <p:cNvSpPr>
            <a:spLocks noGrp="1" noChangeArrowheads="1"/>
          </p:cNvSpPr>
          <p:nvPr>
            <p:ph type="subTitle" idx="1"/>
          </p:nvPr>
        </p:nvSpPr>
        <p:spPr>
          <a:xfrm>
            <a:off x="1447800" y="3886200"/>
            <a:ext cx="7010400" cy="1752600"/>
          </a:xfrm>
        </p:spPr>
        <p:txBody>
          <a:bodyPr>
            <a:normAutofit/>
          </a:bodyPr>
          <a:lstStyle/>
          <a:p>
            <a:r>
              <a:rPr lang="en-US" dirty="0" smtClean="0"/>
              <a:t>Shelley Thomas, MPT, MBA</a:t>
            </a:r>
          </a:p>
          <a:p>
            <a:r>
              <a:rPr lang="en-US" dirty="0" err="1" smtClean="0"/>
              <a:t>Dara</a:t>
            </a:r>
            <a:r>
              <a:rPr lang="en-US" dirty="0" smtClean="0"/>
              <a:t> Coburn, M.S., CCC-SLP</a:t>
            </a:r>
          </a:p>
        </p:txBody>
      </p:sp>
    </p:spTree>
    <p:extLst>
      <p:ext uri="{BB962C8B-B14F-4D97-AF65-F5344CB8AC3E}">
        <p14:creationId xmlns:p14="http://schemas.microsoft.com/office/powerpoint/2010/main" val="2554976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t>Case Study: ST Evaluation</a:t>
            </a:r>
          </a:p>
        </p:txBody>
      </p:sp>
      <p:sp>
        <p:nvSpPr>
          <p:cNvPr id="35872" name="Rectangle 5"/>
          <p:cNvSpPr>
            <a:spLocks noChangeArrowheads="1"/>
          </p:cNvSpPr>
          <p:nvPr/>
        </p:nvSpPr>
        <p:spPr bwMode="auto">
          <a:xfrm>
            <a:off x="1219200" y="1371600"/>
            <a:ext cx="7010400" cy="641350"/>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Gill Sans MT" pitchFamily="-84" charset="0"/>
              </a:rPr>
              <a:t>Subtests from the Ross Information Processing Assessment-Geriatric (RIPA-G), were administered to assess memory and processing skills. </a:t>
            </a:r>
          </a:p>
        </p:txBody>
      </p:sp>
      <p:graphicFrame>
        <p:nvGraphicFramePr>
          <p:cNvPr id="7" name="Table 6"/>
          <p:cNvGraphicFramePr>
            <a:graphicFrameLocks noGrp="1"/>
          </p:cNvGraphicFramePr>
          <p:nvPr>
            <p:extLst>
              <p:ext uri="{D42A27DB-BD31-4B8C-83A1-F6EECF244321}">
                <p14:modId xmlns:p14="http://schemas.microsoft.com/office/powerpoint/2010/main" val="1120989728"/>
              </p:ext>
            </p:extLst>
          </p:nvPr>
        </p:nvGraphicFramePr>
        <p:xfrm>
          <a:off x="1371600" y="2276475"/>
          <a:ext cx="7162800" cy="3667125"/>
        </p:xfrm>
        <a:graphic>
          <a:graphicData uri="http://schemas.openxmlformats.org/drawingml/2006/table">
            <a:tbl>
              <a:tblPr firstRow="1" bandRow="1">
                <a:tableStyleId>{073A0DAA-6AF3-43AB-8588-CEC1D06C72B9}</a:tableStyleId>
              </a:tblPr>
              <a:tblGrid>
                <a:gridCol w="2387600"/>
                <a:gridCol w="2387600"/>
                <a:gridCol w="2387600"/>
              </a:tblGrid>
              <a:tr h="466725">
                <a:tc>
                  <a:txBody>
                    <a:bodyPr/>
                    <a:lstStyle/>
                    <a:p>
                      <a:r>
                        <a:rPr lang="en-US" sz="1800" dirty="0" smtClean="0"/>
                        <a:t>Subtest</a:t>
                      </a:r>
                      <a:endParaRPr lang="en-US" sz="1800" dirty="0"/>
                    </a:p>
                  </a:txBody>
                  <a:tcPr/>
                </a:tc>
                <a:tc>
                  <a:txBody>
                    <a:bodyPr/>
                    <a:lstStyle/>
                    <a:p>
                      <a:r>
                        <a:rPr lang="en-US" sz="1800" dirty="0" smtClean="0"/>
                        <a:t>Standard Score</a:t>
                      </a:r>
                      <a:endParaRPr lang="en-US" sz="1800" dirty="0"/>
                    </a:p>
                  </a:txBody>
                  <a:tcPr/>
                </a:tc>
                <a:tc>
                  <a:txBody>
                    <a:bodyPr/>
                    <a:lstStyle/>
                    <a:p>
                      <a:r>
                        <a:rPr lang="en-US" sz="1800" dirty="0" smtClean="0"/>
                        <a:t>Severity Rating</a:t>
                      </a:r>
                      <a:endParaRPr lang="en-US" sz="1800" dirty="0"/>
                    </a:p>
                  </a:txBody>
                  <a:tcPr/>
                </a:tc>
              </a:tr>
              <a:tr h="466725">
                <a:tc>
                  <a:txBody>
                    <a:bodyPr/>
                    <a:lstStyle/>
                    <a:p>
                      <a:r>
                        <a:rPr lang="en-US" sz="1800" dirty="0" smtClean="0"/>
                        <a:t>Organization of Information</a:t>
                      </a:r>
                      <a:endParaRPr lang="en-US" sz="1800" dirty="0"/>
                    </a:p>
                  </a:txBody>
                  <a:tcPr/>
                </a:tc>
                <a:tc>
                  <a:txBody>
                    <a:bodyPr/>
                    <a:lstStyle/>
                    <a:p>
                      <a:r>
                        <a:rPr lang="en-US" sz="1800" dirty="0" smtClean="0"/>
                        <a:t>8</a:t>
                      </a:r>
                      <a:endParaRPr lang="en-US" sz="1800" dirty="0"/>
                    </a:p>
                  </a:txBody>
                  <a:tcPr/>
                </a:tc>
                <a:tc>
                  <a:txBody>
                    <a:bodyPr/>
                    <a:lstStyle/>
                    <a:p>
                      <a:r>
                        <a:rPr lang="en-US" sz="1800" dirty="0" smtClean="0"/>
                        <a:t>Moderate</a:t>
                      </a:r>
                      <a:endParaRPr lang="en-US" sz="1800" dirty="0"/>
                    </a:p>
                  </a:txBody>
                  <a:tcPr>
                    <a:solidFill>
                      <a:srgbClr val="FFFF00"/>
                    </a:solidFill>
                  </a:tcPr>
                </a:tc>
              </a:tr>
              <a:tr h="466725">
                <a:tc>
                  <a:txBody>
                    <a:bodyPr/>
                    <a:lstStyle/>
                    <a:p>
                      <a:r>
                        <a:rPr lang="en-US" sz="1800" dirty="0" smtClean="0"/>
                        <a:t>Auditory Processing</a:t>
                      </a:r>
                      <a:r>
                        <a:rPr lang="en-US" sz="1800" baseline="0" dirty="0" smtClean="0"/>
                        <a:t> and Comprehension</a:t>
                      </a:r>
                      <a:endParaRPr lang="en-US" sz="1800" dirty="0"/>
                    </a:p>
                  </a:txBody>
                  <a:tcPr/>
                </a:tc>
                <a:tc>
                  <a:txBody>
                    <a:bodyPr/>
                    <a:lstStyle/>
                    <a:p>
                      <a:r>
                        <a:rPr lang="en-US" sz="1800" dirty="0" smtClean="0"/>
                        <a:t>13</a:t>
                      </a:r>
                      <a:endParaRPr lang="en-US" sz="1800" dirty="0"/>
                    </a:p>
                  </a:txBody>
                  <a:tcPr/>
                </a:tc>
                <a:tc>
                  <a:txBody>
                    <a:bodyPr/>
                    <a:lstStyle/>
                    <a:p>
                      <a:r>
                        <a:rPr lang="en-US" sz="1800" dirty="0" smtClean="0"/>
                        <a:t>Mild</a:t>
                      </a:r>
                      <a:endParaRPr lang="en-US" sz="1800" dirty="0"/>
                    </a:p>
                  </a:txBody>
                  <a:tcPr/>
                </a:tc>
              </a:tr>
              <a:tr h="466725">
                <a:tc>
                  <a:txBody>
                    <a:bodyPr/>
                    <a:lstStyle/>
                    <a:p>
                      <a:r>
                        <a:rPr lang="en-US" sz="1800" dirty="0" smtClean="0"/>
                        <a:t>Problem Solving and Concrete Reasoning</a:t>
                      </a:r>
                      <a:endParaRPr lang="en-US" sz="1800" dirty="0"/>
                    </a:p>
                  </a:txBody>
                  <a:tcPr/>
                </a:tc>
                <a:tc>
                  <a:txBody>
                    <a:bodyPr/>
                    <a:lstStyle/>
                    <a:p>
                      <a:r>
                        <a:rPr lang="en-US" sz="1800" dirty="0" smtClean="0"/>
                        <a:t>16</a:t>
                      </a:r>
                      <a:endParaRPr lang="en-US" sz="1800" dirty="0"/>
                    </a:p>
                  </a:txBody>
                  <a:tcPr/>
                </a:tc>
                <a:tc>
                  <a:txBody>
                    <a:bodyPr/>
                    <a:lstStyle/>
                    <a:p>
                      <a:r>
                        <a:rPr lang="en-US" sz="1800" dirty="0" smtClean="0"/>
                        <a:t>WNL</a:t>
                      </a:r>
                      <a:endParaRPr lang="en-US" sz="1800" dirty="0"/>
                    </a:p>
                  </a:txBody>
                  <a:tcPr/>
                </a:tc>
              </a:tr>
              <a:tr h="466725">
                <a:tc>
                  <a:txBody>
                    <a:bodyPr/>
                    <a:lstStyle/>
                    <a:p>
                      <a:r>
                        <a:rPr lang="en-US" sz="1800" dirty="0" smtClean="0"/>
                        <a:t>Naming Common Objects</a:t>
                      </a:r>
                      <a:endParaRPr lang="en-US" sz="1800" dirty="0"/>
                    </a:p>
                  </a:txBody>
                  <a:tcPr/>
                </a:tc>
                <a:tc>
                  <a:txBody>
                    <a:bodyPr/>
                    <a:lstStyle/>
                    <a:p>
                      <a:r>
                        <a:rPr lang="en-US" sz="1800" dirty="0" smtClean="0"/>
                        <a:t>19</a:t>
                      </a:r>
                      <a:endParaRPr lang="en-US" sz="1800" dirty="0"/>
                    </a:p>
                  </a:txBody>
                  <a:tcPr/>
                </a:tc>
                <a:tc>
                  <a:txBody>
                    <a:bodyPr/>
                    <a:lstStyle/>
                    <a:p>
                      <a:r>
                        <a:rPr lang="en-US" sz="1800" dirty="0" smtClean="0"/>
                        <a:t>WNL</a:t>
                      </a:r>
                      <a:endParaRPr lang="en-US" sz="1800" dirty="0"/>
                    </a:p>
                  </a:txBody>
                  <a:tcPr/>
                </a:tc>
              </a:tr>
              <a:tr h="466725">
                <a:tc>
                  <a:txBody>
                    <a:bodyPr/>
                    <a:lstStyle/>
                    <a:p>
                      <a:r>
                        <a:rPr lang="en-US" sz="1800" dirty="0" smtClean="0"/>
                        <a:t>Functional Oral Reading</a:t>
                      </a:r>
                      <a:endParaRPr lang="en-US" sz="1800" dirty="0"/>
                    </a:p>
                  </a:txBody>
                  <a:tcPr/>
                </a:tc>
                <a:tc>
                  <a:txBody>
                    <a:bodyPr/>
                    <a:lstStyle/>
                    <a:p>
                      <a:r>
                        <a:rPr lang="en-US" sz="1800" dirty="0" smtClean="0"/>
                        <a:t>19</a:t>
                      </a:r>
                      <a:endParaRPr lang="en-US" sz="1800" dirty="0"/>
                    </a:p>
                  </a:txBody>
                  <a:tcPr/>
                </a:tc>
                <a:tc>
                  <a:txBody>
                    <a:bodyPr/>
                    <a:lstStyle/>
                    <a:p>
                      <a:r>
                        <a:rPr lang="en-US" sz="1800" dirty="0" smtClean="0"/>
                        <a:t>WNL</a:t>
                      </a:r>
                      <a:endParaRPr lang="en-US" sz="18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Autofit/>
          </a:bodyPr>
          <a:lstStyle/>
          <a:p>
            <a:r>
              <a:rPr lang="en-US" sz="2400" dirty="0" smtClean="0"/>
              <a:t>Case </a:t>
            </a:r>
            <a:r>
              <a:rPr lang="en-US" sz="2400" dirty="0"/>
              <a:t>S</a:t>
            </a:r>
            <a:r>
              <a:rPr lang="en-US" sz="2400" dirty="0" smtClean="0"/>
              <a:t>tudy </a:t>
            </a:r>
            <a:r>
              <a:rPr lang="en-US" sz="1800" dirty="0" smtClean="0"/>
              <a:t/>
            </a:r>
            <a:br>
              <a:rPr lang="en-US" sz="1800" dirty="0" smtClean="0"/>
            </a:br>
            <a:r>
              <a:rPr lang="en-US" sz="1800" dirty="0" smtClean="0"/>
              <a:t>“</a:t>
            </a:r>
            <a:r>
              <a:rPr lang="en-US" sz="1800" i="1" dirty="0" smtClean="0"/>
              <a:t>Patient Selection Worksheet” from Module 2</a:t>
            </a:r>
            <a:endParaRPr lang="en-US" sz="1800" i="1"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34815" y="826574"/>
            <a:ext cx="4356785" cy="5638193"/>
          </a:xfrm>
        </p:spPr>
      </p:pic>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826574"/>
            <a:ext cx="4356785" cy="5638193"/>
          </a:xfrm>
        </p:spPr>
      </p:pic>
    </p:spTree>
    <p:extLst>
      <p:ext uri="{BB962C8B-B14F-4D97-AF65-F5344CB8AC3E}">
        <p14:creationId xmlns:p14="http://schemas.microsoft.com/office/powerpoint/2010/main" val="544175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218902"/>
          </a:xfrm>
        </p:spPr>
        <p:txBody>
          <a:bodyPr>
            <a:normAutofit/>
          </a:bodyPr>
          <a:lstStyle/>
          <a:p>
            <a:r>
              <a:rPr lang="en-US" dirty="0" smtClean="0"/>
              <a:t>LFA</a:t>
            </a:r>
            <a:endParaRPr lang="en-US" dirty="0"/>
          </a:p>
        </p:txBody>
      </p:sp>
      <p:pic>
        <p:nvPicPr>
          <p:cNvPr id="9"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8545"/>
          <a:stretch/>
        </p:blipFill>
        <p:spPr>
          <a:xfrm>
            <a:off x="228599" y="1295400"/>
            <a:ext cx="6293807" cy="4191000"/>
          </a:xfrm>
        </p:spPr>
      </p:pic>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9820" t="50981" r="32489" b="12671"/>
          <a:stretch/>
        </p:blipFill>
        <p:spPr>
          <a:xfrm>
            <a:off x="5257800" y="2897966"/>
            <a:ext cx="3703320" cy="3019535"/>
          </a:xfrm>
        </p:spPr>
      </p:pic>
    </p:spTree>
    <p:extLst>
      <p:ext uri="{BB962C8B-B14F-4D97-AF65-F5344CB8AC3E}">
        <p14:creationId xmlns:p14="http://schemas.microsoft.com/office/powerpoint/2010/main" val="3656993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noAutofit/>
          </a:bodyPr>
          <a:lstStyle/>
          <a:p>
            <a:r>
              <a:rPr lang="en-US" sz="2400" dirty="0"/>
              <a:t>Case Study </a:t>
            </a:r>
            <a:r>
              <a:rPr lang="en-US" sz="1800" dirty="0"/>
              <a:t/>
            </a:r>
            <a:br>
              <a:rPr lang="en-US" sz="1800" dirty="0"/>
            </a:br>
            <a:r>
              <a:rPr lang="en-US" sz="1800" dirty="0" smtClean="0"/>
              <a:t>“</a:t>
            </a:r>
            <a:r>
              <a:rPr lang="en-US" sz="1800" i="1" dirty="0" smtClean="0"/>
              <a:t>Designing an Exercise Program” Worksheet </a:t>
            </a:r>
            <a:r>
              <a:rPr lang="en-US" sz="1800" i="1" dirty="0"/>
              <a:t>from Module </a:t>
            </a:r>
            <a:r>
              <a:rPr lang="en-US" sz="1800" i="1" dirty="0" smtClean="0"/>
              <a:t>3</a:t>
            </a:r>
            <a:endParaRPr lang="en-US" sz="1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927241"/>
            <a:ext cx="4280585" cy="553958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7215" y="927241"/>
            <a:ext cx="4280585" cy="5539581"/>
          </a:xfrm>
        </p:spPr>
      </p:pic>
    </p:spTree>
    <p:extLst>
      <p:ext uri="{BB962C8B-B14F-4D97-AF65-F5344CB8AC3E}">
        <p14:creationId xmlns:p14="http://schemas.microsoft.com/office/powerpoint/2010/main" val="3050367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2400" dirty="0"/>
              <a:t>Case Study </a:t>
            </a:r>
            <a:r>
              <a:rPr lang="en-US" sz="1800" dirty="0"/>
              <a:t/>
            </a:r>
            <a:br>
              <a:rPr lang="en-US" sz="1800" dirty="0"/>
            </a:br>
            <a:r>
              <a:rPr lang="en-US" sz="1800" dirty="0"/>
              <a:t>“</a:t>
            </a:r>
            <a:r>
              <a:rPr lang="en-US" sz="1800" i="1" dirty="0"/>
              <a:t>Designing an Exercise Program” Worksheet from Module 3</a:t>
            </a:r>
            <a:endParaRPr lang="en-US" sz="1800" dirty="0"/>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68523"/>
          <a:stretch/>
        </p:blipFill>
        <p:spPr>
          <a:xfrm>
            <a:off x="304800" y="1219200"/>
            <a:ext cx="8604811" cy="3505200"/>
          </a:xfrm>
        </p:spPr>
      </p:pic>
    </p:spTree>
    <p:extLst>
      <p:ext uri="{BB962C8B-B14F-4D97-AF65-F5344CB8AC3E}">
        <p14:creationId xmlns:p14="http://schemas.microsoft.com/office/powerpoint/2010/main" val="1707445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idx="4294967295"/>
          </p:nvPr>
        </p:nvSpPr>
        <p:spPr>
          <a:xfrm>
            <a:off x="304800" y="152400"/>
            <a:ext cx="8839200" cy="1218902"/>
          </a:xfrm>
        </p:spPr>
        <p:txBody>
          <a:bodyPr lIns="91440" tIns="45720" rIns="91440" bIns="45720" anchorCtr="0">
            <a:normAutofit fontScale="90000"/>
          </a:bodyPr>
          <a:lstStyle/>
          <a:p>
            <a:r>
              <a:rPr lang="en-US" dirty="0" smtClean="0"/>
              <a:t>How to Develop and Advance Treatment Plan</a:t>
            </a:r>
            <a:endParaRPr lang="en-US" dirty="0"/>
          </a:p>
        </p:txBody>
      </p:sp>
      <p:graphicFrame>
        <p:nvGraphicFramePr>
          <p:cNvPr id="7" name="Content Placeholder 5"/>
          <p:cNvGraphicFramePr>
            <a:graphicFrameLocks/>
          </p:cNvGraphicFramePr>
          <p:nvPr/>
        </p:nvGraphicFramePr>
        <p:xfrm>
          <a:off x="1681801" y="1767766"/>
          <a:ext cx="6999598" cy="4323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p:cNvSpPr txBox="1">
            <a:spLocks noChangeArrowheads="1"/>
          </p:cNvSpPr>
          <p:nvPr/>
        </p:nvSpPr>
        <p:spPr bwMode="auto">
          <a:xfrm>
            <a:off x="5943600" y="1447800"/>
            <a:ext cx="3200400" cy="915988"/>
          </a:xfrm>
          <a:prstGeom prst="rect">
            <a:avLst/>
          </a:prstGeom>
          <a:noFill/>
          <a:ln w="9525">
            <a:noFill/>
            <a:miter lim="800000"/>
            <a:headEnd/>
            <a:tailEnd/>
          </a:ln>
        </p:spPr>
        <p:txBody>
          <a:bodyPr>
            <a:spAutoFit/>
          </a:bodyPr>
          <a:lstStyle/>
          <a:p>
            <a:pPr defTabSz="914400"/>
            <a:r>
              <a:rPr lang="en-US" dirty="0">
                <a:solidFill>
                  <a:srgbClr val="000000"/>
                </a:solidFill>
              </a:rPr>
              <a:t>Strengthening exercises, postural reeducation, balance strategies</a:t>
            </a:r>
          </a:p>
        </p:txBody>
      </p:sp>
      <p:sp>
        <p:nvSpPr>
          <p:cNvPr id="9" name="TextBox 6"/>
          <p:cNvSpPr txBox="1">
            <a:spLocks noChangeArrowheads="1"/>
          </p:cNvSpPr>
          <p:nvPr/>
        </p:nvSpPr>
        <p:spPr bwMode="auto">
          <a:xfrm>
            <a:off x="228600" y="2076271"/>
            <a:ext cx="3810000" cy="1200329"/>
          </a:xfrm>
          <a:prstGeom prst="rect">
            <a:avLst/>
          </a:prstGeom>
          <a:noFill/>
          <a:ln w="9525">
            <a:noFill/>
            <a:miter lim="800000"/>
            <a:headEnd/>
            <a:tailEnd/>
          </a:ln>
        </p:spPr>
        <p:txBody>
          <a:bodyPr wrap="square">
            <a:spAutoFit/>
          </a:bodyPr>
          <a:lstStyle/>
          <a:p>
            <a:pPr defTabSz="914400"/>
            <a:r>
              <a:rPr lang="en-US" dirty="0">
                <a:solidFill>
                  <a:srgbClr val="000000"/>
                </a:solidFill>
              </a:rPr>
              <a:t>Challenge cognition/communication, recall, word finding, impulse control, sorting, sequencing, divided and selective attention</a:t>
            </a:r>
          </a:p>
        </p:txBody>
      </p:sp>
      <p:sp>
        <p:nvSpPr>
          <p:cNvPr id="10" name="TextBox 7"/>
          <p:cNvSpPr txBox="1">
            <a:spLocks noChangeArrowheads="1"/>
          </p:cNvSpPr>
          <p:nvPr/>
        </p:nvSpPr>
        <p:spPr bwMode="auto">
          <a:xfrm>
            <a:off x="6858000" y="4478337"/>
            <a:ext cx="2057400" cy="1465263"/>
          </a:xfrm>
          <a:prstGeom prst="rect">
            <a:avLst/>
          </a:prstGeom>
          <a:noFill/>
          <a:ln w="9525">
            <a:noFill/>
            <a:miter lim="800000"/>
            <a:headEnd/>
            <a:tailEnd/>
          </a:ln>
        </p:spPr>
        <p:txBody>
          <a:bodyPr>
            <a:spAutoFit/>
          </a:bodyPr>
          <a:lstStyle/>
          <a:p>
            <a:pPr defTabSz="914400"/>
            <a:r>
              <a:rPr lang="en-US" dirty="0">
                <a:solidFill>
                  <a:srgbClr val="000000"/>
                </a:solidFill>
              </a:rPr>
              <a:t>Uneven surfaces, eyes closed, head turns with gait, spinning, changes of direction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r>
              <a:rPr lang="en-US" dirty="0"/>
              <a:t>Treatment Plan </a:t>
            </a:r>
          </a:p>
        </p:txBody>
      </p:sp>
      <p:sp>
        <p:nvSpPr>
          <p:cNvPr id="36866" name="Rectangle 3"/>
          <p:cNvSpPr>
            <a:spLocks noGrp="1" noChangeArrowheads="1"/>
          </p:cNvSpPr>
          <p:nvPr>
            <p:ph type="body" idx="4294967295"/>
          </p:nvPr>
        </p:nvSpPr>
        <p:spPr>
          <a:xfrm>
            <a:off x="2057400" y="2247900"/>
            <a:ext cx="6477000" cy="3619500"/>
          </a:xfrm>
        </p:spPr>
        <p:txBody>
          <a:bodyPr>
            <a:normAutofit fontScale="92500" lnSpcReduction="20000"/>
          </a:bodyPr>
          <a:lstStyle/>
          <a:p>
            <a:r>
              <a:rPr lang="en-US" dirty="0"/>
              <a:t>Received PT and ST, 2x/week x 6 weeks</a:t>
            </a:r>
          </a:p>
          <a:p>
            <a:endParaRPr lang="en-US" dirty="0" smtClean="0"/>
          </a:p>
          <a:p>
            <a:r>
              <a:rPr lang="en-US" dirty="0" smtClean="0"/>
              <a:t>1 </a:t>
            </a:r>
            <a:r>
              <a:rPr lang="en-US" dirty="0"/>
              <a:t>hours sessions per discipline</a:t>
            </a:r>
          </a:p>
          <a:p>
            <a:endParaRPr lang="en-US" dirty="0" smtClean="0"/>
          </a:p>
          <a:p>
            <a:r>
              <a:rPr lang="en-US" dirty="0" smtClean="0"/>
              <a:t>Performed </a:t>
            </a:r>
            <a:r>
              <a:rPr lang="en-US" dirty="0"/>
              <a:t>approximately 30 minutes of IM 2x/week x 6 weeks</a:t>
            </a:r>
          </a:p>
        </p:txBody>
      </p:sp>
      <p:pic>
        <p:nvPicPr>
          <p:cNvPr id="4" name="Picture 3" descr="73 year old man.jpg"/>
          <p:cNvPicPr>
            <a:picLocks noChangeAspect="1"/>
          </p:cNvPicPr>
          <p:nvPr/>
        </p:nvPicPr>
        <p:blipFill>
          <a:blip r:embed="rId2" cstate="print"/>
          <a:srcRect l="7302" r="23498"/>
          <a:stretch>
            <a:fillRect/>
          </a:stretch>
        </p:blipFill>
        <p:spPr>
          <a:xfrm>
            <a:off x="115614" y="1219200"/>
            <a:ext cx="2137441" cy="2057401"/>
          </a:xfrm>
          <a:prstGeom prst="ellipse">
            <a:avLst/>
          </a:prstGeom>
          <a:ln>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52400" y="219075"/>
          <a:ext cx="8763000" cy="6410325"/>
        </p:xfrm>
        <a:graphic>
          <a:graphicData uri="http://schemas.openxmlformats.org/presentationml/2006/ole">
            <mc:AlternateContent xmlns:mc="http://schemas.openxmlformats.org/markup-compatibility/2006">
              <mc:Choice xmlns:v="urn:schemas-microsoft-com:vml" Requires="v">
                <p:oleObj spid="_x0000_s29714" name="Worksheet" r:id="rId3" imgW="11734800" imgH="8509000" progId="Excel.Sheet.8">
                  <p:embed/>
                </p:oleObj>
              </mc:Choice>
              <mc:Fallback>
                <p:oleObj name="Worksheet" r:id="rId3" imgW="11734800" imgH="85090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9075"/>
                        <a:ext cx="876300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8902"/>
          </a:xfrm>
        </p:spPr>
        <p:txBody>
          <a:bodyPr/>
          <a:lstStyle/>
          <a:p>
            <a:r>
              <a:rPr lang="en-US" dirty="0" smtClean="0"/>
              <a:t>Advancing the exercises</a:t>
            </a:r>
            <a:endParaRPr lang="en-US" dirty="0"/>
          </a:p>
        </p:txBody>
      </p:sp>
      <p:sp>
        <p:nvSpPr>
          <p:cNvPr id="3" name="Content Placeholder 2"/>
          <p:cNvSpPr>
            <a:spLocks noGrp="1"/>
          </p:cNvSpPr>
          <p:nvPr>
            <p:ph sz="half" idx="1"/>
          </p:nvPr>
        </p:nvSpPr>
        <p:spPr>
          <a:xfrm>
            <a:off x="1295400" y="1219200"/>
            <a:ext cx="3810000" cy="4800600"/>
          </a:xfrm>
        </p:spPr>
        <p:txBody>
          <a:bodyPr>
            <a:normAutofit fontScale="77500" lnSpcReduction="20000"/>
          </a:bodyPr>
          <a:lstStyle/>
          <a:p>
            <a:pPr>
              <a:lnSpc>
                <a:spcPct val="120000"/>
              </a:lnSpc>
            </a:pPr>
            <a:r>
              <a:rPr lang="en-US" dirty="0" smtClean="0"/>
              <a:t>Cognitive Exercises</a:t>
            </a:r>
          </a:p>
          <a:p>
            <a:pPr lvl="1">
              <a:lnSpc>
                <a:spcPct val="120000"/>
              </a:lnSpc>
            </a:pPr>
            <a:r>
              <a:rPr lang="en-US" dirty="0" smtClean="0"/>
              <a:t>STROOP</a:t>
            </a:r>
          </a:p>
          <a:p>
            <a:pPr lvl="2">
              <a:lnSpc>
                <a:spcPct val="120000"/>
              </a:lnSpc>
            </a:pPr>
            <a:r>
              <a:rPr lang="en-US" dirty="0" smtClean="0"/>
              <a:t>Increase # of stimuli</a:t>
            </a:r>
          </a:p>
          <a:p>
            <a:pPr lvl="2">
              <a:lnSpc>
                <a:spcPct val="120000"/>
              </a:lnSpc>
            </a:pPr>
            <a:r>
              <a:rPr lang="en-US" dirty="0" smtClean="0"/>
              <a:t>Performed while standing on thin piece of foam</a:t>
            </a:r>
          </a:p>
          <a:p>
            <a:pPr lvl="1">
              <a:lnSpc>
                <a:spcPct val="120000"/>
              </a:lnSpc>
            </a:pPr>
            <a:r>
              <a:rPr lang="en-US" dirty="0" smtClean="0"/>
              <a:t>Alphabetizing</a:t>
            </a:r>
          </a:p>
          <a:p>
            <a:pPr lvl="2">
              <a:lnSpc>
                <a:spcPct val="120000"/>
              </a:lnSpc>
            </a:pPr>
            <a:r>
              <a:rPr lang="en-US" dirty="0" smtClean="0"/>
              <a:t>Increase Alpha difficulty</a:t>
            </a:r>
          </a:p>
          <a:p>
            <a:pPr lvl="2">
              <a:lnSpc>
                <a:spcPct val="120000"/>
              </a:lnSpc>
            </a:pPr>
            <a:r>
              <a:rPr lang="en-US" dirty="0" smtClean="0"/>
              <a:t>Performed while sitting on physioball</a:t>
            </a:r>
          </a:p>
          <a:p>
            <a:pPr lvl="1">
              <a:lnSpc>
                <a:spcPct val="120000"/>
              </a:lnSpc>
            </a:pPr>
            <a:r>
              <a:rPr lang="en-US" dirty="0" smtClean="0"/>
              <a:t>Sorting</a:t>
            </a:r>
          </a:p>
          <a:p>
            <a:pPr lvl="2">
              <a:lnSpc>
                <a:spcPct val="120000"/>
              </a:lnSpc>
            </a:pPr>
            <a:r>
              <a:rPr lang="en-US" dirty="0" smtClean="0"/>
              <a:t>Increase difficulty level of stimuli</a:t>
            </a:r>
          </a:p>
          <a:p>
            <a:pPr lvl="2">
              <a:lnSpc>
                <a:spcPct val="120000"/>
              </a:lnSpc>
            </a:pPr>
            <a:r>
              <a:rPr lang="en-US" dirty="0" smtClean="0"/>
              <a:t>Performed while tandem standing</a:t>
            </a:r>
          </a:p>
          <a:p>
            <a:pPr lvl="1">
              <a:lnSpc>
                <a:spcPct val="120000"/>
              </a:lnSpc>
            </a:pPr>
            <a:r>
              <a:rPr lang="en-US" dirty="0" smtClean="0"/>
              <a:t>Sequencing</a:t>
            </a:r>
          </a:p>
          <a:p>
            <a:pPr lvl="2">
              <a:lnSpc>
                <a:spcPct val="120000"/>
              </a:lnSpc>
            </a:pPr>
            <a:r>
              <a:rPr lang="en-US" dirty="0" smtClean="0"/>
              <a:t>Increase difficulty level of stimuli</a:t>
            </a:r>
          </a:p>
          <a:p>
            <a:pPr lvl="2">
              <a:lnSpc>
                <a:spcPct val="120000"/>
              </a:lnSpc>
            </a:pPr>
            <a:r>
              <a:rPr lang="en-US" dirty="0" smtClean="0"/>
              <a:t>Increased reach distance from base of support</a:t>
            </a:r>
          </a:p>
          <a:p>
            <a:pPr lvl="1">
              <a:lnSpc>
                <a:spcPct val="120000"/>
              </a:lnSpc>
            </a:pPr>
            <a:r>
              <a:rPr lang="en-US" dirty="0" smtClean="0"/>
              <a:t>Selective &amp; Divided Attention</a:t>
            </a:r>
          </a:p>
          <a:p>
            <a:pPr lvl="2">
              <a:lnSpc>
                <a:spcPct val="120000"/>
              </a:lnSpc>
            </a:pPr>
            <a:r>
              <a:rPr lang="en-US" dirty="0" smtClean="0"/>
              <a:t>Increased time on task</a:t>
            </a:r>
          </a:p>
          <a:p>
            <a:pPr lvl="2">
              <a:lnSpc>
                <a:spcPct val="120000"/>
              </a:lnSpc>
            </a:pPr>
            <a:r>
              <a:rPr lang="en-US" dirty="0" smtClean="0"/>
              <a:t>Increased # of distracting variables</a:t>
            </a:r>
          </a:p>
        </p:txBody>
      </p:sp>
      <p:sp>
        <p:nvSpPr>
          <p:cNvPr id="4" name="Content Placeholder 3"/>
          <p:cNvSpPr>
            <a:spLocks noGrp="1"/>
          </p:cNvSpPr>
          <p:nvPr>
            <p:ph sz="half" idx="2"/>
          </p:nvPr>
        </p:nvSpPr>
        <p:spPr>
          <a:xfrm>
            <a:off x="5181600" y="1219200"/>
            <a:ext cx="3813464" cy="4800600"/>
          </a:xfrm>
        </p:spPr>
        <p:txBody>
          <a:bodyPr>
            <a:normAutofit fontScale="77500" lnSpcReduction="20000"/>
          </a:bodyPr>
          <a:lstStyle/>
          <a:p>
            <a:pPr>
              <a:lnSpc>
                <a:spcPct val="120000"/>
              </a:lnSpc>
            </a:pPr>
            <a:r>
              <a:rPr lang="en-US" dirty="0" smtClean="0"/>
              <a:t>Cognitive Exercises</a:t>
            </a:r>
          </a:p>
          <a:p>
            <a:pPr lvl="1">
              <a:lnSpc>
                <a:spcPct val="120000"/>
              </a:lnSpc>
            </a:pPr>
            <a:r>
              <a:rPr lang="en-US" dirty="0" smtClean="0"/>
              <a:t>Visual Attention</a:t>
            </a:r>
          </a:p>
          <a:p>
            <a:pPr lvl="2">
              <a:lnSpc>
                <a:spcPct val="120000"/>
              </a:lnSpc>
            </a:pPr>
            <a:r>
              <a:rPr lang="en-US" dirty="0" smtClean="0"/>
              <a:t>Increase difficulty level of visual stimuli by adding variables</a:t>
            </a:r>
          </a:p>
          <a:p>
            <a:pPr lvl="2">
              <a:lnSpc>
                <a:spcPct val="120000"/>
              </a:lnSpc>
            </a:pPr>
            <a:r>
              <a:rPr lang="en-US" dirty="0" smtClean="0"/>
              <a:t>Performed with increased base of support reaching modification</a:t>
            </a:r>
          </a:p>
          <a:p>
            <a:pPr lvl="1">
              <a:lnSpc>
                <a:spcPct val="120000"/>
              </a:lnSpc>
            </a:pPr>
            <a:r>
              <a:rPr lang="en-US" dirty="0" smtClean="0"/>
              <a:t>Memory</a:t>
            </a:r>
          </a:p>
          <a:p>
            <a:pPr lvl="2">
              <a:lnSpc>
                <a:spcPct val="120000"/>
              </a:lnSpc>
            </a:pPr>
            <a:r>
              <a:rPr lang="en-US" dirty="0" smtClean="0"/>
              <a:t>Increased amount of information to retain</a:t>
            </a:r>
          </a:p>
          <a:p>
            <a:pPr lvl="2">
              <a:lnSpc>
                <a:spcPct val="120000"/>
              </a:lnSpc>
            </a:pPr>
            <a:r>
              <a:rPr lang="en-US" dirty="0" smtClean="0"/>
              <a:t>Added multiple auditory distractors during memory task.</a:t>
            </a:r>
          </a:p>
          <a:p>
            <a:pPr lvl="1">
              <a:lnSpc>
                <a:spcPct val="120000"/>
              </a:lnSpc>
            </a:pPr>
            <a:r>
              <a:rPr lang="en-US" dirty="0" smtClean="0"/>
              <a:t>Yes/No Questions</a:t>
            </a:r>
          </a:p>
          <a:p>
            <a:pPr lvl="2">
              <a:lnSpc>
                <a:spcPct val="120000"/>
              </a:lnSpc>
            </a:pPr>
            <a:r>
              <a:rPr lang="en-US" dirty="0" smtClean="0"/>
              <a:t>Performed activity well in all settings.  Discontinued after initial trial.</a:t>
            </a:r>
          </a:p>
          <a:p>
            <a:pPr lvl="1">
              <a:lnSpc>
                <a:spcPct val="120000"/>
              </a:lnSpc>
            </a:pPr>
            <a:r>
              <a:rPr lang="en-US" dirty="0" smtClean="0"/>
              <a:t>Following Directions</a:t>
            </a:r>
          </a:p>
          <a:p>
            <a:pPr lvl="2">
              <a:lnSpc>
                <a:spcPct val="120000"/>
              </a:lnSpc>
            </a:pPr>
            <a:r>
              <a:rPr lang="en-US" dirty="0" smtClean="0"/>
              <a:t>Increased # of directions</a:t>
            </a:r>
          </a:p>
          <a:p>
            <a:pPr lvl="2">
              <a:lnSpc>
                <a:spcPct val="120000"/>
              </a:lnSpc>
            </a:pPr>
            <a:r>
              <a:rPr lang="en-US" dirty="0" smtClean="0"/>
              <a:t>Added in-motion trigger for obstacle course activity.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676400" y="-152400"/>
            <a:ext cx="7315200" cy="1219200"/>
          </a:xfrm>
        </p:spPr>
        <p:txBody>
          <a:bodyPr/>
          <a:lstStyle/>
          <a:p>
            <a:r>
              <a:rPr lang="en-US" dirty="0"/>
              <a:t>Case Study: Outcomes</a:t>
            </a:r>
          </a:p>
        </p:txBody>
      </p:sp>
      <p:graphicFrame>
        <p:nvGraphicFramePr>
          <p:cNvPr id="5" name="Table 4"/>
          <p:cNvGraphicFramePr>
            <a:graphicFrameLocks noGrp="1"/>
          </p:cNvGraphicFramePr>
          <p:nvPr>
            <p:extLst>
              <p:ext uri="{D42A27DB-BD31-4B8C-83A1-F6EECF244321}">
                <p14:modId xmlns:p14="http://schemas.microsoft.com/office/powerpoint/2010/main" val="2362900584"/>
              </p:ext>
            </p:extLst>
          </p:nvPr>
        </p:nvGraphicFramePr>
        <p:xfrm>
          <a:off x="1295400" y="762000"/>
          <a:ext cx="7467600" cy="5740395"/>
        </p:xfrm>
        <a:graphic>
          <a:graphicData uri="http://schemas.openxmlformats.org/drawingml/2006/table">
            <a:tbl>
              <a:tblPr firstRow="1" bandRow="1">
                <a:tableStyleId>{073A0DAA-6AF3-43AB-8588-CEC1D06C72B9}</a:tableStyleId>
              </a:tblPr>
              <a:tblGrid>
                <a:gridCol w="1866900"/>
                <a:gridCol w="1866900"/>
                <a:gridCol w="1866900"/>
                <a:gridCol w="1866900"/>
              </a:tblGrid>
              <a:tr h="382693">
                <a:tc>
                  <a:txBody>
                    <a:bodyPr/>
                    <a:lstStyle/>
                    <a:p>
                      <a:pPr algn="ctr"/>
                      <a:r>
                        <a:rPr lang="en-US" sz="1600" dirty="0" smtClean="0"/>
                        <a:t>Exercise</a:t>
                      </a:r>
                      <a:endParaRPr lang="en-US" sz="1600" dirty="0"/>
                    </a:p>
                  </a:txBody>
                  <a:tcPr anchor="ctr"/>
                </a:tc>
                <a:tc>
                  <a:txBody>
                    <a:bodyPr/>
                    <a:lstStyle/>
                    <a:p>
                      <a:pPr algn="ctr"/>
                      <a:r>
                        <a:rPr lang="en-US" sz="1600" dirty="0" smtClean="0"/>
                        <a:t>Pre-LFA</a:t>
                      </a:r>
                      <a:endParaRPr lang="en-US" sz="1600" dirty="0"/>
                    </a:p>
                  </a:txBody>
                  <a:tcPr anchor="ctr"/>
                </a:tc>
                <a:tc>
                  <a:txBody>
                    <a:bodyPr/>
                    <a:lstStyle/>
                    <a:p>
                      <a:pPr algn="ctr"/>
                      <a:r>
                        <a:rPr lang="en-US" sz="1600" dirty="0" smtClean="0"/>
                        <a:t>Post LFA</a:t>
                      </a:r>
                      <a:endParaRPr lang="en-US" sz="1600" dirty="0"/>
                    </a:p>
                  </a:txBody>
                  <a:tcPr anchor="ctr"/>
                </a:tc>
                <a:tc>
                  <a:txBody>
                    <a:bodyPr/>
                    <a:lstStyle/>
                    <a:p>
                      <a:pPr algn="ctr"/>
                      <a:r>
                        <a:rPr lang="en-US" sz="1600" dirty="0" smtClean="0"/>
                        <a:t>Ms Improvement</a:t>
                      </a:r>
                      <a:endParaRPr lang="en-US" sz="1600" dirty="0"/>
                    </a:p>
                  </a:txBody>
                  <a:tcPr anchor="ctr"/>
                </a:tc>
              </a:tr>
              <a:tr h="382693">
                <a:tc>
                  <a:txBody>
                    <a:bodyPr/>
                    <a:lstStyle/>
                    <a:p>
                      <a:r>
                        <a:rPr lang="en-US" sz="1600" dirty="0" smtClean="0"/>
                        <a:t>Both</a:t>
                      </a:r>
                      <a:r>
                        <a:rPr lang="en-US" sz="1600" baseline="0" dirty="0" smtClean="0"/>
                        <a:t> Hands</a:t>
                      </a:r>
                    </a:p>
                  </a:txBody>
                  <a:tcPr/>
                </a:tc>
                <a:tc>
                  <a:txBody>
                    <a:bodyPr/>
                    <a:lstStyle/>
                    <a:p>
                      <a:pPr algn="ctr"/>
                      <a:r>
                        <a:rPr lang="en-US" sz="1600" dirty="0" smtClean="0"/>
                        <a:t>166 ms</a:t>
                      </a:r>
                      <a:endParaRPr lang="en-US" sz="1600" dirty="0"/>
                    </a:p>
                  </a:txBody>
                  <a:tcPr/>
                </a:tc>
                <a:tc>
                  <a:txBody>
                    <a:bodyPr/>
                    <a:lstStyle/>
                    <a:p>
                      <a:pPr algn="ctr"/>
                      <a:r>
                        <a:rPr lang="en-US" sz="1600" dirty="0" smtClean="0"/>
                        <a:t>35 ms</a:t>
                      </a:r>
                      <a:endParaRPr lang="en-US" sz="1600" dirty="0"/>
                    </a:p>
                  </a:txBody>
                  <a:tcPr/>
                </a:tc>
                <a:tc>
                  <a:txBody>
                    <a:bodyPr/>
                    <a:lstStyle/>
                    <a:p>
                      <a:pPr algn="ctr"/>
                      <a:r>
                        <a:rPr lang="en-US" sz="1600" dirty="0" smtClean="0"/>
                        <a:t>131</a:t>
                      </a:r>
                      <a:endParaRPr lang="en-US" sz="1600" dirty="0"/>
                    </a:p>
                  </a:txBody>
                  <a:tcPr/>
                </a:tc>
              </a:tr>
              <a:tr h="382693">
                <a:tc>
                  <a:txBody>
                    <a:bodyPr/>
                    <a:lstStyle/>
                    <a:p>
                      <a:r>
                        <a:rPr lang="en-US" sz="1600" dirty="0" smtClean="0"/>
                        <a:t>Right Hand</a:t>
                      </a:r>
                      <a:endParaRPr lang="en-US" sz="1600" dirty="0"/>
                    </a:p>
                  </a:txBody>
                  <a:tcPr/>
                </a:tc>
                <a:tc>
                  <a:txBody>
                    <a:bodyPr/>
                    <a:lstStyle/>
                    <a:p>
                      <a:pPr algn="ctr"/>
                      <a:r>
                        <a:rPr lang="en-US" sz="1600" dirty="0" smtClean="0"/>
                        <a:t>201 ms</a:t>
                      </a:r>
                      <a:endParaRPr lang="en-US" sz="1600" dirty="0"/>
                    </a:p>
                  </a:txBody>
                  <a:tcPr/>
                </a:tc>
                <a:tc>
                  <a:txBody>
                    <a:bodyPr/>
                    <a:lstStyle/>
                    <a:p>
                      <a:pPr algn="ctr"/>
                      <a:r>
                        <a:rPr lang="en-US" sz="1600" dirty="0" smtClean="0"/>
                        <a:t>37 ms</a:t>
                      </a:r>
                      <a:endParaRPr lang="en-US" sz="1600" dirty="0"/>
                    </a:p>
                  </a:txBody>
                  <a:tcPr/>
                </a:tc>
                <a:tc>
                  <a:txBody>
                    <a:bodyPr/>
                    <a:lstStyle/>
                    <a:p>
                      <a:pPr algn="ctr"/>
                      <a:r>
                        <a:rPr lang="en-US" sz="1600" dirty="0" smtClean="0"/>
                        <a:t>164</a:t>
                      </a:r>
                      <a:endParaRPr lang="en-US" sz="1600" dirty="0"/>
                    </a:p>
                  </a:txBody>
                  <a:tcPr/>
                </a:tc>
              </a:tr>
              <a:tr h="382693">
                <a:tc>
                  <a:txBody>
                    <a:bodyPr/>
                    <a:lstStyle/>
                    <a:p>
                      <a:r>
                        <a:rPr lang="en-US" sz="1600" dirty="0" smtClean="0"/>
                        <a:t>Left Hand</a:t>
                      </a:r>
                      <a:endParaRPr lang="en-US" sz="1600" dirty="0"/>
                    </a:p>
                  </a:txBody>
                  <a:tcPr/>
                </a:tc>
                <a:tc>
                  <a:txBody>
                    <a:bodyPr/>
                    <a:lstStyle/>
                    <a:p>
                      <a:pPr algn="ctr"/>
                      <a:r>
                        <a:rPr lang="en-US" sz="1600" dirty="0" smtClean="0"/>
                        <a:t>160 ms</a:t>
                      </a:r>
                      <a:endParaRPr lang="en-US" sz="1600" dirty="0"/>
                    </a:p>
                  </a:txBody>
                  <a:tcPr/>
                </a:tc>
                <a:tc>
                  <a:txBody>
                    <a:bodyPr/>
                    <a:lstStyle/>
                    <a:p>
                      <a:pPr algn="ctr"/>
                      <a:r>
                        <a:rPr lang="en-US" sz="1600" dirty="0" smtClean="0"/>
                        <a:t>36 ms</a:t>
                      </a:r>
                      <a:endParaRPr lang="en-US" sz="1600" dirty="0"/>
                    </a:p>
                  </a:txBody>
                  <a:tcPr/>
                </a:tc>
                <a:tc>
                  <a:txBody>
                    <a:bodyPr/>
                    <a:lstStyle/>
                    <a:p>
                      <a:pPr algn="ctr"/>
                      <a:r>
                        <a:rPr lang="en-US" sz="1600" dirty="0" smtClean="0"/>
                        <a:t>124</a:t>
                      </a:r>
                      <a:endParaRPr lang="en-US" sz="1600" dirty="0"/>
                    </a:p>
                  </a:txBody>
                  <a:tcPr/>
                </a:tc>
              </a:tr>
              <a:tr h="382693">
                <a:tc>
                  <a:txBody>
                    <a:bodyPr/>
                    <a:lstStyle/>
                    <a:p>
                      <a:r>
                        <a:rPr lang="en-US" sz="1600" dirty="0" smtClean="0"/>
                        <a:t>Both Toes</a:t>
                      </a:r>
                      <a:endParaRPr lang="en-US" sz="1600" dirty="0"/>
                    </a:p>
                  </a:txBody>
                  <a:tcPr/>
                </a:tc>
                <a:tc>
                  <a:txBody>
                    <a:bodyPr/>
                    <a:lstStyle/>
                    <a:p>
                      <a:pPr algn="ctr"/>
                      <a:r>
                        <a:rPr lang="en-US" sz="1600" dirty="0" smtClean="0"/>
                        <a:t>229 ms</a:t>
                      </a:r>
                      <a:endParaRPr lang="en-US" sz="1600" dirty="0"/>
                    </a:p>
                  </a:txBody>
                  <a:tcPr/>
                </a:tc>
                <a:tc>
                  <a:txBody>
                    <a:bodyPr/>
                    <a:lstStyle/>
                    <a:p>
                      <a:pPr algn="ctr"/>
                      <a:r>
                        <a:rPr lang="en-US" sz="1600" dirty="0" smtClean="0"/>
                        <a:t>82 ms</a:t>
                      </a:r>
                      <a:endParaRPr lang="en-US" sz="1600" dirty="0"/>
                    </a:p>
                  </a:txBody>
                  <a:tcPr/>
                </a:tc>
                <a:tc>
                  <a:txBody>
                    <a:bodyPr/>
                    <a:lstStyle/>
                    <a:p>
                      <a:pPr algn="ctr"/>
                      <a:r>
                        <a:rPr lang="en-US" sz="1600" dirty="0" smtClean="0"/>
                        <a:t>147</a:t>
                      </a:r>
                      <a:endParaRPr lang="en-US" sz="1600" dirty="0"/>
                    </a:p>
                  </a:txBody>
                  <a:tcPr/>
                </a:tc>
              </a:tr>
              <a:tr h="382693">
                <a:tc>
                  <a:txBody>
                    <a:bodyPr/>
                    <a:lstStyle/>
                    <a:p>
                      <a:r>
                        <a:rPr lang="en-US" sz="1600" dirty="0" smtClean="0"/>
                        <a:t>Right Toe</a:t>
                      </a:r>
                      <a:endParaRPr lang="en-US" sz="1600" dirty="0"/>
                    </a:p>
                  </a:txBody>
                  <a:tcPr/>
                </a:tc>
                <a:tc>
                  <a:txBody>
                    <a:bodyPr/>
                    <a:lstStyle/>
                    <a:p>
                      <a:pPr algn="ctr"/>
                      <a:r>
                        <a:rPr lang="en-US" sz="1600" dirty="0" smtClean="0"/>
                        <a:t>183 ms</a:t>
                      </a:r>
                      <a:endParaRPr lang="en-US" sz="1600" dirty="0"/>
                    </a:p>
                  </a:txBody>
                  <a:tcPr/>
                </a:tc>
                <a:tc>
                  <a:txBody>
                    <a:bodyPr/>
                    <a:lstStyle/>
                    <a:p>
                      <a:pPr algn="ctr"/>
                      <a:r>
                        <a:rPr lang="en-US" sz="1600" dirty="0" smtClean="0"/>
                        <a:t>81 ms</a:t>
                      </a:r>
                      <a:endParaRPr lang="en-US" sz="1600" dirty="0"/>
                    </a:p>
                  </a:txBody>
                  <a:tcPr/>
                </a:tc>
                <a:tc>
                  <a:txBody>
                    <a:bodyPr/>
                    <a:lstStyle/>
                    <a:p>
                      <a:pPr algn="ctr"/>
                      <a:r>
                        <a:rPr lang="en-US" sz="1600" dirty="0" smtClean="0"/>
                        <a:t>102</a:t>
                      </a:r>
                      <a:endParaRPr lang="en-US" sz="1600" dirty="0"/>
                    </a:p>
                  </a:txBody>
                  <a:tcPr/>
                </a:tc>
              </a:tr>
              <a:tr h="382693">
                <a:tc>
                  <a:txBody>
                    <a:bodyPr/>
                    <a:lstStyle/>
                    <a:p>
                      <a:r>
                        <a:rPr lang="en-US" sz="1600" dirty="0" smtClean="0"/>
                        <a:t>Left Toe</a:t>
                      </a:r>
                      <a:endParaRPr lang="en-US" sz="1600" dirty="0"/>
                    </a:p>
                  </a:txBody>
                  <a:tcPr/>
                </a:tc>
                <a:tc>
                  <a:txBody>
                    <a:bodyPr/>
                    <a:lstStyle/>
                    <a:p>
                      <a:pPr algn="ctr"/>
                      <a:r>
                        <a:rPr lang="en-US" sz="1600" dirty="0" smtClean="0"/>
                        <a:t>231 ms</a:t>
                      </a:r>
                      <a:endParaRPr lang="en-US" sz="1600" dirty="0"/>
                    </a:p>
                  </a:txBody>
                  <a:tcPr/>
                </a:tc>
                <a:tc>
                  <a:txBody>
                    <a:bodyPr/>
                    <a:lstStyle/>
                    <a:p>
                      <a:pPr algn="ctr"/>
                      <a:r>
                        <a:rPr lang="en-US" sz="1600" dirty="0" smtClean="0"/>
                        <a:t>85 ms</a:t>
                      </a:r>
                      <a:endParaRPr lang="en-US" sz="1600" dirty="0"/>
                    </a:p>
                  </a:txBody>
                  <a:tcPr/>
                </a:tc>
                <a:tc>
                  <a:txBody>
                    <a:bodyPr/>
                    <a:lstStyle/>
                    <a:p>
                      <a:pPr algn="ctr"/>
                      <a:r>
                        <a:rPr lang="en-US" sz="1600" dirty="0" smtClean="0"/>
                        <a:t>146</a:t>
                      </a:r>
                      <a:endParaRPr lang="en-US" sz="1600" dirty="0"/>
                    </a:p>
                  </a:txBody>
                  <a:tcPr/>
                </a:tc>
              </a:tr>
              <a:tr h="382693">
                <a:tc>
                  <a:txBody>
                    <a:bodyPr/>
                    <a:lstStyle/>
                    <a:p>
                      <a:r>
                        <a:rPr lang="en-US" sz="1600" dirty="0" smtClean="0"/>
                        <a:t>Both</a:t>
                      </a:r>
                      <a:r>
                        <a:rPr lang="en-US" sz="1600" baseline="0" dirty="0" smtClean="0"/>
                        <a:t> Heels</a:t>
                      </a:r>
                      <a:endParaRPr lang="en-US" sz="1600" dirty="0"/>
                    </a:p>
                  </a:txBody>
                  <a:tcPr/>
                </a:tc>
                <a:tc>
                  <a:txBody>
                    <a:bodyPr/>
                    <a:lstStyle/>
                    <a:p>
                      <a:pPr algn="ctr"/>
                      <a:r>
                        <a:rPr lang="en-US" sz="1600" dirty="0" smtClean="0"/>
                        <a:t>305 ms</a:t>
                      </a:r>
                      <a:endParaRPr lang="en-US" sz="1600" dirty="0"/>
                    </a:p>
                  </a:txBody>
                  <a:tcPr/>
                </a:tc>
                <a:tc>
                  <a:txBody>
                    <a:bodyPr/>
                    <a:lstStyle/>
                    <a:p>
                      <a:pPr algn="ctr"/>
                      <a:r>
                        <a:rPr lang="en-US" sz="1600" dirty="0" smtClean="0"/>
                        <a:t>91 ms</a:t>
                      </a:r>
                      <a:endParaRPr lang="en-US" sz="1600" dirty="0"/>
                    </a:p>
                  </a:txBody>
                  <a:tcPr/>
                </a:tc>
                <a:tc>
                  <a:txBody>
                    <a:bodyPr/>
                    <a:lstStyle/>
                    <a:p>
                      <a:pPr algn="ctr"/>
                      <a:r>
                        <a:rPr lang="en-US" sz="1600" dirty="0" smtClean="0"/>
                        <a:t>214</a:t>
                      </a:r>
                      <a:endParaRPr lang="en-US" sz="1600" dirty="0"/>
                    </a:p>
                  </a:txBody>
                  <a:tcPr/>
                </a:tc>
              </a:tr>
              <a:tr h="382693">
                <a:tc>
                  <a:txBody>
                    <a:bodyPr/>
                    <a:lstStyle/>
                    <a:p>
                      <a:r>
                        <a:rPr lang="en-US" sz="1600" dirty="0" smtClean="0"/>
                        <a:t>Right Heel</a:t>
                      </a:r>
                      <a:endParaRPr lang="en-US" sz="1600" dirty="0"/>
                    </a:p>
                  </a:txBody>
                  <a:tcPr/>
                </a:tc>
                <a:tc>
                  <a:txBody>
                    <a:bodyPr/>
                    <a:lstStyle/>
                    <a:p>
                      <a:pPr algn="ctr"/>
                      <a:r>
                        <a:rPr lang="en-US" sz="1600" dirty="0" smtClean="0"/>
                        <a:t>255 ms</a:t>
                      </a:r>
                      <a:endParaRPr lang="en-US" sz="1600" dirty="0"/>
                    </a:p>
                  </a:txBody>
                  <a:tcPr/>
                </a:tc>
                <a:tc>
                  <a:txBody>
                    <a:bodyPr/>
                    <a:lstStyle/>
                    <a:p>
                      <a:pPr algn="ctr"/>
                      <a:r>
                        <a:rPr lang="en-US" sz="1600" dirty="0" smtClean="0"/>
                        <a:t>79 ms</a:t>
                      </a:r>
                      <a:endParaRPr lang="en-US" sz="1600" dirty="0"/>
                    </a:p>
                  </a:txBody>
                  <a:tcPr/>
                </a:tc>
                <a:tc>
                  <a:txBody>
                    <a:bodyPr/>
                    <a:lstStyle/>
                    <a:p>
                      <a:pPr algn="ctr"/>
                      <a:r>
                        <a:rPr lang="en-US" sz="1600" dirty="0" smtClean="0"/>
                        <a:t>176</a:t>
                      </a:r>
                      <a:endParaRPr lang="en-US" sz="1600" dirty="0"/>
                    </a:p>
                  </a:txBody>
                  <a:tcPr/>
                </a:tc>
              </a:tr>
              <a:tr h="382693">
                <a:tc>
                  <a:txBody>
                    <a:bodyPr/>
                    <a:lstStyle/>
                    <a:p>
                      <a:r>
                        <a:rPr lang="en-US" sz="1600" dirty="0" smtClean="0"/>
                        <a:t>Left Heel</a:t>
                      </a:r>
                      <a:endParaRPr lang="en-US" sz="1600" dirty="0"/>
                    </a:p>
                  </a:txBody>
                  <a:tcPr/>
                </a:tc>
                <a:tc>
                  <a:txBody>
                    <a:bodyPr/>
                    <a:lstStyle/>
                    <a:p>
                      <a:pPr algn="ctr"/>
                      <a:r>
                        <a:rPr lang="en-US" sz="1600" dirty="0" smtClean="0"/>
                        <a:t>244 ms</a:t>
                      </a:r>
                      <a:endParaRPr lang="en-US" sz="1600" dirty="0"/>
                    </a:p>
                  </a:txBody>
                  <a:tcPr/>
                </a:tc>
                <a:tc>
                  <a:txBody>
                    <a:bodyPr/>
                    <a:lstStyle/>
                    <a:p>
                      <a:pPr algn="ctr"/>
                      <a:r>
                        <a:rPr lang="en-US" sz="1600" dirty="0" smtClean="0"/>
                        <a:t>77 ms</a:t>
                      </a:r>
                      <a:endParaRPr lang="en-US" sz="1600" dirty="0"/>
                    </a:p>
                  </a:txBody>
                  <a:tcPr/>
                </a:tc>
                <a:tc>
                  <a:txBody>
                    <a:bodyPr/>
                    <a:lstStyle/>
                    <a:p>
                      <a:pPr algn="ctr"/>
                      <a:r>
                        <a:rPr lang="en-US" sz="1600" dirty="0" smtClean="0"/>
                        <a:t>167</a:t>
                      </a:r>
                      <a:endParaRPr lang="en-US" sz="1600" dirty="0"/>
                    </a:p>
                  </a:txBody>
                  <a:tcPr/>
                </a:tc>
              </a:tr>
              <a:tr h="382693">
                <a:tc>
                  <a:txBody>
                    <a:bodyPr/>
                    <a:lstStyle/>
                    <a:p>
                      <a:r>
                        <a:rPr lang="en-US" sz="1600" dirty="0" smtClean="0"/>
                        <a:t>R Hand / L Toe</a:t>
                      </a:r>
                      <a:endParaRPr lang="en-US" sz="1600" dirty="0"/>
                    </a:p>
                  </a:txBody>
                  <a:tcPr/>
                </a:tc>
                <a:tc>
                  <a:txBody>
                    <a:bodyPr/>
                    <a:lstStyle/>
                    <a:p>
                      <a:pPr algn="ctr"/>
                      <a:r>
                        <a:rPr lang="en-US" sz="1600" dirty="0" smtClean="0"/>
                        <a:t>207 ms</a:t>
                      </a:r>
                      <a:endParaRPr lang="en-US" sz="1600" dirty="0"/>
                    </a:p>
                  </a:txBody>
                  <a:tcPr/>
                </a:tc>
                <a:tc>
                  <a:txBody>
                    <a:bodyPr/>
                    <a:lstStyle/>
                    <a:p>
                      <a:pPr algn="ctr"/>
                      <a:r>
                        <a:rPr lang="en-US" sz="1600" dirty="0" smtClean="0"/>
                        <a:t>89 ms</a:t>
                      </a:r>
                      <a:endParaRPr lang="en-US" sz="1600" dirty="0"/>
                    </a:p>
                  </a:txBody>
                  <a:tcPr/>
                </a:tc>
                <a:tc>
                  <a:txBody>
                    <a:bodyPr/>
                    <a:lstStyle/>
                    <a:p>
                      <a:pPr algn="ctr"/>
                      <a:r>
                        <a:rPr lang="en-US" sz="1600" dirty="0" smtClean="0"/>
                        <a:t>118</a:t>
                      </a:r>
                      <a:endParaRPr lang="en-US" sz="1600" dirty="0"/>
                    </a:p>
                  </a:txBody>
                  <a:tcPr/>
                </a:tc>
              </a:tr>
              <a:tr h="382693">
                <a:tc>
                  <a:txBody>
                    <a:bodyPr/>
                    <a:lstStyle/>
                    <a:p>
                      <a:r>
                        <a:rPr lang="en-US" sz="1600" dirty="0" smtClean="0"/>
                        <a:t>L Hand / R Toe</a:t>
                      </a:r>
                      <a:endParaRPr lang="en-US" sz="1600" dirty="0"/>
                    </a:p>
                  </a:txBody>
                  <a:tcPr/>
                </a:tc>
                <a:tc>
                  <a:txBody>
                    <a:bodyPr/>
                    <a:lstStyle/>
                    <a:p>
                      <a:pPr algn="ctr"/>
                      <a:r>
                        <a:rPr lang="en-US" sz="1600" dirty="0" smtClean="0"/>
                        <a:t>234 ms</a:t>
                      </a:r>
                      <a:endParaRPr lang="en-US" sz="1600" dirty="0"/>
                    </a:p>
                  </a:txBody>
                  <a:tcPr/>
                </a:tc>
                <a:tc>
                  <a:txBody>
                    <a:bodyPr/>
                    <a:lstStyle/>
                    <a:p>
                      <a:pPr algn="ctr"/>
                      <a:r>
                        <a:rPr lang="en-US" sz="1600" dirty="0" smtClean="0"/>
                        <a:t>90 ms</a:t>
                      </a:r>
                      <a:endParaRPr lang="en-US" sz="1600" dirty="0"/>
                    </a:p>
                  </a:txBody>
                  <a:tcPr/>
                </a:tc>
                <a:tc>
                  <a:txBody>
                    <a:bodyPr/>
                    <a:lstStyle/>
                    <a:p>
                      <a:pPr algn="ctr"/>
                      <a:r>
                        <a:rPr lang="en-US" sz="1600" dirty="0" smtClean="0"/>
                        <a:t>144</a:t>
                      </a:r>
                      <a:endParaRPr lang="en-US" sz="1600" dirty="0"/>
                    </a:p>
                  </a:txBody>
                  <a:tcPr/>
                </a:tc>
              </a:tr>
              <a:tr h="382693">
                <a:tc>
                  <a:txBody>
                    <a:bodyPr/>
                    <a:lstStyle/>
                    <a:p>
                      <a:r>
                        <a:rPr lang="en-US" sz="1600" dirty="0" smtClean="0"/>
                        <a:t>Balance R Foot</a:t>
                      </a:r>
                      <a:endParaRPr lang="en-US" sz="1600" dirty="0"/>
                    </a:p>
                  </a:txBody>
                  <a:tcPr/>
                </a:tc>
                <a:tc>
                  <a:txBody>
                    <a:bodyPr/>
                    <a:lstStyle/>
                    <a:p>
                      <a:pPr algn="ctr"/>
                      <a:r>
                        <a:rPr lang="en-US" sz="1600" dirty="0" smtClean="0"/>
                        <a:t>Unable</a:t>
                      </a:r>
                      <a:endParaRPr lang="en-US" sz="1600" dirty="0"/>
                    </a:p>
                  </a:txBody>
                  <a:tcPr/>
                </a:tc>
                <a:tc>
                  <a:txBody>
                    <a:bodyPr/>
                    <a:lstStyle/>
                    <a:p>
                      <a:pPr algn="ctr"/>
                      <a:r>
                        <a:rPr lang="en-US" sz="1600" dirty="0" smtClean="0"/>
                        <a:t>101 ms</a:t>
                      </a:r>
                      <a:endParaRPr lang="en-US" sz="1600" dirty="0"/>
                    </a:p>
                  </a:txBody>
                  <a:tcPr/>
                </a:tc>
                <a:tc>
                  <a:txBody>
                    <a:bodyPr/>
                    <a:lstStyle/>
                    <a:p>
                      <a:pPr algn="ctr"/>
                      <a:r>
                        <a:rPr lang="en-US" sz="1600" dirty="0" smtClean="0"/>
                        <a:t>*</a:t>
                      </a:r>
                      <a:endParaRPr lang="en-US" sz="1600" dirty="0"/>
                    </a:p>
                  </a:txBody>
                  <a:tcPr/>
                </a:tc>
              </a:tr>
              <a:tr h="382693">
                <a:tc>
                  <a:txBody>
                    <a:bodyPr/>
                    <a:lstStyle/>
                    <a:p>
                      <a:r>
                        <a:rPr lang="en-US" sz="1600" dirty="0" smtClean="0"/>
                        <a:t>Balance L Foot</a:t>
                      </a:r>
                      <a:endParaRPr lang="en-US" sz="1600" dirty="0"/>
                    </a:p>
                  </a:txBody>
                  <a:tcPr/>
                </a:tc>
                <a:tc>
                  <a:txBody>
                    <a:bodyPr/>
                    <a:lstStyle/>
                    <a:p>
                      <a:pPr algn="ctr"/>
                      <a:r>
                        <a:rPr lang="en-US" sz="1600" dirty="0" smtClean="0"/>
                        <a:t>Unable</a:t>
                      </a:r>
                      <a:endParaRPr lang="en-US" sz="1600" dirty="0"/>
                    </a:p>
                  </a:txBody>
                  <a:tcPr/>
                </a:tc>
                <a:tc>
                  <a:txBody>
                    <a:bodyPr/>
                    <a:lstStyle/>
                    <a:p>
                      <a:pPr algn="ctr"/>
                      <a:r>
                        <a:rPr lang="en-US" sz="1600" dirty="0" smtClean="0"/>
                        <a:t>121 ms</a:t>
                      </a:r>
                      <a:endParaRPr lang="en-US" sz="1600" dirty="0"/>
                    </a:p>
                  </a:txBody>
                  <a:tcPr/>
                </a:tc>
                <a:tc>
                  <a:txBody>
                    <a:bodyPr/>
                    <a:lstStyle/>
                    <a:p>
                      <a:pPr algn="ctr"/>
                      <a:r>
                        <a:rPr lang="en-US" sz="1600" dirty="0" smtClean="0"/>
                        <a:t>*</a:t>
                      </a:r>
                      <a:endParaRPr lang="en-US" sz="1600" dirty="0"/>
                    </a:p>
                  </a:txBody>
                  <a:tcPr/>
                </a:tc>
              </a:tr>
              <a:tr h="382693">
                <a:tc>
                  <a:txBody>
                    <a:bodyPr/>
                    <a:lstStyle/>
                    <a:p>
                      <a:r>
                        <a:rPr lang="en-US" sz="1600" dirty="0" smtClean="0"/>
                        <a:t>Both Hands-GDE</a:t>
                      </a:r>
                      <a:endParaRPr lang="en-US" sz="1600" dirty="0"/>
                    </a:p>
                  </a:txBody>
                  <a:tcPr/>
                </a:tc>
                <a:tc>
                  <a:txBody>
                    <a:bodyPr/>
                    <a:lstStyle/>
                    <a:p>
                      <a:pPr algn="ctr"/>
                      <a:r>
                        <a:rPr lang="en-US" sz="1600" dirty="0" smtClean="0"/>
                        <a:t>252 ms</a:t>
                      </a:r>
                      <a:endParaRPr lang="en-US" sz="1600" dirty="0"/>
                    </a:p>
                  </a:txBody>
                  <a:tcPr/>
                </a:tc>
                <a:tc>
                  <a:txBody>
                    <a:bodyPr/>
                    <a:lstStyle/>
                    <a:p>
                      <a:pPr algn="ctr"/>
                      <a:r>
                        <a:rPr lang="en-US" sz="1600" dirty="0" smtClean="0"/>
                        <a:t>32 ms</a:t>
                      </a:r>
                      <a:endParaRPr lang="en-US" sz="1600" dirty="0"/>
                    </a:p>
                  </a:txBody>
                  <a:tcPr/>
                </a:tc>
                <a:tc>
                  <a:txBody>
                    <a:bodyPr/>
                    <a:lstStyle/>
                    <a:p>
                      <a:pPr algn="ctr"/>
                      <a:r>
                        <a:rPr lang="en-US" sz="1600" dirty="0" smtClean="0"/>
                        <a:t>220</a:t>
                      </a:r>
                      <a:endParaRPr lang="en-US" sz="16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a:t>
            </a:r>
            <a:r>
              <a:rPr lang="en-US" baseline="0" dirty="0" smtClean="0"/>
              <a:t> Risk Reduction Program: Review of </a:t>
            </a:r>
            <a:r>
              <a:rPr lang="en-US" dirty="0" smtClean="0"/>
              <a:t>Modules</a:t>
            </a:r>
            <a:r>
              <a:rPr lang="en-US" baseline="0" dirty="0" smtClean="0"/>
              <a:t> 1 -</a:t>
            </a:r>
            <a:r>
              <a:rPr lang="en-US" dirty="0" smtClean="0"/>
              <a:t> 5</a:t>
            </a:r>
            <a:endParaRPr lang="en-US" dirty="0"/>
          </a:p>
        </p:txBody>
      </p:sp>
      <p:sp>
        <p:nvSpPr>
          <p:cNvPr id="3" name="Content Placeholder 2"/>
          <p:cNvSpPr>
            <a:spLocks noGrp="1"/>
          </p:cNvSpPr>
          <p:nvPr>
            <p:ph idx="1"/>
          </p:nvPr>
        </p:nvSpPr>
        <p:spPr>
          <a:xfrm>
            <a:off x="1143000" y="1447800"/>
            <a:ext cx="8001000" cy="4343400"/>
          </a:xfrm>
        </p:spPr>
        <p:txBody>
          <a:bodyPr>
            <a:normAutofit fontScale="32500" lnSpcReduction="20000"/>
          </a:bodyPr>
          <a:lstStyle/>
          <a:p>
            <a:pPr>
              <a:lnSpc>
                <a:spcPct val="120000"/>
              </a:lnSpc>
            </a:pPr>
            <a:r>
              <a:rPr lang="en-US" sz="5000" dirty="0" smtClean="0"/>
              <a:t>In the first</a:t>
            </a:r>
            <a:r>
              <a:rPr lang="en-US" sz="5000" baseline="0" dirty="0" smtClean="0"/>
              <a:t> module we reviewed the premise of the Fall Risk Reduction Program, including the inclusion criteria for patient selection.</a:t>
            </a:r>
          </a:p>
          <a:p>
            <a:pPr>
              <a:lnSpc>
                <a:spcPct val="120000"/>
              </a:lnSpc>
            </a:pPr>
            <a:r>
              <a:rPr lang="en-US" sz="5000" baseline="0" dirty="0" smtClean="0"/>
              <a:t>The second module reviewed patient assessment</a:t>
            </a:r>
          </a:p>
          <a:p>
            <a:pPr lvl="1">
              <a:lnSpc>
                <a:spcPct val="120000"/>
              </a:lnSpc>
            </a:pPr>
            <a:r>
              <a:rPr lang="en-US" sz="5000" baseline="0" dirty="0" smtClean="0"/>
              <a:t>Identifying patients at risk of falling</a:t>
            </a:r>
          </a:p>
          <a:p>
            <a:pPr lvl="1">
              <a:lnSpc>
                <a:spcPct val="120000"/>
              </a:lnSpc>
            </a:pPr>
            <a:r>
              <a:rPr lang="en-US" sz="5000" baseline="0" dirty="0" smtClean="0"/>
              <a:t>Evaluating patients in a dual task condition to simulate “real life” situations</a:t>
            </a:r>
          </a:p>
          <a:p>
            <a:pPr lvl="0">
              <a:lnSpc>
                <a:spcPct val="120000"/>
              </a:lnSpc>
            </a:pPr>
            <a:r>
              <a:rPr lang="en-US" sz="5000" baseline="0" dirty="0" smtClean="0"/>
              <a:t>The third module covered how to determine which systems of balance were weakest and develop an exercise program for those systems.</a:t>
            </a:r>
          </a:p>
          <a:p>
            <a:pPr lvl="0">
              <a:lnSpc>
                <a:spcPct val="120000"/>
              </a:lnSpc>
            </a:pPr>
            <a:r>
              <a:rPr lang="en-US" sz="5000" dirty="0" smtClean="0"/>
              <a:t>The fourth module looked at IM scores and how to utilize them to establish treatment plans, how to advance exercises based on domains of challenge, and how to gauge progress through reassessment.</a:t>
            </a:r>
          </a:p>
          <a:p>
            <a:pPr lvl="0">
              <a:lnSpc>
                <a:spcPct val="120000"/>
              </a:lnSpc>
            </a:pPr>
            <a:r>
              <a:rPr lang="en-US" sz="5000" baseline="0" dirty="0" smtClean="0"/>
              <a:t>In the fifth</a:t>
            </a:r>
            <a:r>
              <a:rPr lang="en-US" sz="5000" dirty="0" smtClean="0"/>
              <a:t> module, we discussed discharge planning and establishing effective home exercise programs.</a:t>
            </a:r>
          </a:p>
          <a:p>
            <a:pPr lvl="0">
              <a:lnSpc>
                <a:spcPct val="120000"/>
              </a:lnSpc>
              <a:buNone/>
            </a:pPr>
            <a:endParaRPr lang="en-US" baseline="0" dirty="0" smtClean="0"/>
          </a:p>
        </p:txBody>
      </p:sp>
    </p:spTree>
    <p:extLst>
      <p:ext uri="{BB962C8B-B14F-4D97-AF65-F5344CB8AC3E}">
        <p14:creationId xmlns:p14="http://schemas.microsoft.com/office/powerpoint/2010/main" val="22153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t>Case Study: Outcomes</a:t>
            </a:r>
          </a:p>
        </p:txBody>
      </p:sp>
      <p:graphicFrame>
        <p:nvGraphicFramePr>
          <p:cNvPr id="7" name="Content Placeholder 4"/>
          <p:cNvGraphicFramePr>
            <a:graphicFrameLocks noGrp="1"/>
          </p:cNvGraphicFramePr>
          <p:nvPr>
            <p:ph sz="half" idx="4294967295"/>
            <p:extLst>
              <p:ext uri="{D42A27DB-BD31-4B8C-83A1-F6EECF244321}">
                <p14:modId xmlns:p14="http://schemas.microsoft.com/office/powerpoint/2010/main" val="3028210413"/>
              </p:ext>
            </p:extLst>
          </p:nvPr>
        </p:nvGraphicFramePr>
        <p:xfrm>
          <a:off x="1219200" y="1524000"/>
          <a:ext cx="7239000" cy="4419600"/>
        </p:xfrm>
        <a:graphic>
          <a:graphicData uri="http://schemas.openxmlformats.org/drawingml/2006/table">
            <a:tbl>
              <a:tblPr firstRow="1" bandRow="1">
                <a:tableStyleId>{073A0DAA-6AF3-43AB-8588-CEC1D06C72B9}</a:tableStyleId>
              </a:tblPr>
              <a:tblGrid>
                <a:gridCol w="1767663"/>
                <a:gridCol w="1851837"/>
                <a:gridCol w="1809750"/>
                <a:gridCol w="1809750"/>
              </a:tblGrid>
              <a:tr h="1246554">
                <a:tc>
                  <a:txBody>
                    <a:bodyPr/>
                    <a:lstStyle/>
                    <a:p>
                      <a:pPr algn="ctr"/>
                      <a:r>
                        <a:rPr lang="en-US" sz="2000" dirty="0" smtClean="0"/>
                        <a:t>Test</a:t>
                      </a:r>
                      <a:endParaRPr lang="en-US" sz="2000" dirty="0"/>
                    </a:p>
                  </a:txBody>
                  <a:tcPr anchor="ctr"/>
                </a:tc>
                <a:tc>
                  <a:txBody>
                    <a:bodyPr/>
                    <a:lstStyle/>
                    <a:p>
                      <a:pPr marL="0" algn="ctr" defTabSz="642618" rtl="0" eaLnBrk="1" latinLnBrk="0" hangingPunct="1"/>
                      <a:r>
                        <a:rPr lang="en-US" sz="2000" kern="1200" dirty="0" smtClean="0"/>
                        <a:t>Intake Patient Score</a:t>
                      </a:r>
                      <a:endParaRPr lang="en-US" sz="2000" b="1" kern="1200" dirty="0" smtClean="0">
                        <a:solidFill>
                          <a:schemeClr val="lt1"/>
                        </a:solidFill>
                        <a:latin typeface="+mn-lt"/>
                        <a:ea typeface="+mn-ea"/>
                        <a:cs typeface="+mn-cs"/>
                      </a:endParaRPr>
                    </a:p>
                  </a:txBody>
                  <a:tcPr anchor="ctr"/>
                </a:tc>
                <a:tc>
                  <a:txBody>
                    <a:bodyPr/>
                    <a:lstStyle/>
                    <a:p>
                      <a:pPr marL="0" algn="ctr" defTabSz="642618" rtl="0" eaLnBrk="1" latinLnBrk="0" hangingPunct="1"/>
                      <a:r>
                        <a:rPr lang="en-US" sz="2000" kern="1200" dirty="0" smtClean="0"/>
                        <a:t>At High Risk for Falling if:</a:t>
                      </a:r>
                      <a:endParaRPr lang="en-US" sz="2000" b="1" kern="1200" dirty="0" smtClean="0">
                        <a:solidFill>
                          <a:schemeClr val="lt1"/>
                        </a:solidFill>
                        <a:latin typeface="+mn-lt"/>
                        <a:ea typeface="+mn-ea"/>
                        <a:cs typeface="+mn-cs"/>
                      </a:endParaRPr>
                    </a:p>
                  </a:txBody>
                  <a:tcPr anchor="ctr"/>
                </a:tc>
                <a:tc>
                  <a:txBody>
                    <a:bodyPr/>
                    <a:lstStyle/>
                    <a:p>
                      <a:pPr marL="0" algn="ctr" defTabSz="642618" rtl="0" eaLnBrk="1" latinLnBrk="0" hangingPunct="1"/>
                      <a:r>
                        <a:rPr lang="en-US" sz="2000" kern="1200" dirty="0" smtClean="0"/>
                        <a:t>Discharge Patient Score</a:t>
                      </a:r>
                      <a:endParaRPr lang="en-US" sz="2000" b="1" kern="1200" dirty="0" smtClean="0">
                        <a:solidFill>
                          <a:schemeClr val="lt1"/>
                        </a:solidFill>
                        <a:latin typeface="+mn-lt"/>
                        <a:ea typeface="+mn-ea"/>
                        <a:cs typeface="+mn-cs"/>
                      </a:endParaRPr>
                    </a:p>
                  </a:txBody>
                  <a:tcPr anchor="ctr"/>
                </a:tc>
              </a:tr>
              <a:tr h="849923">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000" kern="1200" dirty="0" smtClean="0"/>
                        <a:t>TUG alone: 	</a:t>
                      </a:r>
                      <a:endParaRPr lang="en-US" sz="2000" kern="1200" dirty="0" smtClean="0">
                        <a:solidFill>
                          <a:schemeClr val="dk1"/>
                        </a:solidFill>
                        <a:latin typeface="+mn-lt"/>
                        <a:ea typeface="+mn-ea"/>
                        <a:cs typeface="+mn-cs"/>
                      </a:endParaRPr>
                    </a:p>
                  </a:txBody>
                  <a:tcPr anchor="ctr"/>
                </a:tc>
                <a:tc>
                  <a:txBody>
                    <a:bodyPr/>
                    <a:lstStyle/>
                    <a:p>
                      <a:pPr marL="0" marR="0" lvl="1" indent="0" algn="ctr" defTabSz="642618" rtl="0" eaLnBrk="1" fontAlgn="auto" latinLnBrk="0" hangingPunct="1">
                        <a:lnSpc>
                          <a:spcPct val="100000"/>
                        </a:lnSpc>
                        <a:spcBef>
                          <a:spcPts val="0"/>
                        </a:spcBef>
                        <a:spcAft>
                          <a:spcPts val="0"/>
                        </a:spcAft>
                        <a:buClrTx/>
                        <a:buSzTx/>
                        <a:buFontTx/>
                        <a:buNone/>
                        <a:tabLst/>
                        <a:defRPr/>
                      </a:pPr>
                      <a:r>
                        <a:rPr lang="en-US" sz="2000" kern="1200" dirty="0" smtClean="0"/>
                        <a:t>11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&gt; 14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9 seconds</a:t>
                      </a:r>
                      <a:endParaRPr lang="en-US" sz="2000" kern="1200" dirty="0" smtClean="0">
                        <a:solidFill>
                          <a:schemeClr val="dk1"/>
                        </a:solidFill>
                        <a:latin typeface="+mn-lt"/>
                        <a:ea typeface="+mn-ea"/>
                        <a:cs typeface="+mn-cs"/>
                      </a:endParaRPr>
                    </a:p>
                  </a:txBody>
                  <a:tcPr anchor="ctr"/>
                </a:tc>
              </a:tr>
              <a:tr h="1095456">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000" kern="1200" dirty="0" smtClean="0"/>
                        <a:t>TUG Cognitive: </a:t>
                      </a:r>
                    </a:p>
                  </a:txBody>
                  <a:tcPr anchor="ctr"/>
                </a:tc>
                <a:tc>
                  <a:txBody>
                    <a:bodyPr/>
                    <a:lstStyle/>
                    <a:p>
                      <a:pPr marL="0" marR="0" lvl="1" indent="0" algn="ctr" defTabSz="642618" rtl="0" eaLnBrk="1" fontAlgn="auto" latinLnBrk="0" hangingPunct="1">
                        <a:lnSpc>
                          <a:spcPct val="100000"/>
                        </a:lnSpc>
                        <a:spcBef>
                          <a:spcPts val="0"/>
                        </a:spcBef>
                        <a:spcAft>
                          <a:spcPts val="0"/>
                        </a:spcAft>
                        <a:buClrTx/>
                        <a:buSzTx/>
                        <a:buFontTx/>
                        <a:buNone/>
                        <a:tabLst/>
                        <a:defRPr/>
                      </a:pPr>
                      <a:r>
                        <a:rPr lang="en-US" sz="2000" kern="1200" dirty="0" smtClean="0"/>
                        <a:t>16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&gt; 14.5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13 seconds</a:t>
                      </a:r>
                      <a:endParaRPr lang="en-US" sz="2000" kern="1200" dirty="0" smtClean="0">
                        <a:solidFill>
                          <a:schemeClr val="dk1"/>
                        </a:solidFill>
                        <a:latin typeface="+mn-lt"/>
                        <a:ea typeface="+mn-ea"/>
                        <a:cs typeface="+mn-cs"/>
                      </a:endParaRPr>
                    </a:p>
                  </a:txBody>
                  <a:tcPr anchor="ctr"/>
                </a:tc>
              </a:tr>
              <a:tr h="849923">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000" dirty="0" smtClean="0"/>
                        <a:t>TUG Manual: </a:t>
                      </a:r>
                      <a:endParaRPr lang="en-US" sz="1200" dirty="0"/>
                    </a:p>
                  </a:txBody>
                  <a:tcPr anchor="ctr"/>
                </a:tc>
                <a:tc>
                  <a:txBody>
                    <a:bodyPr/>
                    <a:lstStyle/>
                    <a:p>
                      <a:pPr marL="0" marR="0" lvl="1" indent="0" algn="ctr" defTabSz="642618" rtl="0" eaLnBrk="1" fontAlgn="auto" latinLnBrk="0" hangingPunct="1">
                        <a:lnSpc>
                          <a:spcPct val="100000"/>
                        </a:lnSpc>
                        <a:spcBef>
                          <a:spcPts val="0"/>
                        </a:spcBef>
                        <a:spcAft>
                          <a:spcPts val="0"/>
                        </a:spcAft>
                        <a:buClrTx/>
                        <a:buSzTx/>
                        <a:buFontTx/>
                        <a:buNone/>
                        <a:tabLst/>
                        <a:defRPr/>
                      </a:pPr>
                      <a:r>
                        <a:rPr lang="en-US" sz="2000" kern="1200" dirty="0" smtClean="0"/>
                        <a:t>18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&gt; 15 seconds</a:t>
                      </a:r>
                      <a:endParaRPr lang="en-US" sz="2000" kern="1200" dirty="0" smtClean="0">
                        <a:solidFill>
                          <a:schemeClr val="dk1"/>
                        </a:solidFill>
                        <a:latin typeface="+mn-lt"/>
                        <a:ea typeface="+mn-ea"/>
                        <a:cs typeface="+mn-cs"/>
                      </a:endParaRPr>
                    </a:p>
                  </a:txBody>
                  <a:tcPr anchor="ctr"/>
                </a:tc>
                <a:tc>
                  <a:txBody>
                    <a:bodyPr/>
                    <a:lstStyle/>
                    <a:p>
                      <a:pPr algn="ctr"/>
                      <a:r>
                        <a:rPr lang="en-US" sz="2000" kern="1200" dirty="0" smtClean="0"/>
                        <a:t>13 seconds</a:t>
                      </a:r>
                      <a:endParaRPr lang="en-US" sz="2000" kern="1200" dirty="0" smtClean="0">
                        <a:solidFill>
                          <a:schemeClr val="dk1"/>
                        </a:solidFill>
                        <a:latin typeface="+mn-lt"/>
                        <a:ea typeface="+mn-ea"/>
                        <a:cs typeface="+mn-cs"/>
                      </a:endParaRPr>
                    </a:p>
                  </a:txBody>
                  <a:tcPr anchor="ctr"/>
                </a:tc>
              </a:tr>
              <a:tr h="377744">
                <a:tc gridSpan="4">
                  <a:txBody>
                    <a:bodyPr/>
                    <a:lstStyle/>
                    <a:p>
                      <a:pPr marL="0" marR="0" lvl="1" indent="0" algn="r" defTabSz="642618"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Shumway</a:t>
                      </a:r>
                      <a:r>
                        <a:rPr lang="en-US" sz="1400" dirty="0" smtClean="0"/>
                        <a:t>-Cook, </a:t>
                      </a:r>
                      <a:r>
                        <a:rPr lang="en-US" sz="1400" dirty="0" err="1" smtClean="0"/>
                        <a:t>Brauer</a:t>
                      </a:r>
                      <a:r>
                        <a:rPr lang="en-US" sz="1400" dirty="0" smtClean="0"/>
                        <a:t>, &amp; </a:t>
                      </a:r>
                      <a:r>
                        <a:rPr lang="en-US" sz="1400" dirty="0" err="1" smtClean="0"/>
                        <a:t>Woollacott</a:t>
                      </a:r>
                      <a:r>
                        <a:rPr lang="en-US" sz="1400" dirty="0" smtClean="0"/>
                        <a:t>, 2000)</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00200" y="0"/>
            <a:ext cx="7315200" cy="1219200"/>
          </a:xfrm>
        </p:spPr>
        <p:txBody>
          <a:bodyPr/>
          <a:lstStyle/>
          <a:p>
            <a:r>
              <a:rPr lang="en-US" dirty="0"/>
              <a:t>Case Study: ST Outcomes</a:t>
            </a:r>
          </a:p>
        </p:txBody>
      </p:sp>
      <p:sp>
        <p:nvSpPr>
          <p:cNvPr id="41000" name="Rectangle 5"/>
          <p:cNvSpPr>
            <a:spLocks noChangeArrowheads="1"/>
          </p:cNvSpPr>
          <p:nvPr/>
        </p:nvSpPr>
        <p:spPr bwMode="auto">
          <a:xfrm>
            <a:off x="1752600" y="914400"/>
            <a:ext cx="7010400" cy="641350"/>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Gill Sans MT" pitchFamily="-84" charset="0"/>
              </a:rPr>
              <a:t>Subtests from the Ross Information Processing Assessment-Geriatric (RIPA-G), were administered to assess memory and processing skills. </a:t>
            </a:r>
          </a:p>
        </p:txBody>
      </p:sp>
      <p:sp>
        <p:nvSpPr>
          <p:cNvPr id="41001" name="TextBox 6"/>
          <p:cNvSpPr txBox="1">
            <a:spLocks noChangeArrowheads="1"/>
          </p:cNvSpPr>
          <p:nvPr/>
        </p:nvSpPr>
        <p:spPr bwMode="auto">
          <a:xfrm>
            <a:off x="4495800" y="5851525"/>
            <a:ext cx="1906588"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bg1"/>
                </a:solidFill>
                <a:latin typeface="Gill Sans MT" pitchFamily="-84" charset="0"/>
              </a:rPr>
              <a:t>*</a:t>
            </a:r>
            <a:r>
              <a:rPr lang="en-US" sz="1400" dirty="0">
                <a:solidFill>
                  <a:schemeClr val="bg1"/>
                </a:solidFill>
                <a:latin typeface="Gill Sans MT" pitchFamily="-84" charset="0"/>
              </a:rPr>
              <a:t> Within Normal Limits</a:t>
            </a:r>
          </a:p>
        </p:txBody>
      </p:sp>
      <p:graphicFrame>
        <p:nvGraphicFramePr>
          <p:cNvPr id="6" name="Table 5"/>
          <p:cNvGraphicFramePr>
            <a:graphicFrameLocks noGrp="1"/>
          </p:cNvGraphicFramePr>
          <p:nvPr>
            <p:extLst>
              <p:ext uri="{D42A27DB-BD31-4B8C-83A1-F6EECF244321}">
                <p14:modId xmlns:p14="http://schemas.microsoft.com/office/powerpoint/2010/main" val="1948993287"/>
              </p:ext>
            </p:extLst>
          </p:nvPr>
        </p:nvGraphicFramePr>
        <p:xfrm>
          <a:off x="1142999" y="1771650"/>
          <a:ext cx="7772400" cy="4095750"/>
        </p:xfrm>
        <a:graphic>
          <a:graphicData uri="http://schemas.openxmlformats.org/drawingml/2006/table">
            <a:tbl>
              <a:tblPr firstRow="1" bandRow="1">
                <a:tableStyleId>{5C22544A-7EE6-4342-B048-85BDC9FD1C3A}</a:tableStyleId>
              </a:tblPr>
              <a:tblGrid>
                <a:gridCol w="2718886"/>
                <a:gridCol w="2526757"/>
                <a:gridCol w="2526757"/>
              </a:tblGrid>
              <a:tr h="716280">
                <a:tc>
                  <a:txBody>
                    <a:bodyPr/>
                    <a:lstStyle/>
                    <a:p>
                      <a:pPr algn="ctr"/>
                      <a:r>
                        <a:rPr lang="en-US" sz="1600" dirty="0" smtClean="0"/>
                        <a:t>Subtest</a:t>
                      </a:r>
                      <a:endParaRPr lang="en-US" sz="1600" dirty="0"/>
                    </a:p>
                  </a:txBody>
                  <a:tcPr anchor="ctr">
                    <a:solidFill>
                      <a:schemeClr val="bg2"/>
                    </a:solidFill>
                  </a:tcPr>
                </a:tc>
                <a:tc>
                  <a:txBody>
                    <a:bodyPr/>
                    <a:lstStyle/>
                    <a:p>
                      <a:pPr algn="ctr"/>
                      <a:r>
                        <a:rPr lang="en-US" sz="1600" dirty="0" smtClean="0"/>
                        <a:t>Intake Severity Rating</a:t>
                      </a:r>
                      <a:endParaRPr lang="en-US" sz="1600" dirty="0"/>
                    </a:p>
                  </a:txBody>
                  <a:tcPr anchor="ctr">
                    <a:solidFill>
                      <a:schemeClr val="bg2"/>
                    </a:solidFill>
                  </a:tcPr>
                </a:tc>
                <a:tc>
                  <a:txBody>
                    <a:bodyPr/>
                    <a:lstStyle/>
                    <a:p>
                      <a:pPr algn="ctr"/>
                      <a:r>
                        <a:rPr lang="en-US" sz="1600" dirty="0" smtClean="0"/>
                        <a:t>Discharge Severity Rating</a:t>
                      </a:r>
                      <a:endParaRPr lang="en-US" sz="1600" dirty="0"/>
                    </a:p>
                  </a:txBody>
                  <a:tcPr anchor="ctr">
                    <a:solidFill>
                      <a:schemeClr val="bg2"/>
                    </a:solidFill>
                  </a:tcPr>
                </a:tc>
              </a:tr>
              <a:tr h="466725">
                <a:tc>
                  <a:txBody>
                    <a:bodyPr/>
                    <a:lstStyle/>
                    <a:p>
                      <a:r>
                        <a:rPr lang="en-US" sz="1600" dirty="0" smtClean="0"/>
                        <a:t>Immediate</a:t>
                      </a:r>
                      <a:r>
                        <a:rPr lang="en-US" sz="1600" baseline="0" dirty="0" smtClean="0"/>
                        <a:t> Memory</a:t>
                      </a:r>
                      <a:endParaRPr lang="en-US" sz="1600" dirty="0"/>
                    </a:p>
                  </a:txBody>
                  <a:tcPr anchor="ctr"/>
                </a:tc>
                <a:tc>
                  <a:txBody>
                    <a:bodyPr/>
                    <a:lstStyle/>
                    <a:p>
                      <a:pPr algn="ctr"/>
                      <a:r>
                        <a:rPr lang="en-US" sz="1600" dirty="0" smtClean="0"/>
                        <a:t>Moderate</a:t>
                      </a:r>
                      <a:endParaRPr lang="en-US" sz="1600" dirty="0"/>
                    </a:p>
                  </a:txBody>
                  <a:tcPr anchor="ctr">
                    <a:solidFill>
                      <a:srgbClr val="FFFF00"/>
                    </a:solidFill>
                  </a:tcPr>
                </a:tc>
                <a:tc>
                  <a:txBody>
                    <a:bodyPr/>
                    <a:lstStyle/>
                    <a:p>
                      <a:pPr algn="ctr"/>
                      <a:r>
                        <a:rPr lang="en-US" sz="1600" dirty="0" smtClean="0"/>
                        <a:t>Mild</a:t>
                      </a:r>
                      <a:endParaRPr lang="en-US" sz="1600" dirty="0"/>
                    </a:p>
                  </a:txBody>
                  <a:tcPr anchor="ctr">
                    <a:solidFill>
                      <a:srgbClr val="92D050"/>
                    </a:solidFill>
                  </a:tcPr>
                </a:tc>
              </a:tr>
              <a:tr h="466725">
                <a:tc>
                  <a:txBody>
                    <a:bodyPr/>
                    <a:lstStyle/>
                    <a:p>
                      <a:r>
                        <a:rPr lang="en-US" sz="1600" dirty="0" smtClean="0"/>
                        <a:t>Recent Memory</a:t>
                      </a:r>
                      <a:endParaRPr lang="en-US" sz="1600" dirty="0"/>
                    </a:p>
                  </a:txBody>
                  <a:tcPr anchor="ctr"/>
                </a:tc>
                <a:tc>
                  <a:txBody>
                    <a:bodyPr/>
                    <a:lstStyle/>
                    <a:p>
                      <a:pPr algn="ctr"/>
                      <a:r>
                        <a:rPr lang="en-US" sz="1600" dirty="0" smtClean="0"/>
                        <a:t>Mild</a:t>
                      </a:r>
                      <a:endParaRPr lang="en-US" sz="1600" dirty="0"/>
                    </a:p>
                  </a:txBody>
                  <a:tcPr anchor="ctr">
                    <a:solidFill>
                      <a:srgbClr val="FFFF00"/>
                    </a:solidFill>
                  </a:tcPr>
                </a:tc>
                <a:tc>
                  <a:txBody>
                    <a:bodyPr/>
                    <a:lstStyle/>
                    <a:p>
                      <a:pPr algn="ctr"/>
                      <a:r>
                        <a:rPr lang="en-US" sz="1600" dirty="0" smtClean="0"/>
                        <a:t>WNL</a:t>
                      </a:r>
                      <a:endParaRPr lang="en-US" sz="1600" dirty="0"/>
                    </a:p>
                  </a:txBody>
                  <a:tcPr anchor="ctr">
                    <a:solidFill>
                      <a:srgbClr val="92D050"/>
                    </a:solidFill>
                  </a:tcPr>
                </a:tc>
              </a:tr>
              <a:tr h="466725">
                <a:tc>
                  <a:txBody>
                    <a:bodyPr/>
                    <a:lstStyle/>
                    <a:p>
                      <a:r>
                        <a:rPr lang="en-US" sz="1600" dirty="0" smtClean="0"/>
                        <a:t>Temporal Orientation</a:t>
                      </a:r>
                      <a:endParaRPr lang="en-US" sz="1600" dirty="0"/>
                    </a:p>
                  </a:txBody>
                  <a:tcPr anchor="ctr"/>
                </a:tc>
                <a:tc>
                  <a:txBody>
                    <a:bodyPr/>
                    <a:lstStyle/>
                    <a:p>
                      <a:pPr algn="ctr"/>
                      <a:r>
                        <a:rPr lang="en-US" sz="1600" kern="1200" dirty="0" smtClean="0">
                          <a:solidFill>
                            <a:schemeClr val="dk1"/>
                          </a:solidFill>
                          <a:latin typeface="+mn-lt"/>
                          <a:ea typeface="+mn-ea"/>
                          <a:cs typeface="+mn-cs"/>
                        </a:rPr>
                        <a:t>Moderate</a:t>
                      </a:r>
                      <a:endParaRPr lang="en-US" sz="1600" kern="1200" dirty="0">
                        <a:solidFill>
                          <a:schemeClr val="dk1"/>
                        </a:solidFill>
                        <a:latin typeface="+mn-lt"/>
                        <a:ea typeface="+mn-ea"/>
                        <a:cs typeface="+mn-cs"/>
                      </a:endParaRPr>
                    </a:p>
                  </a:txBody>
                  <a:tcPr anchor="ctr">
                    <a:solidFill>
                      <a:srgbClr val="FFFF00"/>
                    </a:solidFill>
                  </a:tcPr>
                </a:tc>
                <a:tc>
                  <a:txBody>
                    <a:bodyPr/>
                    <a:lstStyle/>
                    <a:p>
                      <a:pPr algn="ctr"/>
                      <a:r>
                        <a:rPr lang="en-US" sz="1600" kern="1200" dirty="0" smtClean="0">
                          <a:solidFill>
                            <a:schemeClr val="dk1"/>
                          </a:solidFill>
                          <a:latin typeface="+mn-lt"/>
                          <a:ea typeface="+mn-ea"/>
                          <a:cs typeface="+mn-cs"/>
                        </a:rPr>
                        <a:t>WNL</a:t>
                      </a:r>
                      <a:endParaRPr lang="en-US" sz="1600" kern="1200" dirty="0">
                        <a:solidFill>
                          <a:schemeClr val="dk1"/>
                        </a:solidFill>
                        <a:latin typeface="+mn-lt"/>
                        <a:ea typeface="+mn-ea"/>
                        <a:cs typeface="+mn-cs"/>
                      </a:endParaRPr>
                    </a:p>
                  </a:txBody>
                  <a:tcPr anchor="ctr">
                    <a:solidFill>
                      <a:srgbClr val="92D050"/>
                    </a:solidFill>
                  </a:tcPr>
                </a:tc>
              </a:tr>
              <a:tr h="466725">
                <a:tc>
                  <a:txBody>
                    <a:bodyPr/>
                    <a:lstStyle/>
                    <a:p>
                      <a:r>
                        <a:rPr lang="en-US" sz="1600" dirty="0" smtClean="0"/>
                        <a:t>Spatial Orientation</a:t>
                      </a:r>
                      <a:endParaRPr lang="en-US" sz="1600" dirty="0"/>
                    </a:p>
                  </a:txBody>
                  <a:tcPr anchor="ctr"/>
                </a:tc>
                <a:tc>
                  <a:txBody>
                    <a:bodyPr/>
                    <a:lstStyle/>
                    <a:p>
                      <a:pPr algn="ctr"/>
                      <a:r>
                        <a:rPr lang="en-US" sz="1600" dirty="0" smtClean="0"/>
                        <a:t>Moderate</a:t>
                      </a:r>
                      <a:endParaRPr lang="en-US" sz="1600" dirty="0"/>
                    </a:p>
                  </a:txBody>
                  <a:tcPr anchor="ctr">
                    <a:solidFill>
                      <a:srgbClr val="FFFF00"/>
                    </a:solidFill>
                  </a:tcPr>
                </a:tc>
                <a:tc>
                  <a:txBody>
                    <a:bodyPr/>
                    <a:lstStyle/>
                    <a:p>
                      <a:pPr algn="ctr"/>
                      <a:r>
                        <a:rPr lang="en-US" sz="1600" dirty="0" smtClean="0"/>
                        <a:t>Mild</a:t>
                      </a:r>
                      <a:endParaRPr lang="en-US" sz="1600" dirty="0"/>
                    </a:p>
                  </a:txBody>
                  <a:tcPr anchor="ctr">
                    <a:solidFill>
                      <a:srgbClr val="92D050"/>
                    </a:solidFill>
                  </a:tcPr>
                </a:tc>
              </a:tr>
              <a:tr h="466725">
                <a:tc>
                  <a:txBody>
                    <a:bodyPr/>
                    <a:lstStyle/>
                    <a:p>
                      <a:r>
                        <a:rPr lang="en-US" sz="1600" dirty="0" smtClean="0"/>
                        <a:t>Orientation to Environment</a:t>
                      </a:r>
                      <a:endParaRPr lang="en-US" sz="1600" dirty="0"/>
                    </a:p>
                  </a:txBody>
                  <a:tcPr anchor="ctr"/>
                </a:tc>
                <a:tc>
                  <a:txBody>
                    <a:bodyPr/>
                    <a:lstStyle/>
                    <a:p>
                      <a:pPr algn="ctr"/>
                      <a:r>
                        <a:rPr lang="en-US" sz="1600" dirty="0" smtClean="0"/>
                        <a:t>Mild</a:t>
                      </a:r>
                      <a:endParaRPr lang="en-US" sz="1600" dirty="0"/>
                    </a:p>
                  </a:txBody>
                  <a:tcPr anchor="ctr">
                    <a:solidFill>
                      <a:srgbClr val="FFFF00"/>
                    </a:solidFill>
                  </a:tcPr>
                </a:tc>
                <a:tc>
                  <a:txBody>
                    <a:bodyPr/>
                    <a:lstStyle/>
                    <a:p>
                      <a:pPr algn="ctr"/>
                      <a:r>
                        <a:rPr lang="en-US" sz="1600" dirty="0" smtClean="0"/>
                        <a:t>WNL</a:t>
                      </a:r>
                      <a:endParaRPr lang="en-US" sz="1600" dirty="0"/>
                    </a:p>
                  </a:txBody>
                  <a:tcPr anchor="ctr">
                    <a:solidFill>
                      <a:srgbClr val="92D050"/>
                    </a:solidFill>
                  </a:tcPr>
                </a:tc>
              </a:tr>
              <a:tr h="466725">
                <a:tc>
                  <a:txBody>
                    <a:bodyPr/>
                    <a:lstStyle/>
                    <a:p>
                      <a:r>
                        <a:rPr lang="en-US" sz="1600" dirty="0" smtClean="0"/>
                        <a:t>Recall of General Info</a:t>
                      </a:r>
                      <a:endParaRPr lang="en-US" sz="1600" dirty="0"/>
                    </a:p>
                  </a:txBody>
                  <a:tcPr anchor="ctr"/>
                </a:tc>
                <a:tc>
                  <a:txBody>
                    <a:bodyPr/>
                    <a:lstStyle/>
                    <a:p>
                      <a:pPr algn="ctr"/>
                      <a:r>
                        <a:rPr lang="en-US" sz="1600" dirty="0" smtClean="0"/>
                        <a:t>WNL*</a:t>
                      </a:r>
                      <a:endParaRPr lang="en-US" sz="1600" dirty="0"/>
                    </a:p>
                  </a:txBody>
                  <a:tcPr anchor="ctr"/>
                </a:tc>
                <a:tc>
                  <a:txBody>
                    <a:bodyPr/>
                    <a:lstStyle/>
                    <a:p>
                      <a:pPr algn="ctr"/>
                      <a:r>
                        <a:rPr lang="en-US" sz="1600" dirty="0" smtClean="0"/>
                        <a:t>WNL</a:t>
                      </a:r>
                      <a:endParaRPr lang="en-US" sz="1600" dirty="0"/>
                    </a:p>
                  </a:txBody>
                  <a:tcPr anchor="ctr">
                    <a:solidFill>
                      <a:srgbClr val="92D050"/>
                    </a:solidFill>
                  </a:tcPr>
                </a:tc>
              </a:tr>
              <a:tr h="466725">
                <a:tc>
                  <a:txBody>
                    <a:bodyPr/>
                    <a:lstStyle/>
                    <a:p>
                      <a:r>
                        <a:rPr lang="en-US" sz="1600" dirty="0" smtClean="0"/>
                        <a:t>Problem Solving and Reasoning</a:t>
                      </a:r>
                      <a:endParaRPr lang="en-US" sz="1600" dirty="0"/>
                    </a:p>
                  </a:txBody>
                  <a:tcPr anchor="ctr"/>
                </a:tc>
                <a:tc>
                  <a:txBody>
                    <a:bodyPr/>
                    <a:lstStyle/>
                    <a:p>
                      <a:pPr algn="ctr"/>
                      <a:r>
                        <a:rPr lang="en-US" sz="1600" dirty="0" smtClean="0"/>
                        <a:t>Mild</a:t>
                      </a:r>
                      <a:endParaRPr lang="en-US" sz="1600" dirty="0"/>
                    </a:p>
                  </a:txBody>
                  <a:tcPr anchor="ctr">
                    <a:solidFill>
                      <a:srgbClr val="FFFF00"/>
                    </a:solidFill>
                  </a:tcPr>
                </a:tc>
                <a:tc>
                  <a:txBody>
                    <a:bodyPr/>
                    <a:lstStyle/>
                    <a:p>
                      <a:pPr algn="ctr"/>
                      <a:r>
                        <a:rPr lang="en-US" sz="1600" dirty="0" smtClean="0"/>
                        <a:t>WNL</a:t>
                      </a:r>
                      <a:endParaRPr lang="en-US" sz="1600" dirty="0"/>
                    </a:p>
                  </a:txBody>
                  <a:tcPr anchor="ctr">
                    <a:solidFill>
                      <a:srgbClr val="92D050"/>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676400" y="-152400"/>
            <a:ext cx="7315200" cy="1219200"/>
          </a:xfrm>
        </p:spPr>
        <p:txBody>
          <a:bodyPr/>
          <a:lstStyle/>
          <a:p>
            <a:r>
              <a:rPr lang="en-US" dirty="0"/>
              <a:t>Case Study: ST Outcomes</a:t>
            </a:r>
          </a:p>
        </p:txBody>
      </p:sp>
      <p:sp>
        <p:nvSpPr>
          <p:cNvPr id="42016" name="Rectangle 5"/>
          <p:cNvSpPr>
            <a:spLocks noChangeArrowheads="1"/>
          </p:cNvSpPr>
          <p:nvPr/>
        </p:nvSpPr>
        <p:spPr bwMode="auto">
          <a:xfrm>
            <a:off x="1676400" y="958850"/>
            <a:ext cx="7010400" cy="641350"/>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Gill Sans MT" pitchFamily="-84" charset="0"/>
              </a:rPr>
              <a:t>Subtests from the Ross Information Processing Assessment-Geriatric (RIPA-G), were administered to assess memory and processing skills. </a:t>
            </a:r>
          </a:p>
        </p:txBody>
      </p:sp>
      <p:graphicFrame>
        <p:nvGraphicFramePr>
          <p:cNvPr id="7" name="Table 6"/>
          <p:cNvGraphicFramePr>
            <a:graphicFrameLocks noGrp="1"/>
          </p:cNvGraphicFramePr>
          <p:nvPr>
            <p:extLst>
              <p:ext uri="{D42A27DB-BD31-4B8C-83A1-F6EECF244321}">
                <p14:modId xmlns:p14="http://schemas.microsoft.com/office/powerpoint/2010/main" val="953111301"/>
              </p:ext>
            </p:extLst>
          </p:nvPr>
        </p:nvGraphicFramePr>
        <p:xfrm>
          <a:off x="1219200" y="1752597"/>
          <a:ext cx="7704296" cy="3564321"/>
        </p:xfrm>
        <a:graphic>
          <a:graphicData uri="http://schemas.openxmlformats.org/drawingml/2006/table">
            <a:tbl>
              <a:tblPr firstRow="1" bandRow="1">
                <a:tableStyleId>{5C22544A-7EE6-4342-B048-85BDC9FD1C3A}</a:tableStyleId>
              </a:tblPr>
              <a:tblGrid>
                <a:gridCol w="3440121"/>
                <a:gridCol w="2186612"/>
                <a:gridCol w="2077563"/>
              </a:tblGrid>
              <a:tr h="657895">
                <a:tc>
                  <a:txBody>
                    <a:bodyPr/>
                    <a:lstStyle/>
                    <a:p>
                      <a:pPr algn="ctr"/>
                      <a:r>
                        <a:rPr lang="en-US" sz="1800" dirty="0" smtClean="0"/>
                        <a:t>Subtest</a:t>
                      </a:r>
                      <a:endParaRPr lang="en-US" sz="1800" dirty="0"/>
                    </a:p>
                  </a:txBody>
                  <a:tcPr marL="103879" marR="103879" marT="51939" marB="51939" anchor="ctr">
                    <a:solidFill>
                      <a:schemeClr val="bg2"/>
                    </a:solidFill>
                  </a:tcPr>
                </a:tc>
                <a:tc>
                  <a:txBody>
                    <a:bodyPr/>
                    <a:lstStyle/>
                    <a:p>
                      <a:pPr algn="ctr"/>
                      <a:r>
                        <a:rPr lang="en-US" sz="1800" dirty="0" smtClean="0"/>
                        <a:t>Intake Severity Rating</a:t>
                      </a:r>
                      <a:endParaRPr lang="en-US" sz="1800" dirty="0"/>
                    </a:p>
                  </a:txBody>
                  <a:tcPr marL="103879" marR="103879" marT="51939" marB="51939" anchor="ctr">
                    <a:solidFill>
                      <a:schemeClr val="bg2"/>
                    </a:solidFill>
                  </a:tcPr>
                </a:tc>
                <a:tc>
                  <a:txBody>
                    <a:bodyPr/>
                    <a:lstStyle/>
                    <a:p>
                      <a:pPr algn="ctr"/>
                      <a:r>
                        <a:rPr lang="en-US" sz="1800" dirty="0" smtClean="0"/>
                        <a:t>Discharge Severity Rating</a:t>
                      </a:r>
                      <a:endParaRPr lang="en-US" sz="1800" dirty="0"/>
                    </a:p>
                  </a:txBody>
                  <a:tcPr marL="103879" marR="103879" marT="51939" marB="51939" anchor="ctr">
                    <a:solidFill>
                      <a:schemeClr val="bg2"/>
                    </a:solidFill>
                  </a:tcPr>
                </a:tc>
              </a:tr>
              <a:tr h="530212">
                <a:tc>
                  <a:txBody>
                    <a:bodyPr/>
                    <a:lstStyle/>
                    <a:p>
                      <a:r>
                        <a:rPr lang="en-US" sz="1800" dirty="0" smtClean="0"/>
                        <a:t>Organization of Information</a:t>
                      </a:r>
                      <a:endParaRPr lang="en-US" sz="1800" dirty="0"/>
                    </a:p>
                  </a:txBody>
                  <a:tcPr marL="103879" marR="103879" marT="51939" marB="51939"/>
                </a:tc>
                <a:tc>
                  <a:txBody>
                    <a:bodyPr/>
                    <a:lstStyle/>
                    <a:p>
                      <a:pPr algn="ctr"/>
                      <a:r>
                        <a:rPr lang="en-US" sz="1800" dirty="0" smtClean="0"/>
                        <a:t>Moderate</a:t>
                      </a:r>
                      <a:endParaRPr lang="en-US" sz="1800" dirty="0"/>
                    </a:p>
                  </a:txBody>
                  <a:tcPr marL="103879" marR="103879" marT="51939" marB="51939">
                    <a:solidFill>
                      <a:srgbClr val="FFFF00"/>
                    </a:solidFill>
                  </a:tcPr>
                </a:tc>
                <a:tc>
                  <a:txBody>
                    <a:bodyPr/>
                    <a:lstStyle/>
                    <a:p>
                      <a:pPr algn="ctr"/>
                      <a:r>
                        <a:rPr lang="en-US" sz="1800" dirty="0" smtClean="0"/>
                        <a:t>Mild</a:t>
                      </a:r>
                      <a:endParaRPr lang="en-US" sz="1800" dirty="0"/>
                    </a:p>
                  </a:txBody>
                  <a:tcPr marL="103879" marR="103879" marT="51939" marB="51939">
                    <a:solidFill>
                      <a:srgbClr val="92D050"/>
                    </a:solidFill>
                  </a:tcPr>
                </a:tc>
              </a:tr>
              <a:tr h="657895">
                <a:tc>
                  <a:txBody>
                    <a:bodyPr/>
                    <a:lstStyle/>
                    <a:p>
                      <a:r>
                        <a:rPr lang="en-US" sz="1800" dirty="0" smtClean="0"/>
                        <a:t>Auditory Processing</a:t>
                      </a:r>
                      <a:r>
                        <a:rPr lang="en-US" sz="1800" baseline="0" dirty="0" smtClean="0"/>
                        <a:t> and Comprehension</a:t>
                      </a:r>
                      <a:endParaRPr lang="en-US" sz="1800" dirty="0"/>
                    </a:p>
                  </a:txBody>
                  <a:tcPr marL="103879" marR="103879" marT="51939" marB="51939"/>
                </a:tc>
                <a:tc>
                  <a:txBody>
                    <a:bodyPr/>
                    <a:lstStyle/>
                    <a:p>
                      <a:pPr algn="ctr"/>
                      <a:r>
                        <a:rPr lang="en-US" sz="1800" dirty="0" smtClean="0"/>
                        <a:t>Mild</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solidFill>
                      <a:srgbClr val="92D050"/>
                    </a:solidFill>
                  </a:tcPr>
                </a:tc>
              </a:tr>
              <a:tr h="657895">
                <a:tc>
                  <a:txBody>
                    <a:bodyPr/>
                    <a:lstStyle/>
                    <a:p>
                      <a:r>
                        <a:rPr lang="en-US" sz="1800" dirty="0" smtClean="0"/>
                        <a:t>Problem Solving and Concrete Reasoning</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r>
              <a:tr h="530212">
                <a:tc>
                  <a:txBody>
                    <a:bodyPr/>
                    <a:lstStyle/>
                    <a:p>
                      <a:r>
                        <a:rPr lang="en-US" sz="1800" dirty="0" smtClean="0"/>
                        <a:t>Naming Common Objects</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r>
              <a:tr h="530212">
                <a:tc>
                  <a:txBody>
                    <a:bodyPr/>
                    <a:lstStyle/>
                    <a:p>
                      <a:r>
                        <a:rPr lang="en-US" sz="1800" dirty="0" smtClean="0"/>
                        <a:t>Functional Oral Reading</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c>
                  <a:txBody>
                    <a:bodyPr/>
                    <a:lstStyle/>
                    <a:p>
                      <a:pPr algn="ctr"/>
                      <a:r>
                        <a:rPr lang="en-US" sz="1800" dirty="0" smtClean="0"/>
                        <a:t>WNL</a:t>
                      </a:r>
                      <a:endParaRPr lang="en-US" sz="1800" dirty="0"/>
                    </a:p>
                  </a:txBody>
                  <a:tcPr marL="103879" marR="103879" marT="51939" marB="51939"/>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when to Discharge</a:t>
            </a:r>
            <a:endParaRPr lang="en-US" dirty="0"/>
          </a:p>
        </p:txBody>
      </p:sp>
      <p:sp>
        <p:nvSpPr>
          <p:cNvPr id="3" name="Content Placeholder 2"/>
          <p:cNvSpPr>
            <a:spLocks noGrp="1"/>
          </p:cNvSpPr>
          <p:nvPr>
            <p:ph sz="half" idx="1"/>
          </p:nvPr>
        </p:nvSpPr>
        <p:spPr>
          <a:xfrm>
            <a:off x="1295400" y="1752600"/>
            <a:ext cx="7620000" cy="3733800"/>
          </a:xfrm>
        </p:spPr>
        <p:txBody>
          <a:bodyPr>
            <a:normAutofit/>
          </a:bodyPr>
          <a:lstStyle/>
          <a:p>
            <a:r>
              <a:rPr lang="en-US" sz="2800" dirty="0" smtClean="0"/>
              <a:t>Reassessed using standardized testing</a:t>
            </a:r>
          </a:p>
          <a:p>
            <a:r>
              <a:rPr lang="en-US" sz="2800" dirty="0" smtClean="0"/>
              <a:t>Goals and objectives met</a:t>
            </a:r>
          </a:p>
          <a:p>
            <a:r>
              <a:rPr lang="en-US" sz="2800" dirty="0" smtClean="0"/>
              <a:t>Family support in place</a:t>
            </a:r>
          </a:p>
          <a:p>
            <a:r>
              <a:rPr lang="en-US" sz="2800" dirty="0" smtClean="0"/>
              <a:t>Access to Silver Sneakers Program including transportation to and from and finances to cover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Exercise Planning</a:t>
            </a:r>
            <a:endParaRPr lang="en-US" dirty="0"/>
          </a:p>
        </p:txBody>
      </p:sp>
      <p:sp>
        <p:nvSpPr>
          <p:cNvPr id="3" name="Content Placeholder 2"/>
          <p:cNvSpPr>
            <a:spLocks noGrp="1"/>
          </p:cNvSpPr>
          <p:nvPr>
            <p:ph sz="half" idx="1"/>
          </p:nvPr>
        </p:nvSpPr>
        <p:spPr>
          <a:xfrm>
            <a:off x="1295400" y="3048000"/>
            <a:ext cx="5181600" cy="2925514"/>
          </a:xfrm>
        </p:spPr>
        <p:txBody>
          <a:bodyPr/>
          <a:lstStyle/>
          <a:p>
            <a:r>
              <a:rPr lang="en-US" dirty="0" smtClean="0"/>
              <a:t>Recommend 3x’s a week at</a:t>
            </a:r>
            <a:br>
              <a:rPr lang="en-US" dirty="0" smtClean="0"/>
            </a:br>
            <a:r>
              <a:rPr lang="en-US" dirty="0" smtClean="0"/>
              <a:t>Silver Sneaker Program</a:t>
            </a:r>
          </a:p>
          <a:p>
            <a:r>
              <a:rPr lang="en-US" dirty="0" smtClean="0"/>
              <a:t>HEP for discipline specific (Physical and Speech Therapy) activities to continue with caregiver support at least 2x’s a week</a:t>
            </a:r>
            <a:endParaRPr lang="en-US" dirty="0"/>
          </a:p>
        </p:txBody>
      </p:sp>
      <p:pic>
        <p:nvPicPr>
          <p:cNvPr id="31746" name="Picture 2" descr="http://c10674700.r0.cf2.rackcdn.com/03-16-54_photo-of-michael-nau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04644"/>
            <a:ext cx="3771900" cy="2610156"/>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a:t>
            </a:r>
            <a:endParaRPr lang="en-US" dirty="0"/>
          </a:p>
        </p:txBody>
      </p:sp>
      <p:sp>
        <p:nvSpPr>
          <p:cNvPr id="5" name="Content Placeholder 4"/>
          <p:cNvSpPr>
            <a:spLocks noGrp="1"/>
          </p:cNvSpPr>
          <p:nvPr>
            <p:ph idx="1"/>
          </p:nvPr>
        </p:nvSpPr>
        <p:spPr>
          <a:xfrm>
            <a:off x="1066800" y="1981200"/>
            <a:ext cx="7543800" cy="1905000"/>
          </a:xfrm>
        </p:spPr>
        <p:txBody>
          <a:bodyPr/>
          <a:lstStyle/>
          <a:p>
            <a:r>
              <a:rPr lang="en-US" dirty="0" smtClean="0"/>
              <a:t>Complete post-test for Module 6</a:t>
            </a:r>
            <a:endParaRPr lang="en-US" dirty="0"/>
          </a:p>
        </p:txBody>
      </p:sp>
    </p:spTree>
    <p:extLst>
      <p:ext uri="{BB962C8B-B14F-4D97-AF65-F5344CB8AC3E}">
        <p14:creationId xmlns:p14="http://schemas.microsoft.com/office/powerpoint/2010/main" val="3231748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Page</a:t>
            </a:r>
            <a:endParaRPr lang="en-US" dirty="0"/>
          </a:p>
        </p:txBody>
      </p:sp>
      <p:sp>
        <p:nvSpPr>
          <p:cNvPr id="5" name="Content Placeholder 4"/>
          <p:cNvSpPr>
            <a:spLocks noGrp="1"/>
          </p:cNvSpPr>
          <p:nvPr>
            <p:ph idx="1"/>
          </p:nvPr>
        </p:nvSpPr>
        <p:spPr>
          <a:xfrm>
            <a:off x="1219200" y="1524000"/>
            <a:ext cx="7848600" cy="4343400"/>
          </a:xfrm>
        </p:spPr>
        <p:txBody>
          <a:bodyPr>
            <a:normAutofit/>
          </a:bodyPr>
          <a:lstStyle/>
          <a:p>
            <a:pPr>
              <a:lnSpc>
                <a:spcPct val="120000"/>
              </a:lnSpc>
            </a:pPr>
            <a:r>
              <a:rPr lang="en-US" dirty="0" smtClean="0"/>
              <a:t>This </a:t>
            </a:r>
            <a:r>
              <a:rPr lang="en-US" dirty="0" smtClean="0"/>
              <a:t>video</a:t>
            </a:r>
            <a:endParaRPr lang="en-US" dirty="0" smtClean="0"/>
          </a:p>
          <a:p>
            <a:pPr>
              <a:lnSpc>
                <a:spcPct val="120000"/>
              </a:lnSpc>
            </a:pPr>
            <a:r>
              <a:rPr lang="en-US" dirty="0" smtClean="0"/>
              <a:t>PowerPoint</a:t>
            </a:r>
          </a:p>
          <a:p>
            <a:pPr>
              <a:lnSpc>
                <a:spcPct val="120000"/>
              </a:lnSpc>
            </a:pPr>
            <a:r>
              <a:rPr lang="en-US" dirty="0" smtClean="0"/>
              <a:t>Case Study Worksheets</a:t>
            </a:r>
            <a:endParaRPr lang="en-US" dirty="0" smtClean="0"/>
          </a:p>
          <a:p>
            <a:pPr>
              <a:lnSpc>
                <a:spcPct val="120000"/>
              </a:lnSpc>
            </a:pPr>
            <a:endParaRPr lang="en-US" dirty="0" smtClean="0">
              <a:hlinkClick r:id="rId2"/>
            </a:endParaRPr>
          </a:p>
          <a:p>
            <a:pPr>
              <a:lnSpc>
                <a:spcPct val="120000"/>
              </a:lnSpc>
            </a:pPr>
            <a:r>
              <a:rPr lang="en-US" dirty="0" smtClean="0">
                <a:hlinkClick r:id="rId2"/>
              </a:rPr>
              <a:t>www.interactivemetronome.com/index.php/fall-risk-coaching</a:t>
            </a:r>
            <a:r>
              <a:rPr lang="en-US" dirty="0" smtClean="0"/>
              <a:t> </a:t>
            </a:r>
            <a:endParaRPr lang="en-US" dirty="0"/>
          </a:p>
        </p:txBody>
      </p:sp>
    </p:spTree>
    <p:extLst>
      <p:ext uri="{BB962C8B-B14F-4D97-AF65-F5344CB8AC3E}">
        <p14:creationId xmlns:p14="http://schemas.microsoft.com/office/powerpoint/2010/main" val="505210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5098"/>
            <a:ext cx="8839200" cy="1218902"/>
          </a:xfrm>
        </p:spPr>
        <p:txBody>
          <a:bodyPr>
            <a:normAutofit fontScale="90000"/>
          </a:bodyPr>
          <a:lstStyle/>
          <a:p>
            <a:r>
              <a:rPr lang="en-US" sz="5300" dirty="0" smtClean="0"/>
              <a:t>QUESTIONS?</a:t>
            </a:r>
            <a:r>
              <a:rPr lang="en-US" dirty="0" smtClean="0"/>
              <a:t/>
            </a:r>
            <a:br>
              <a:rPr lang="en-US" dirty="0" smtClean="0"/>
            </a:br>
            <a:r>
              <a:rPr lang="en-US" sz="3100" dirty="0" smtClean="0"/>
              <a:t>You can call or email us.</a:t>
            </a:r>
            <a:br>
              <a:rPr lang="en-US" sz="3100" dirty="0" smtClean="0"/>
            </a:br>
            <a:r>
              <a:rPr lang="en-US" sz="3100" dirty="0" smtClean="0"/>
              <a:t>We’re here to help!</a:t>
            </a:r>
            <a:endParaRPr lang="en-US" sz="3100" dirty="0"/>
          </a:p>
        </p:txBody>
      </p:sp>
      <p:sp>
        <p:nvSpPr>
          <p:cNvPr id="3" name="Content Placeholder 2"/>
          <p:cNvSpPr>
            <a:spLocks noGrp="1"/>
          </p:cNvSpPr>
          <p:nvPr>
            <p:ph idx="1"/>
          </p:nvPr>
        </p:nvSpPr>
        <p:spPr>
          <a:xfrm>
            <a:off x="1066800" y="1905000"/>
            <a:ext cx="8001000" cy="3962400"/>
          </a:xfrm>
        </p:spPr>
        <p:txBody>
          <a:bodyPr>
            <a:normAutofit fontScale="70000" lnSpcReduction="20000"/>
          </a:bodyPr>
          <a:lstStyle/>
          <a:p>
            <a:pPr>
              <a:lnSpc>
                <a:spcPct val="120000"/>
              </a:lnSpc>
            </a:pPr>
            <a:r>
              <a:rPr lang="en-US" dirty="0" smtClean="0"/>
              <a:t>Call 877-994-6776:</a:t>
            </a:r>
          </a:p>
          <a:p>
            <a:pPr>
              <a:lnSpc>
                <a:spcPct val="120000"/>
              </a:lnSpc>
            </a:pPr>
            <a:r>
              <a:rPr lang="en-US" dirty="0" smtClean="0"/>
              <a:t>Opt. 3 – Education </a:t>
            </a:r>
          </a:p>
          <a:p>
            <a:pPr lvl="1">
              <a:lnSpc>
                <a:spcPct val="120000"/>
              </a:lnSpc>
            </a:pPr>
            <a:r>
              <a:rPr lang="en-US" dirty="0" smtClean="0"/>
              <a:t>imcourses@interactivemetronome.com</a:t>
            </a:r>
          </a:p>
          <a:p>
            <a:pPr>
              <a:lnSpc>
                <a:spcPct val="120000"/>
              </a:lnSpc>
            </a:pPr>
            <a:r>
              <a:rPr lang="en-US" dirty="0" smtClean="0"/>
              <a:t>Opt. 5 – Technical Support</a:t>
            </a:r>
          </a:p>
          <a:p>
            <a:pPr lvl="1">
              <a:lnSpc>
                <a:spcPct val="120000"/>
              </a:lnSpc>
            </a:pPr>
            <a:r>
              <a:rPr lang="en-US" dirty="0" smtClean="0"/>
              <a:t>support@interactivemetronome.com</a:t>
            </a:r>
          </a:p>
          <a:p>
            <a:pPr>
              <a:lnSpc>
                <a:spcPct val="120000"/>
              </a:lnSpc>
            </a:pPr>
            <a:r>
              <a:rPr lang="en-US" dirty="0" smtClean="0"/>
              <a:t>Opt. 6 – Clinical Support</a:t>
            </a:r>
          </a:p>
          <a:p>
            <a:pPr lvl="1">
              <a:lnSpc>
                <a:spcPct val="120000"/>
              </a:lnSpc>
            </a:pPr>
            <a:r>
              <a:rPr lang="en-US" dirty="0" smtClean="0"/>
              <a:t>clinicaled@interactivemetronome.com</a:t>
            </a:r>
          </a:p>
          <a:p>
            <a:pPr>
              <a:lnSpc>
                <a:spcPct val="120000"/>
              </a:lnSpc>
            </a:pPr>
            <a:r>
              <a:rPr lang="en-US" dirty="0" smtClean="0"/>
              <a:t>Opt. 7 – Marketing</a:t>
            </a:r>
          </a:p>
          <a:p>
            <a:pPr lvl="1">
              <a:lnSpc>
                <a:spcPct val="120000"/>
              </a:lnSpc>
            </a:pPr>
            <a:r>
              <a:rPr lang="en-US" dirty="0" smtClean="0"/>
              <a:t>newsletter@interactivemetronome.com</a:t>
            </a:r>
            <a:endParaRPr lang="en-US" dirty="0"/>
          </a:p>
        </p:txBody>
      </p:sp>
    </p:spTree>
    <p:extLst>
      <p:ext uri="{BB962C8B-B14F-4D97-AF65-F5344CB8AC3E}">
        <p14:creationId xmlns:p14="http://schemas.microsoft.com/office/powerpoint/2010/main" val="877519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6 Agenda</a:t>
            </a:r>
            <a:endParaRPr lang="en-US" dirty="0"/>
          </a:p>
        </p:txBody>
      </p:sp>
      <p:sp>
        <p:nvSpPr>
          <p:cNvPr id="5" name="Content Placeholder 4"/>
          <p:cNvSpPr>
            <a:spLocks noGrp="1"/>
          </p:cNvSpPr>
          <p:nvPr>
            <p:ph idx="1"/>
          </p:nvPr>
        </p:nvSpPr>
        <p:spPr>
          <a:xfrm>
            <a:off x="1219200" y="1828800"/>
            <a:ext cx="6629400" cy="3962400"/>
          </a:xfrm>
        </p:spPr>
        <p:txBody>
          <a:bodyPr>
            <a:normAutofit fontScale="92500" lnSpcReduction="20000"/>
          </a:bodyPr>
          <a:lstStyle/>
          <a:p>
            <a:pPr lvl="0">
              <a:lnSpc>
                <a:spcPct val="120000"/>
              </a:lnSpc>
            </a:pPr>
            <a:r>
              <a:rPr lang="en-US" sz="2800" dirty="0" smtClean="0"/>
              <a:t>Review a case study </a:t>
            </a:r>
            <a:br>
              <a:rPr lang="en-US" sz="2800" dirty="0" smtClean="0"/>
            </a:br>
            <a:r>
              <a:rPr lang="en-US" sz="2800" dirty="0" smtClean="0"/>
              <a:t>from start to finish</a:t>
            </a:r>
          </a:p>
          <a:p>
            <a:pPr lvl="1">
              <a:lnSpc>
                <a:spcPct val="120000"/>
              </a:lnSpc>
            </a:pPr>
            <a:r>
              <a:rPr lang="en-US" sz="2400" dirty="0" smtClean="0"/>
              <a:t>Patient suitability</a:t>
            </a:r>
          </a:p>
          <a:p>
            <a:pPr lvl="1">
              <a:lnSpc>
                <a:spcPct val="120000"/>
              </a:lnSpc>
            </a:pPr>
            <a:r>
              <a:rPr lang="en-US" sz="2400" dirty="0" smtClean="0"/>
              <a:t>Patient evaluation</a:t>
            </a:r>
          </a:p>
          <a:p>
            <a:pPr lvl="1">
              <a:lnSpc>
                <a:spcPct val="120000"/>
              </a:lnSpc>
            </a:pPr>
            <a:r>
              <a:rPr lang="en-US" sz="2400" dirty="0" smtClean="0"/>
              <a:t>Determine balance systems impacted</a:t>
            </a:r>
          </a:p>
          <a:p>
            <a:pPr lvl="1">
              <a:lnSpc>
                <a:spcPct val="120000"/>
              </a:lnSpc>
            </a:pPr>
            <a:r>
              <a:rPr lang="en-US" sz="2400" dirty="0" smtClean="0"/>
              <a:t>Establish treatment plan</a:t>
            </a:r>
          </a:p>
          <a:p>
            <a:pPr lvl="1">
              <a:lnSpc>
                <a:spcPct val="120000"/>
              </a:lnSpc>
            </a:pPr>
            <a:r>
              <a:rPr lang="en-US" sz="2400" dirty="0" smtClean="0"/>
              <a:t>Advancing the exercises</a:t>
            </a:r>
          </a:p>
          <a:p>
            <a:pPr lvl="1">
              <a:lnSpc>
                <a:spcPct val="120000"/>
              </a:lnSpc>
            </a:pPr>
            <a:r>
              <a:rPr lang="en-US" sz="2400" dirty="0" smtClean="0"/>
              <a:t>Determining when to discharge</a:t>
            </a:r>
          </a:p>
          <a:p>
            <a:pPr lvl="1">
              <a:lnSpc>
                <a:spcPct val="120000"/>
              </a:lnSpc>
            </a:pPr>
            <a:r>
              <a:rPr lang="en-US" sz="2400" dirty="0" smtClean="0"/>
              <a:t>Home exercise planning</a:t>
            </a:r>
          </a:p>
        </p:txBody>
      </p:sp>
      <p:pic>
        <p:nvPicPr>
          <p:cNvPr id="30722" name="Picture 2" descr="http://ak7.picdn.net/shutterstock/videos/3075793/preview/stock-footage-senior-patient-care-being-recorded-wireless-tab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799"/>
            <a:ext cx="3810000" cy="2133601"/>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43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676400" y="838200"/>
            <a:ext cx="7239000" cy="1218902"/>
          </a:xfrm>
        </p:spPr>
        <p:txBody>
          <a:bodyPr>
            <a:normAutofit fontScale="90000"/>
          </a:bodyPr>
          <a:lstStyle/>
          <a:p>
            <a:r>
              <a:rPr lang="en-US" sz="3600" dirty="0"/>
              <a:t>Case </a:t>
            </a:r>
            <a:r>
              <a:rPr lang="en-US" sz="3600" dirty="0" smtClean="0"/>
              <a:t>Study</a:t>
            </a:r>
            <a:r>
              <a:rPr lang="en-US" sz="3200" dirty="0" smtClean="0"/>
              <a:t/>
            </a:r>
            <a:br>
              <a:rPr lang="en-US" sz="3200" dirty="0" smtClean="0"/>
            </a:br>
            <a:r>
              <a:rPr lang="en-US" sz="2700" dirty="0" smtClean="0"/>
              <a:t>Is this patient a suitable candidate for an </a:t>
            </a:r>
            <a:br>
              <a:rPr lang="en-US" sz="2700" dirty="0" smtClean="0"/>
            </a:br>
            <a:r>
              <a:rPr lang="en-US" sz="2700" dirty="0" smtClean="0"/>
              <a:t>IM Fall Risk Reduction Protocol</a:t>
            </a:r>
            <a:endParaRPr lang="en-US" sz="2700" dirty="0"/>
          </a:p>
        </p:txBody>
      </p:sp>
      <p:sp>
        <p:nvSpPr>
          <p:cNvPr id="28674" name="Rectangle 3"/>
          <p:cNvSpPr>
            <a:spLocks noGrp="1" noChangeArrowheads="1"/>
          </p:cNvSpPr>
          <p:nvPr>
            <p:ph type="body" idx="1"/>
          </p:nvPr>
        </p:nvSpPr>
        <p:spPr>
          <a:xfrm>
            <a:off x="1981200" y="2438400"/>
            <a:ext cx="6629400" cy="3581400"/>
          </a:xfrm>
        </p:spPr>
        <p:txBody>
          <a:bodyPr>
            <a:normAutofit fontScale="70000" lnSpcReduction="20000"/>
          </a:bodyPr>
          <a:lstStyle/>
          <a:p>
            <a:pPr>
              <a:lnSpc>
                <a:spcPct val="120000"/>
              </a:lnSpc>
            </a:pPr>
            <a:r>
              <a:rPr lang="en-US" sz="2800" dirty="0"/>
              <a:t>73 year old male with history of three falls in the last two months. </a:t>
            </a:r>
          </a:p>
          <a:p>
            <a:pPr>
              <a:lnSpc>
                <a:spcPct val="120000"/>
              </a:lnSpc>
            </a:pPr>
            <a:r>
              <a:rPr lang="en-US" sz="2800" dirty="0"/>
              <a:t>Had L2-5 laminectomy and fusion </a:t>
            </a:r>
            <a:r>
              <a:rPr lang="en-US" sz="2400" dirty="0"/>
              <a:t>(July, 2011)</a:t>
            </a:r>
            <a:endParaRPr lang="en-US" sz="2800" dirty="0"/>
          </a:p>
          <a:p>
            <a:pPr>
              <a:lnSpc>
                <a:spcPct val="120000"/>
              </a:lnSpc>
            </a:pPr>
            <a:r>
              <a:rPr lang="en-US" sz="2800" dirty="0"/>
              <a:t>Past medical history significant for CABG x 4 </a:t>
            </a:r>
            <a:r>
              <a:rPr lang="en-US" sz="2400" dirty="0"/>
              <a:t>(2010) </a:t>
            </a:r>
            <a:r>
              <a:rPr lang="en-US" sz="2800" dirty="0"/>
              <a:t>with documented anoxic event during surgery</a:t>
            </a:r>
          </a:p>
          <a:p>
            <a:pPr>
              <a:lnSpc>
                <a:spcPct val="120000"/>
              </a:lnSpc>
            </a:pPr>
            <a:r>
              <a:rPr lang="en-US" sz="2800" dirty="0"/>
              <a:t>Patient and family report cognitive changes after heart surgery. </a:t>
            </a:r>
          </a:p>
          <a:p>
            <a:pPr>
              <a:lnSpc>
                <a:spcPct val="120000"/>
              </a:lnSpc>
            </a:pPr>
            <a:r>
              <a:rPr lang="en-US" sz="2800" dirty="0"/>
              <a:t>The patient reports he is still “not quite right”. </a:t>
            </a:r>
          </a:p>
        </p:txBody>
      </p:sp>
      <p:pic>
        <p:nvPicPr>
          <p:cNvPr id="4" name="Picture 3" descr="73 year old man.jpg"/>
          <p:cNvPicPr>
            <a:picLocks noChangeAspect="1"/>
          </p:cNvPicPr>
          <p:nvPr/>
        </p:nvPicPr>
        <p:blipFill>
          <a:blip r:embed="rId2" cstate="print"/>
          <a:srcRect l="7302" r="23498"/>
          <a:stretch>
            <a:fillRect/>
          </a:stretch>
        </p:blipFill>
        <p:spPr>
          <a:xfrm>
            <a:off x="115614" y="1219200"/>
            <a:ext cx="2137441" cy="2057401"/>
          </a:xfrm>
          <a:prstGeom prst="ellipse">
            <a:avLst/>
          </a:prstGeom>
          <a:ln>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828800" y="762000"/>
            <a:ext cx="7391400" cy="1218902"/>
          </a:xfrm>
        </p:spPr>
        <p:txBody>
          <a:bodyPr>
            <a:noAutofit/>
          </a:bodyPr>
          <a:lstStyle/>
          <a:p>
            <a:r>
              <a:rPr lang="en-US" sz="3200" dirty="0"/>
              <a:t>Case Study</a:t>
            </a:r>
            <a:r>
              <a:rPr lang="en-US" sz="3600" dirty="0"/>
              <a:t/>
            </a:r>
            <a:br>
              <a:rPr lang="en-US" sz="3600" dirty="0"/>
            </a:br>
            <a:r>
              <a:rPr lang="en-US" sz="2400" dirty="0"/>
              <a:t>Is this patient a suitable candidate for an </a:t>
            </a:r>
            <a:br>
              <a:rPr lang="en-US" sz="2400" dirty="0"/>
            </a:br>
            <a:r>
              <a:rPr lang="en-US" sz="2400" dirty="0"/>
              <a:t>IM Fall Risk Reduction Protocol</a:t>
            </a:r>
          </a:p>
        </p:txBody>
      </p:sp>
      <p:sp>
        <p:nvSpPr>
          <p:cNvPr id="29698" name="Rectangle 3"/>
          <p:cNvSpPr>
            <a:spLocks noGrp="1" noChangeArrowheads="1"/>
          </p:cNvSpPr>
          <p:nvPr>
            <p:ph type="body" idx="1"/>
          </p:nvPr>
        </p:nvSpPr>
        <p:spPr>
          <a:xfrm>
            <a:off x="1981200" y="2362200"/>
            <a:ext cx="7010400" cy="3581400"/>
          </a:xfrm>
        </p:spPr>
        <p:txBody>
          <a:bodyPr>
            <a:normAutofit fontScale="85000" lnSpcReduction="20000"/>
          </a:bodyPr>
          <a:lstStyle/>
          <a:p>
            <a:pPr>
              <a:lnSpc>
                <a:spcPct val="120000"/>
              </a:lnSpc>
            </a:pPr>
            <a:r>
              <a:rPr lang="en-US" sz="2800" dirty="0"/>
              <a:t>Lives alone in 2 story home with 4 steps to enter and 14 steps inside home.</a:t>
            </a:r>
          </a:p>
          <a:p>
            <a:pPr>
              <a:lnSpc>
                <a:spcPct val="120000"/>
              </a:lnSpc>
            </a:pPr>
            <a:r>
              <a:rPr lang="en-US" sz="2800" dirty="0"/>
              <a:t>Hires help with housework and cooking.</a:t>
            </a:r>
          </a:p>
          <a:p>
            <a:pPr>
              <a:lnSpc>
                <a:spcPct val="120000"/>
              </a:lnSpc>
            </a:pPr>
            <a:r>
              <a:rPr lang="en-US" sz="2800" dirty="0"/>
              <a:t>Receives Meals on Wheels.</a:t>
            </a:r>
          </a:p>
          <a:p>
            <a:pPr>
              <a:lnSpc>
                <a:spcPct val="120000"/>
              </a:lnSpc>
            </a:pPr>
            <a:r>
              <a:rPr lang="en-US" sz="2800" dirty="0"/>
              <a:t>Family assists with finances and checks on patient several times per week.</a:t>
            </a:r>
          </a:p>
          <a:p>
            <a:pPr>
              <a:lnSpc>
                <a:spcPct val="120000"/>
              </a:lnSpc>
            </a:pPr>
            <a:r>
              <a:rPr lang="en-US" sz="2800" dirty="0"/>
              <a:t>Was participating in regular exercise program until back problems worsened.</a:t>
            </a:r>
          </a:p>
        </p:txBody>
      </p:sp>
      <p:pic>
        <p:nvPicPr>
          <p:cNvPr id="4" name="Picture 3" descr="73 year old man.jpg"/>
          <p:cNvPicPr>
            <a:picLocks noChangeAspect="1"/>
          </p:cNvPicPr>
          <p:nvPr/>
        </p:nvPicPr>
        <p:blipFill>
          <a:blip r:embed="rId2" cstate="print"/>
          <a:srcRect l="7302" r="23498"/>
          <a:stretch>
            <a:fillRect/>
          </a:stretch>
        </p:blipFill>
        <p:spPr>
          <a:xfrm>
            <a:off x="115614" y="1219200"/>
            <a:ext cx="2137441" cy="2057401"/>
          </a:xfrm>
          <a:prstGeom prst="ellipse">
            <a:avLst/>
          </a:prstGeom>
          <a:ln>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057400" y="914400"/>
            <a:ext cx="6934200" cy="1218902"/>
          </a:xfrm>
        </p:spPr>
        <p:txBody>
          <a:bodyPr>
            <a:noAutofit/>
          </a:bodyPr>
          <a:lstStyle/>
          <a:p>
            <a:r>
              <a:rPr lang="en-US" sz="3200" dirty="0" smtClean="0"/>
              <a:t>Case Study</a:t>
            </a:r>
            <a:br>
              <a:rPr lang="en-US" sz="3200" dirty="0" smtClean="0"/>
            </a:br>
            <a:r>
              <a:rPr lang="en-US" sz="2400" dirty="0" smtClean="0"/>
              <a:t>Is this patient a suitable candidate for an </a:t>
            </a:r>
            <a:br>
              <a:rPr lang="en-US" sz="2400" dirty="0" smtClean="0"/>
            </a:br>
            <a:r>
              <a:rPr lang="en-US" sz="2400" dirty="0" smtClean="0"/>
              <a:t>IM Fall Risk Reduction Protocol</a:t>
            </a:r>
            <a:endParaRPr lang="en-US" sz="2400" dirty="0"/>
          </a:p>
        </p:txBody>
      </p:sp>
      <p:sp>
        <p:nvSpPr>
          <p:cNvPr id="30722" name="Rectangle 3"/>
          <p:cNvSpPr>
            <a:spLocks noGrp="1" noChangeArrowheads="1"/>
          </p:cNvSpPr>
          <p:nvPr>
            <p:ph type="body" idx="1"/>
          </p:nvPr>
        </p:nvSpPr>
        <p:spPr>
          <a:xfrm>
            <a:off x="1905000" y="2438400"/>
            <a:ext cx="6934200" cy="3352800"/>
          </a:xfrm>
        </p:spPr>
        <p:txBody>
          <a:bodyPr>
            <a:normAutofit fontScale="62500" lnSpcReduction="20000"/>
          </a:bodyPr>
          <a:lstStyle/>
          <a:p>
            <a:pPr>
              <a:lnSpc>
                <a:spcPct val="120000"/>
              </a:lnSpc>
            </a:pPr>
            <a:r>
              <a:rPr lang="en-US" sz="2800" dirty="0"/>
              <a:t>Patient described his falls as “stupid” and “exasperating”. </a:t>
            </a:r>
          </a:p>
          <a:p>
            <a:pPr lvl="1">
              <a:lnSpc>
                <a:spcPct val="120000"/>
              </a:lnSpc>
            </a:pPr>
            <a:r>
              <a:rPr lang="en-US" sz="2400" dirty="0"/>
              <a:t>Fall 1: He caught his toe on a change of surface (moving from carpet to linoleum). </a:t>
            </a:r>
          </a:p>
          <a:p>
            <a:pPr lvl="1">
              <a:lnSpc>
                <a:spcPct val="120000"/>
              </a:lnSpc>
            </a:pPr>
            <a:r>
              <a:rPr lang="en-US" sz="2400" dirty="0"/>
              <a:t>Fall 2: Walking to the mailbox and slipped. Reported he “wasn’t paying enough attention”. </a:t>
            </a:r>
          </a:p>
          <a:p>
            <a:pPr lvl="1">
              <a:lnSpc>
                <a:spcPct val="120000"/>
              </a:lnSpc>
            </a:pPr>
            <a:r>
              <a:rPr lang="en-US" sz="2400" dirty="0"/>
              <a:t>Fall 3: In a parking lot. Patient reports he got distracted by another person and “mis-stepped”. </a:t>
            </a:r>
          </a:p>
          <a:p>
            <a:pPr>
              <a:lnSpc>
                <a:spcPct val="120000"/>
              </a:lnSpc>
            </a:pPr>
            <a:endParaRPr lang="en-US" sz="2800" dirty="0"/>
          </a:p>
          <a:p>
            <a:pPr>
              <a:lnSpc>
                <a:spcPct val="120000"/>
              </a:lnSpc>
            </a:pPr>
            <a:r>
              <a:rPr lang="en-US" sz="2800" dirty="0"/>
              <a:t>Referred for physical and speech therapy to address balance and cognitive deficits.</a:t>
            </a:r>
          </a:p>
        </p:txBody>
      </p:sp>
      <p:pic>
        <p:nvPicPr>
          <p:cNvPr id="4" name="Picture 3" descr="73 year old man.jpg"/>
          <p:cNvPicPr>
            <a:picLocks noChangeAspect="1"/>
          </p:cNvPicPr>
          <p:nvPr/>
        </p:nvPicPr>
        <p:blipFill>
          <a:blip r:embed="rId2" cstate="print"/>
          <a:srcRect l="7302" r="23498"/>
          <a:stretch>
            <a:fillRect/>
          </a:stretch>
        </p:blipFill>
        <p:spPr>
          <a:xfrm>
            <a:off x="115614" y="1219200"/>
            <a:ext cx="2137441" cy="2057401"/>
          </a:xfrm>
          <a:prstGeom prst="ellipse">
            <a:avLst/>
          </a:prstGeom>
          <a:ln>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Case Study: PT Evaluation</a:t>
            </a:r>
          </a:p>
        </p:txBody>
      </p:sp>
      <p:sp>
        <p:nvSpPr>
          <p:cNvPr id="31746" name="Rectangle 3"/>
          <p:cNvSpPr>
            <a:spLocks noGrp="1" noChangeArrowheads="1"/>
          </p:cNvSpPr>
          <p:nvPr>
            <p:ph type="body" idx="1"/>
          </p:nvPr>
        </p:nvSpPr>
        <p:spPr>
          <a:xfrm>
            <a:off x="1295400" y="1295401"/>
            <a:ext cx="7391400" cy="4572000"/>
          </a:xfrm>
        </p:spPr>
        <p:txBody>
          <a:bodyPr>
            <a:normAutofit lnSpcReduction="10000"/>
          </a:bodyPr>
          <a:lstStyle/>
          <a:p>
            <a:r>
              <a:rPr lang="en-US" sz="2400" u="sng" dirty="0"/>
              <a:t>ROM</a:t>
            </a:r>
            <a:r>
              <a:rPr lang="en-US" sz="2400" dirty="0"/>
              <a:t>: 		No significant limitations</a:t>
            </a:r>
          </a:p>
          <a:p>
            <a:r>
              <a:rPr lang="en-US" sz="2400" u="sng" dirty="0"/>
              <a:t>Strength</a:t>
            </a:r>
            <a:r>
              <a:rPr lang="en-US" sz="2400" dirty="0"/>
              <a:t>: 		4/5 throughout upper and 			lower extremities. </a:t>
            </a:r>
          </a:p>
          <a:p>
            <a:r>
              <a:rPr lang="en-US" sz="2400" u="sng" dirty="0"/>
              <a:t>Proprioception</a:t>
            </a:r>
            <a:r>
              <a:rPr lang="en-US" sz="2400" dirty="0"/>
              <a:t>: 	Intact</a:t>
            </a:r>
          </a:p>
          <a:p>
            <a:r>
              <a:rPr lang="en-US" sz="2400" u="sng" dirty="0"/>
              <a:t>Vestibular</a:t>
            </a:r>
            <a:r>
              <a:rPr lang="en-US" sz="2400" dirty="0"/>
              <a:t>: 	Unable to walk with 				horizontal head turns 				without loss of balance. Also 			demonstrates LOB with eyes 			closed activities. </a:t>
            </a:r>
          </a:p>
          <a:p>
            <a:r>
              <a:rPr lang="en-US" sz="2400" u="sng" dirty="0"/>
              <a:t>Endurance</a:t>
            </a:r>
            <a:r>
              <a:rPr lang="en-US" sz="2400" dirty="0"/>
              <a:t>: 	Fair – patient reports fatigue 			after 5-10 reps of </a:t>
            </a:r>
            <a:r>
              <a:rPr lang="en-US" sz="2400" dirty="0" smtClean="0"/>
              <a:t>exercise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Case Study: PT Evaluation</a:t>
            </a:r>
          </a:p>
        </p:txBody>
      </p:sp>
      <p:sp>
        <p:nvSpPr>
          <p:cNvPr id="33821" name="Text Box 29"/>
          <p:cNvSpPr txBox="1">
            <a:spLocks noChangeArrowheads="1"/>
          </p:cNvSpPr>
          <p:nvPr/>
        </p:nvSpPr>
        <p:spPr bwMode="auto">
          <a:xfrm>
            <a:off x="1371600" y="5957887"/>
            <a:ext cx="3429000" cy="366713"/>
          </a:xfrm>
          <a:prstGeom prst="rect">
            <a:avLst/>
          </a:prstGeom>
          <a:noFill/>
          <a:ln w="9525">
            <a:noFill/>
            <a:miter lim="800000"/>
            <a:headEnd/>
            <a:tailEnd/>
          </a:ln>
          <a:effectLst/>
        </p:spPr>
        <p:txBody>
          <a:bodyPr>
            <a:prstTxWarp prst="textNoShape">
              <a:avLst/>
            </a:prstTxWarp>
            <a:spAutoFit/>
          </a:bodyPr>
          <a:lstStyle/>
          <a:p>
            <a:pPr defTabSz="914400">
              <a:spcBef>
                <a:spcPct val="50000"/>
              </a:spcBef>
            </a:pPr>
            <a:r>
              <a:rPr lang="en-US" dirty="0">
                <a:solidFill>
                  <a:schemeClr val="bg1"/>
                </a:solidFill>
              </a:rPr>
              <a:t>TUG = Timed Up and Go</a:t>
            </a:r>
          </a:p>
        </p:txBody>
      </p:sp>
      <p:graphicFrame>
        <p:nvGraphicFramePr>
          <p:cNvPr id="6" name="Content Placeholder 4"/>
          <p:cNvGraphicFramePr>
            <a:graphicFrameLocks noGrp="1"/>
          </p:cNvGraphicFramePr>
          <p:nvPr>
            <p:ph sz="half" idx="4294967295"/>
            <p:extLst>
              <p:ext uri="{D42A27DB-BD31-4B8C-83A1-F6EECF244321}">
                <p14:modId xmlns:p14="http://schemas.microsoft.com/office/powerpoint/2010/main" val="1249001463"/>
              </p:ext>
            </p:extLst>
          </p:nvPr>
        </p:nvGraphicFramePr>
        <p:xfrm>
          <a:off x="1143000" y="1676400"/>
          <a:ext cx="7391400" cy="3733800"/>
        </p:xfrm>
        <a:graphic>
          <a:graphicData uri="http://schemas.openxmlformats.org/drawingml/2006/table">
            <a:tbl>
              <a:tblPr firstRow="1" bandRow="1">
                <a:tableStyleId>{073A0DAA-6AF3-43AB-8588-CEC1D06C72B9}</a:tableStyleId>
              </a:tblPr>
              <a:tblGrid>
                <a:gridCol w="2463800"/>
                <a:gridCol w="2463800"/>
                <a:gridCol w="2463800"/>
              </a:tblGrid>
              <a:tr h="1060720">
                <a:tc>
                  <a:txBody>
                    <a:bodyPr/>
                    <a:lstStyle/>
                    <a:p>
                      <a:pPr algn="ctr"/>
                      <a:r>
                        <a:rPr lang="en-US" sz="2400" dirty="0" smtClean="0"/>
                        <a:t>Test</a:t>
                      </a:r>
                      <a:endParaRPr lang="en-US" sz="2400" dirty="0"/>
                    </a:p>
                  </a:txBody>
                  <a:tcPr anchor="ctr"/>
                </a:tc>
                <a:tc>
                  <a:txBody>
                    <a:bodyPr/>
                    <a:lstStyle/>
                    <a:p>
                      <a:pPr marL="0" algn="ctr" defTabSz="642618" rtl="0" eaLnBrk="1" latinLnBrk="0" hangingPunct="1"/>
                      <a:r>
                        <a:rPr lang="en-US" sz="2400" kern="1200" dirty="0" smtClean="0"/>
                        <a:t>Patient Score</a:t>
                      </a:r>
                      <a:endParaRPr lang="en-US" sz="2400" b="1" kern="1200" dirty="0" smtClean="0">
                        <a:solidFill>
                          <a:schemeClr val="lt1"/>
                        </a:solidFill>
                        <a:latin typeface="+mn-lt"/>
                        <a:ea typeface="+mn-ea"/>
                        <a:cs typeface="+mn-cs"/>
                      </a:endParaRPr>
                    </a:p>
                  </a:txBody>
                  <a:tcPr anchor="ctr"/>
                </a:tc>
                <a:tc>
                  <a:txBody>
                    <a:bodyPr/>
                    <a:lstStyle/>
                    <a:p>
                      <a:pPr marL="0" algn="ctr" defTabSz="642618" rtl="0" eaLnBrk="1" latinLnBrk="0" hangingPunct="1"/>
                      <a:r>
                        <a:rPr lang="en-US" sz="2400" kern="1200" dirty="0" smtClean="0"/>
                        <a:t>At High Risk for Falling if:</a:t>
                      </a:r>
                      <a:endParaRPr lang="en-US" sz="2400" b="1" kern="1200" dirty="0" smtClean="0">
                        <a:solidFill>
                          <a:schemeClr val="lt1"/>
                        </a:solidFill>
                        <a:latin typeface="+mn-lt"/>
                        <a:ea typeface="+mn-ea"/>
                        <a:cs typeface="+mn-cs"/>
                      </a:endParaRPr>
                    </a:p>
                  </a:txBody>
                  <a:tcPr anchor="ctr"/>
                </a:tc>
              </a:tr>
              <a:tr h="713386">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kern="1200" dirty="0" smtClean="0"/>
                        <a:t>TUG alone: 	</a:t>
                      </a:r>
                      <a:endParaRPr lang="en-US" sz="2400" kern="1200" dirty="0" smtClean="0">
                        <a:solidFill>
                          <a:schemeClr val="dk1"/>
                        </a:solidFill>
                        <a:latin typeface="+mn-lt"/>
                        <a:ea typeface="+mn-ea"/>
                        <a:cs typeface="+mn-cs"/>
                      </a:endParaRPr>
                    </a:p>
                  </a:txBody>
                  <a:tcPr/>
                </a:tc>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kern="1200" dirty="0" smtClean="0"/>
                        <a:t>11 seconds</a:t>
                      </a:r>
                      <a:endParaRPr lang="en-US" sz="2400" kern="1200" dirty="0" smtClean="0">
                        <a:solidFill>
                          <a:schemeClr val="dk1"/>
                        </a:solidFill>
                        <a:latin typeface="+mn-lt"/>
                        <a:ea typeface="+mn-ea"/>
                        <a:cs typeface="+mn-cs"/>
                      </a:endParaRPr>
                    </a:p>
                  </a:txBody>
                  <a:tcPr/>
                </a:tc>
                <a:tc>
                  <a:txBody>
                    <a:bodyPr/>
                    <a:lstStyle/>
                    <a:p>
                      <a:r>
                        <a:rPr lang="en-US" sz="2400" kern="1200" dirty="0" smtClean="0"/>
                        <a:t>&gt; 14 seconds</a:t>
                      </a:r>
                      <a:endParaRPr lang="en-US" sz="2400" kern="1200" dirty="0" smtClean="0">
                        <a:solidFill>
                          <a:schemeClr val="dk1"/>
                        </a:solidFill>
                        <a:latin typeface="+mn-lt"/>
                        <a:ea typeface="+mn-ea"/>
                        <a:cs typeface="+mn-cs"/>
                      </a:endParaRPr>
                    </a:p>
                  </a:txBody>
                  <a:tcPr/>
                </a:tc>
              </a:tr>
              <a:tr h="844647">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kern="1200" dirty="0" smtClean="0"/>
                        <a:t>TUG Cognitive: </a:t>
                      </a:r>
                    </a:p>
                    <a:p>
                      <a:pPr algn="l"/>
                      <a:endParaRPr lang="en-US" dirty="0"/>
                    </a:p>
                  </a:txBody>
                  <a:tcPr/>
                </a:tc>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kern="1200" dirty="0" smtClean="0"/>
                        <a:t>16 seconds</a:t>
                      </a:r>
                      <a:endParaRPr lang="en-US" sz="2400" kern="1200" dirty="0" smtClean="0">
                        <a:solidFill>
                          <a:schemeClr val="dk1"/>
                        </a:solidFill>
                        <a:latin typeface="+mn-lt"/>
                        <a:ea typeface="+mn-ea"/>
                        <a:cs typeface="+mn-cs"/>
                      </a:endParaRPr>
                    </a:p>
                  </a:txBody>
                  <a:tcPr/>
                </a:tc>
                <a:tc>
                  <a:txBody>
                    <a:bodyPr/>
                    <a:lstStyle/>
                    <a:p>
                      <a:r>
                        <a:rPr lang="en-US" sz="2400" kern="1200" dirty="0" smtClean="0"/>
                        <a:t>&gt; 14.5 seconds</a:t>
                      </a:r>
                      <a:endParaRPr lang="en-US" sz="2400" kern="1200" dirty="0" smtClean="0">
                        <a:solidFill>
                          <a:schemeClr val="dk1"/>
                        </a:solidFill>
                        <a:latin typeface="+mn-lt"/>
                        <a:ea typeface="+mn-ea"/>
                        <a:cs typeface="+mn-cs"/>
                      </a:endParaRPr>
                    </a:p>
                  </a:txBody>
                  <a:tcPr/>
                </a:tc>
              </a:tr>
              <a:tr h="713386">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dirty="0" smtClean="0"/>
                        <a:t>TUG Manual: </a:t>
                      </a:r>
                      <a:endParaRPr lang="en-US" dirty="0"/>
                    </a:p>
                  </a:txBody>
                  <a:tcPr/>
                </a:tc>
                <a:tc>
                  <a:txBody>
                    <a:bodyPr/>
                    <a:lstStyle/>
                    <a:p>
                      <a:pPr marL="0" marR="0" lvl="1" indent="0" algn="l" defTabSz="642618" rtl="0" eaLnBrk="1" fontAlgn="auto" latinLnBrk="0" hangingPunct="1">
                        <a:lnSpc>
                          <a:spcPct val="100000"/>
                        </a:lnSpc>
                        <a:spcBef>
                          <a:spcPts val="0"/>
                        </a:spcBef>
                        <a:spcAft>
                          <a:spcPts val="0"/>
                        </a:spcAft>
                        <a:buClrTx/>
                        <a:buSzTx/>
                        <a:buFontTx/>
                        <a:buNone/>
                        <a:tabLst/>
                        <a:defRPr/>
                      </a:pPr>
                      <a:r>
                        <a:rPr lang="en-US" sz="2400" kern="1200" dirty="0" smtClean="0"/>
                        <a:t>18 seconds</a:t>
                      </a:r>
                      <a:endParaRPr lang="en-US" sz="2400" kern="1200" dirty="0" smtClean="0">
                        <a:solidFill>
                          <a:schemeClr val="dk1"/>
                        </a:solidFill>
                        <a:latin typeface="+mn-lt"/>
                        <a:ea typeface="+mn-ea"/>
                        <a:cs typeface="+mn-cs"/>
                      </a:endParaRPr>
                    </a:p>
                  </a:txBody>
                  <a:tcPr/>
                </a:tc>
                <a:tc>
                  <a:txBody>
                    <a:bodyPr/>
                    <a:lstStyle/>
                    <a:p>
                      <a:r>
                        <a:rPr lang="en-US" sz="2400" kern="1200" dirty="0" smtClean="0"/>
                        <a:t>&gt; 15 seconds</a:t>
                      </a:r>
                      <a:endParaRPr lang="en-US" sz="2400" kern="1200" dirty="0" smtClean="0">
                        <a:solidFill>
                          <a:schemeClr val="dk1"/>
                        </a:solidFill>
                        <a:latin typeface="+mn-lt"/>
                        <a:ea typeface="+mn-ea"/>
                        <a:cs typeface="+mn-cs"/>
                      </a:endParaRPr>
                    </a:p>
                  </a:txBody>
                  <a:tcPr/>
                </a:tc>
              </a:tr>
              <a:tr h="401661">
                <a:tc gridSpan="3">
                  <a:txBody>
                    <a:bodyPr/>
                    <a:lstStyle/>
                    <a:p>
                      <a:pPr marL="0" marR="0" lvl="1" indent="0" algn="r" defTabSz="642618"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Shumway</a:t>
                      </a:r>
                      <a:r>
                        <a:rPr lang="en-US" sz="1400" dirty="0" smtClean="0"/>
                        <a:t>-Cook, </a:t>
                      </a:r>
                      <a:r>
                        <a:rPr lang="en-US" sz="1400" dirty="0" err="1" smtClean="0"/>
                        <a:t>Brauer</a:t>
                      </a:r>
                      <a:r>
                        <a:rPr lang="en-US" sz="1400" dirty="0" smtClean="0"/>
                        <a:t>, &amp; </a:t>
                      </a:r>
                      <a:r>
                        <a:rPr lang="en-US" sz="1400" dirty="0" err="1" smtClean="0"/>
                        <a:t>Woollacott</a:t>
                      </a:r>
                      <a:r>
                        <a:rPr lang="en-US" sz="1400" dirty="0" smtClean="0"/>
                        <a:t>, 2000)</a:t>
                      </a:r>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Case Study: ST Evaluation</a:t>
            </a:r>
          </a:p>
        </p:txBody>
      </p:sp>
      <p:sp>
        <p:nvSpPr>
          <p:cNvPr id="34856" name="Rectangle 5"/>
          <p:cNvSpPr>
            <a:spLocks noChangeArrowheads="1"/>
          </p:cNvSpPr>
          <p:nvPr/>
        </p:nvSpPr>
        <p:spPr bwMode="auto">
          <a:xfrm>
            <a:off x="1371600" y="1295400"/>
            <a:ext cx="7010400" cy="641350"/>
          </a:xfrm>
          <a:prstGeom prst="rect">
            <a:avLst/>
          </a:prstGeom>
          <a:noFill/>
          <a:ln w="9525">
            <a:noFill/>
            <a:miter lim="800000"/>
            <a:headEnd/>
            <a:tailEnd/>
          </a:ln>
        </p:spPr>
        <p:txBody>
          <a:bodyPr>
            <a:prstTxWarp prst="textNoShape">
              <a:avLst/>
            </a:prstTxWarp>
            <a:spAutoFit/>
          </a:bodyPr>
          <a:lstStyle/>
          <a:p>
            <a:r>
              <a:rPr lang="en-US" dirty="0">
                <a:solidFill>
                  <a:schemeClr val="bg1"/>
                </a:solidFill>
                <a:latin typeface="Gill Sans MT" pitchFamily="-84" charset="0"/>
              </a:rPr>
              <a:t>Subtests from the Ross Information Processing Assessment-Geriatric (RIPA-G), were administered to assess memory and processing skills. </a:t>
            </a:r>
          </a:p>
        </p:txBody>
      </p:sp>
      <p:sp>
        <p:nvSpPr>
          <p:cNvPr id="34857" name="TextBox 6"/>
          <p:cNvSpPr txBox="1">
            <a:spLocks noChangeArrowheads="1"/>
          </p:cNvSpPr>
          <p:nvPr/>
        </p:nvSpPr>
        <p:spPr bwMode="auto">
          <a:xfrm>
            <a:off x="4876800" y="6324600"/>
            <a:ext cx="1906588"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bg1"/>
                </a:solidFill>
                <a:latin typeface="Gill Sans MT" pitchFamily="-84" charset="0"/>
              </a:rPr>
              <a:t>*</a:t>
            </a:r>
            <a:r>
              <a:rPr lang="en-US" sz="1400" dirty="0">
                <a:solidFill>
                  <a:schemeClr val="bg1"/>
                </a:solidFill>
                <a:latin typeface="Gill Sans MT" pitchFamily="-84" charset="0"/>
              </a:rPr>
              <a:t> Within Normal Limits</a:t>
            </a:r>
          </a:p>
        </p:txBody>
      </p:sp>
      <p:graphicFrame>
        <p:nvGraphicFramePr>
          <p:cNvPr id="6" name="Table 5"/>
          <p:cNvGraphicFramePr>
            <a:graphicFrameLocks noGrp="1"/>
          </p:cNvGraphicFramePr>
          <p:nvPr>
            <p:extLst>
              <p:ext uri="{D42A27DB-BD31-4B8C-83A1-F6EECF244321}">
                <p14:modId xmlns:p14="http://schemas.microsoft.com/office/powerpoint/2010/main" val="81426975"/>
              </p:ext>
            </p:extLst>
          </p:nvPr>
        </p:nvGraphicFramePr>
        <p:xfrm>
          <a:off x="1143000" y="2209801"/>
          <a:ext cx="7315200" cy="3698485"/>
        </p:xfrm>
        <a:graphic>
          <a:graphicData uri="http://schemas.openxmlformats.org/drawingml/2006/table">
            <a:tbl>
              <a:tblPr firstRow="1" bandRow="1">
                <a:tableStyleId>{073A0DAA-6AF3-43AB-8588-CEC1D06C72B9}</a:tableStyleId>
              </a:tblPr>
              <a:tblGrid>
                <a:gridCol w="3657600"/>
                <a:gridCol w="1413164"/>
                <a:gridCol w="2244436"/>
              </a:tblGrid>
              <a:tr h="599197">
                <a:tc>
                  <a:txBody>
                    <a:bodyPr/>
                    <a:lstStyle/>
                    <a:p>
                      <a:pPr algn="ctr"/>
                      <a:r>
                        <a:rPr lang="en-US" sz="1800" dirty="0" smtClean="0"/>
                        <a:t>Subtest</a:t>
                      </a:r>
                      <a:endParaRPr lang="en-US" sz="1800" dirty="0"/>
                    </a:p>
                  </a:txBody>
                  <a:tcPr anchor="ctr"/>
                </a:tc>
                <a:tc>
                  <a:txBody>
                    <a:bodyPr/>
                    <a:lstStyle/>
                    <a:p>
                      <a:pPr algn="ctr"/>
                      <a:r>
                        <a:rPr lang="en-US" sz="1800" dirty="0" smtClean="0"/>
                        <a:t>Standard Score</a:t>
                      </a:r>
                      <a:endParaRPr lang="en-US" sz="1800" dirty="0"/>
                    </a:p>
                  </a:txBody>
                  <a:tcPr anchor="ctr"/>
                </a:tc>
                <a:tc>
                  <a:txBody>
                    <a:bodyPr/>
                    <a:lstStyle/>
                    <a:p>
                      <a:pPr algn="ctr"/>
                      <a:r>
                        <a:rPr lang="en-US" sz="1800" dirty="0" smtClean="0"/>
                        <a:t>Severity Rating</a:t>
                      </a:r>
                      <a:endParaRPr lang="en-US" sz="1800" dirty="0"/>
                    </a:p>
                  </a:txBody>
                  <a:tcPr anchor="ctr"/>
                </a:tc>
              </a:tr>
              <a:tr h="436915">
                <a:tc>
                  <a:txBody>
                    <a:bodyPr/>
                    <a:lstStyle/>
                    <a:p>
                      <a:r>
                        <a:rPr lang="en-US" sz="1800" dirty="0" smtClean="0"/>
                        <a:t>Immediate</a:t>
                      </a:r>
                      <a:r>
                        <a:rPr lang="en-US" sz="1800" baseline="0" dirty="0" smtClean="0"/>
                        <a:t> Memory</a:t>
                      </a:r>
                      <a:endParaRPr lang="en-US" sz="1800" dirty="0"/>
                    </a:p>
                  </a:txBody>
                  <a:tcPr anchor="ctr"/>
                </a:tc>
                <a:tc>
                  <a:txBody>
                    <a:bodyPr/>
                    <a:lstStyle/>
                    <a:p>
                      <a:pPr algn="ctr"/>
                      <a:r>
                        <a:rPr lang="en-US" sz="1800" dirty="0" smtClean="0"/>
                        <a:t>9</a:t>
                      </a:r>
                      <a:endParaRPr lang="en-US" sz="1800" dirty="0"/>
                    </a:p>
                  </a:txBody>
                  <a:tcPr anchor="ctr"/>
                </a:tc>
                <a:tc>
                  <a:txBody>
                    <a:bodyPr/>
                    <a:lstStyle/>
                    <a:p>
                      <a:pPr algn="ctr"/>
                      <a:r>
                        <a:rPr lang="en-US" sz="1800" dirty="0" smtClean="0"/>
                        <a:t>Moderate</a:t>
                      </a:r>
                      <a:endParaRPr lang="en-US" sz="1800" dirty="0"/>
                    </a:p>
                  </a:txBody>
                  <a:tcPr anchor="ctr">
                    <a:solidFill>
                      <a:srgbClr val="FFFF00"/>
                    </a:solidFill>
                  </a:tcPr>
                </a:tc>
              </a:tr>
              <a:tr h="436915">
                <a:tc>
                  <a:txBody>
                    <a:bodyPr/>
                    <a:lstStyle/>
                    <a:p>
                      <a:r>
                        <a:rPr lang="en-US" sz="1800" dirty="0" smtClean="0"/>
                        <a:t>Recent Memory</a:t>
                      </a:r>
                      <a:endParaRPr lang="en-US" sz="1800" dirty="0"/>
                    </a:p>
                  </a:txBody>
                  <a:tcPr anchor="ctr"/>
                </a:tc>
                <a:tc>
                  <a:txBody>
                    <a:bodyPr/>
                    <a:lstStyle/>
                    <a:p>
                      <a:pPr algn="ctr"/>
                      <a:r>
                        <a:rPr lang="en-US" sz="1800" dirty="0" smtClean="0"/>
                        <a:t>13</a:t>
                      </a:r>
                      <a:endParaRPr lang="en-US" sz="1800" dirty="0"/>
                    </a:p>
                  </a:txBody>
                  <a:tcPr anchor="ctr"/>
                </a:tc>
                <a:tc>
                  <a:txBody>
                    <a:bodyPr/>
                    <a:lstStyle/>
                    <a:p>
                      <a:pPr algn="ctr"/>
                      <a:r>
                        <a:rPr lang="en-US" sz="1800" dirty="0" smtClean="0"/>
                        <a:t>Mild</a:t>
                      </a:r>
                      <a:endParaRPr lang="en-US" sz="1800" dirty="0"/>
                    </a:p>
                  </a:txBody>
                  <a:tcPr anchor="ctr"/>
                </a:tc>
              </a:tr>
              <a:tr h="436915">
                <a:tc>
                  <a:txBody>
                    <a:bodyPr/>
                    <a:lstStyle/>
                    <a:p>
                      <a:r>
                        <a:rPr lang="en-US" sz="1800" dirty="0" smtClean="0"/>
                        <a:t>Temporal Orientation</a:t>
                      </a:r>
                      <a:endParaRPr lang="en-US" sz="1800" dirty="0"/>
                    </a:p>
                  </a:txBody>
                  <a:tcPr anchor="ctr"/>
                </a:tc>
                <a:tc>
                  <a:txBody>
                    <a:bodyPr/>
                    <a:lstStyle/>
                    <a:p>
                      <a:pPr algn="ctr"/>
                      <a:r>
                        <a:rPr lang="en-US" sz="1800" dirty="0" smtClean="0"/>
                        <a:t>12</a:t>
                      </a:r>
                      <a:endParaRPr lang="en-US" sz="1800" dirty="0"/>
                    </a:p>
                  </a:txBody>
                  <a:tcPr anchor="ctr"/>
                </a:tc>
                <a:tc>
                  <a:txBody>
                    <a:bodyPr/>
                    <a:lstStyle/>
                    <a:p>
                      <a:pPr algn="ctr"/>
                      <a:r>
                        <a:rPr lang="en-US" sz="1800" kern="1200" dirty="0" smtClean="0"/>
                        <a:t>Moderate</a:t>
                      </a:r>
                      <a:endParaRPr lang="en-US" sz="1800" kern="1200" dirty="0">
                        <a:solidFill>
                          <a:schemeClr val="dk1"/>
                        </a:solidFill>
                        <a:latin typeface="+mn-lt"/>
                        <a:ea typeface="+mn-ea"/>
                        <a:cs typeface="+mn-cs"/>
                      </a:endParaRPr>
                    </a:p>
                  </a:txBody>
                  <a:tcPr anchor="ctr">
                    <a:solidFill>
                      <a:srgbClr val="FFFF00"/>
                    </a:solidFill>
                  </a:tcPr>
                </a:tc>
              </a:tr>
              <a:tr h="436915">
                <a:tc>
                  <a:txBody>
                    <a:bodyPr/>
                    <a:lstStyle/>
                    <a:p>
                      <a:r>
                        <a:rPr lang="en-US" sz="1800" dirty="0" smtClean="0"/>
                        <a:t>Spatial Orientation</a:t>
                      </a:r>
                      <a:endParaRPr lang="en-US" sz="1800"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Moderate</a:t>
                      </a:r>
                      <a:endParaRPr lang="en-US" sz="1800" dirty="0"/>
                    </a:p>
                  </a:txBody>
                  <a:tcPr anchor="ctr">
                    <a:solidFill>
                      <a:srgbClr val="FFFF00"/>
                    </a:solidFill>
                  </a:tcPr>
                </a:tc>
              </a:tr>
              <a:tr h="436915">
                <a:tc>
                  <a:txBody>
                    <a:bodyPr/>
                    <a:lstStyle/>
                    <a:p>
                      <a:r>
                        <a:rPr lang="en-US" sz="1800" dirty="0" smtClean="0"/>
                        <a:t>Orientation to Environment</a:t>
                      </a:r>
                      <a:endParaRPr lang="en-US" sz="1800" dirty="0"/>
                    </a:p>
                  </a:txBody>
                  <a:tcPr anchor="ctr"/>
                </a:tc>
                <a:tc>
                  <a:txBody>
                    <a:bodyPr/>
                    <a:lstStyle/>
                    <a:p>
                      <a:pPr algn="ctr"/>
                      <a:r>
                        <a:rPr lang="en-US" sz="1800" dirty="0" smtClean="0"/>
                        <a:t>13</a:t>
                      </a:r>
                      <a:endParaRPr lang="en-US" sz="1800" dirty="0"/>
                    </a:p>
                  </a:txBody>
                  <a:tcPr anchor="ctr"/>
                </a:tc>
                <a:tc>
                  <a:txBody>
                    <a:bodyPr/>
                    <a:lstStyle/>
                    <a:p>
                      <a:pPr algn="ctr"/>
                      <a:r>
                        <a:rPr lang="en-US" sz="1800" dirty="0" smtClean="0"/>
                        <a:t>Mild</a:t>
                      </a:r>
                      <a:endParaRPr lang="en-US" sz="1800" dirty="0"/>
                    </a:p>
                  </a:txBody>
                  <a:tcPr anchor="ctr"/>
                </a:tc>
              </a:tr>
              <a:tr h="436915">
                <a:tc>
                  <a:txBody>
                    <a:bodyPr/>
                    <a:lstStyle/>
                    <a:p>
                      <a:r>
                        <a:rPr lang="en-US" sz="1800" dirty="0" smtClean="0"/>
                        <a:t>Recall of General Info</a:t>
                      </a:r>
                      <a:endParaRPr lang="en-US" sz="1800" dirty="0"/>
                    </a:p>
                  </a:txBody>
                  <a:tcPr anchor="ctr"/>
                </a:tc>
                <a:tc>
                  <a:txBody>
                    <a:bodyPr/>
                    <a:lstStyle/>
                    <a:p>
                      <a:pPr algn="ctr"/>
                      <a:r>
                        <a:rPr lang="en-US" sz="1800" dirty="0" smtClean="0"/>
                        <a:t>15</a:t>
                      </a:r>
                      <a:endParaRPr lang="en-US" sz="1800" dirty="0"/>
                    </a:p>
                  </a:txBody>
                  <a:tcPr anchor="ctr"/>
                </a:tc>
                <a:tc>
                  <a:txBody>
                    <a:bodyPr/>
                    <a:lstStyle/>
                    <a:p>
                      <a:pPr algn="ctr"/>
                      <a:r>
                        <a:rPr lang="en-US" sz="1800" dirty="0" smtClean="0"/>
                        <a:t>WNL*</a:t>
                      </a:r>
                      <a:endParaRPr lang="en-US" sz="1800" dirty="0"/>
                    </a:p>
                  </a:txBody>
                  <a:tcPr anchor="ctr"/>
                </a:tc>
              </a:tr>
              <a:tr h="436915">
                <a:tc>
                  <a:txBody>
                    <a:bodyPr/>
                    <a:lstStyle/>
                    <a:p>
                      <a:r>
                        <a:rPr lang="en-US" sz="1800" dirty="0" smtClean="0"/>
                        <a:t>Problem Solving and Reasoning</a:t>
                      </a:r>
                      <a:endParaRPr lang="en-US" sz="1800" dirty="0"/>
                    </a:p>
                  </a:txBody>
                  <a:tcPr anchor="ctr"/>
                </a:tc>
                <a:tc>
                  <a:txBody>
                    <a:bodyPr/>
                    <a:lstStyle/>
                    <a:p>
                      <a:pPr algn="ctr"/>
                      <a:r>
                        <a:rPr lang="en-US" sz="1800" dirty="0" smtClean="0"/>
                        <a:t>13</a:t>
                      </a:r>
                      <a:endParaRPr lang="en-US" sz="1800" dirty="0"/>
                    </a:p>
                  </a:txBody>
                  <a:tcPr anchor="ctr"/>
                </a:tc>
                <a:tc>
                  <a:txBody>
                    <a:bodyPr/>
                    <a:lstStyle/>
                    <a:p>
                      <a:pPr algn="ctr"/>
                      <a:r>
                        <a:rPr lang="en-US" sz="1800" dirty="0" smtClean="0"/>
                        <a:t>Mild</a:t>
                      </a:r>
                      <a:endParaRPr lang="en-US" sz="1800"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3981&quot;&gt;&lt;property id=&quot;20148&quot; value=&quot;5&quot;/&gt;&lt;property id=&quot;20300&quot; value=&quot;Slide 25 - &amp;quot;Post-test&amp;quot;&quot;/&gt;&lt;property id=&quot;20307&quot; value=&quot;339&quot;/&gt;&lt;/object&gt;&lt;object type=&quot;3&quot; unique_id=&quot;13982&quot;&gt;&lt;property id=&quot;20148&quot; value=&quot;5&quot;/&gt;&lt;property id=&quot;20300&quot; value=&quot;Slide 26 - &amp;quot;Materials Page&amp;quot;&quot;/&gt;&lt;property id=&quot;20307&quot; value=&quot;340&quot;/&gt;&lt;/object&gt;&lt;object type=&quot;3&quot; unique_id=&quot;13983&quot;&gt;&lt;property id=&quot;20148&quot; value=&quot;5&quot;/&gt;&lt;property id=&quot;20300&quot; value=&quot;Slide 27 - &amp;quot;QUESTIONS? You can call or email us. We’re here to help!&amp;quot;&quot;/&gt;&lt;property id=&quot;20307&quot; value=&quot;341&quot;/&gt;&lt;/object&gt;&lt;object type=&quot;3&quot; unique_id=&quot;15169&quot;&gt;&lt;property id=&quot;20148&quot; value=&quot;5&quot;/&gt;&lt;property id=&quot;20300&quot; value=&quot;Slide 2 - &amp;quot;Fall Risk Reduction Program: Review of Modules 1 - 5&amp;quot;&quot;/&gt;&lt;property id=&quot;20307&quot; value=&quot;343&quot;/&gt;&lt;/object&gt;&lt;object type=&quot;3&quot; unique_id=&quot;15170&quot;&gt;&lt;property id=&quot;20148&quot; value=&quot;5&quot;/&gt;&lt;property id=&quot;20300&quot; value=&quot;Slide 3 - &amp;quot;Module 6 Agenda&amp;quot;&quot;/&gt;&lt;property id=&quot;20307&quot; value=&quot;344&quot;/&gt;&lt;/object&gt;&lt;object type=&quot;3&quot; unique_id=&quot;15171&quot;&gt;&lt;property id=&quot;20148&quot; value=&quot;5&quot;/&gt;&lt;property id=&quot;20300&quot; value=&quot;Slide 4 - &amp;quot;Case Study Is this patient a suitable candidate for an  IM Fall Risk Reduction Protocol&amp;quot;&quot;/&gt;&lt;property id=&quot;20307&quot; value=&quot;347&quot;/&gt;&lt;/object&gt;&lt;object type=&quot;3&quot; unique_id=&quot;15172&quot;&gt;&lt;property id=&quot;20148&quot; value=&quot;5&quot;/&gt;&lt;property id=&quot;20300&quot; value=&quot;Slide 5 - &amp;quot;Case Study Is this patient a suitable candidate for an  IM Fall Risk Reduction Protocol&amp;quot;&quot;/&gt;&lt;property id=&quot;20307&quot; value=&quot;348&quot;/&gt;&lt;/object&gt;&lt;object type=&quot;3&quot; unique_id=&quot;15173&quot;&gt;&lt;property id=&quot;20148&quot; value=&quot;5&quot;/&gt;&lt;property id=&quot;20300&quot; value=&quot;Slide 6 - &amp;quot;Case Study Is this patient a suitable candidate for an  IM Fall Risk Reduction Protocol&amp;quot;&quot;/&gt;&lt;property id=&quot;20307&quot; value=&quot;349&quot;/&gt;&lt;/object&gt;&lt;object type=&quot;3&quot; unique_id=&quot;15174&quot;&gt;&lt;property id=&quot;20148&quot; value=&quot;5&quot;/&gt;&lt;property id=&quot;20300&quot; value=&quot;Slide 7 - &amp;quot;Case Study: PT Evaluation&amp;quot;&quot;/&gt;&lt;property id=&quot;20307&quot; value=&quot;350&quot;/&gt;&lt;/object&gt;&lt;object type=&quot;3&quot; unique_id=&quot;15175&quot;&gt;&lt;property id=&quot;20148&quot; value=&quot;5&quot;/&gt;&lt;property id=&quot;20300&quot; value=&quot;Slide 8 - &amp;quot;Case Study: PT Evaluation&amp;quot;&quot;/&gt;&lt;property id=&quot;20307&quot; value=&quot;351&quot;/&gt;&lt;/object&gt;&lt;object type=&quot;3&quot; unique_id=&quot;15176&quot;&gt;&lt;property id=&quot;20148&quot; value=&quot;5&quot;/&gt;&lt;property id=&quot;20300&quot; value=&quot;Slide 9 - &amp;quot;Case Study: ST Evaluation&amp;quot;&quot;/&gt;&lt;property id=&quot;20307&quot; value=&quot;352&quot;/&gt;&lt;/object&gt;&lt;object type=&quot;3&quot; unique_id=&quot;15177&quot;&gt;&lt;property id=&quot;20148&quot; value=&quot;5&quot;/&gt;&lt;property id=&quot;20300&quot; value=&quot;Slide 10 - &amp;quot;Case Study: ST Evaluation&amp;quot;&quot;/&gt;&lt;property id=&quot;20307&quot; value=&quot;353&quot;/&gt;&lt;/object&gt;&lt;object type=&quot;3&quot; unique_id=&quot;15178&quot;&gt;&lt;property id=&quot;20148&quot; value=&quot;5&quot;/&gt;&lt;property id=&quot;20300&quot; value=&quot;Slide 11 - &amp;quot;Case Study Worksheet 2&amp;quot;&quot;/&gt;&lt;property id=&quot;20307&quot; value=&quot;364&quot;/&gt;&lt;/object&gt;&lt;object type=&quot;3&quot; unique_id=&quot;15179&quot;&gt;&lt;property id=&quot;20148&quot; value=&quot;5&quot;/&gt;&lt;property id=&quot;20300&quot; value=&quot;Slide 12 - &amp;quot;LFA&amp;quot;&quot;/&gt;&lt;property id=&quot;20307&quot; value=&quot;366&quot;/&gt;&lt;/object&gt;&lt;object type=&quot;3&quot; unique_id=&quot;15180&quot;&gt;&lt;property id=&quot;20148&quot; value=&quot;5&quot;/&gt;&lt;property id=&quot;20300&quot; value=&quot;Slide 13 - &amp;quot;Case Study Worksheet 3&amp;quot;&quot;/&gt;&lt;property id=&quot;20307&quot; value=&quot;365&quot;/&gt;&lt;/object&gt;&lt;object type=&quot;3&quot; unique_id=&quot;15181&quot;&gt;&lt;property id=&quot;20148&quot; value=&quot;5&quot;/&gt;&lt;property id=&quot;20300&quot; value=&quot;Slide 15 - &amp;quot;How to Develop and Advance Treatment Plan&amp;quot;&quot;/&gt;&lt;property id=&quot;20307&quot; value=&quot;355&quot;/&gt;&lt;/object&gt;&lt;object type=&quot;3&quot; unique_id=&quot;15182&quot;&gt;&lt;property id=&quot;20148&quot; value=&quot;5&quot;/&gt;&lt;property id=&quot;20300&quot; value=&quot;Slide 16 - &amp;quot;Treatment Plan &amp;quot;&quot;/&gt;&lt;property id=&quot;20307&quot; value=&quot;354&quot;/&gt;&lt;/object&gt;&lt;object type=&quot;3&quot; unique_id=&quot;15183&quot;&gt;&lt;property id=&quot;20148&quot; value=&quot;5&quot;/&gt;&lt;property id=&quot;20300&quot; value=&quot;Slide 17&quot;/&gt;&lt;property id=&quot;20307&quot; value=&quot;356&quot;/&gt;&lt;/object&gt;&lt;object type=&quot;3&quot; unique_id=&quot;15184&quot;&gt;&lt;property id=&quot;20148&quot; value=&quot;5&quot;/&gt;&lt;property id=&quot;20300&quot; value=&quot;Slide 18 - &amp;quot;Advancing the exercises&amp;quot;&quot;/&gt;&lt;property id=&quot;20307&quot; value=&quot;361&quot;/&gt;&lt;/object&gt;&lt;object type=&quot;3&quot; unique_id=&quot;15185&quot;&gt;&lt;property id=&quot;20148&quot; value=&quot;5&quot;/&gt;&lt;property id=&quot;20300&quot; value=&quot;Slide 19 - &amp;quot;Case Study: Outcomes&amp;quot;&quot;/&gt;&lt;property id=&quot;20307&quot; value=&quot;357&quot;/&gt;&lt;/object&gt;&lt;object type=&quot;3&quot; unique_id=&quot;15186&quot;&gt;&lt;property id=&quot;20148&quot; value=&quot;5&quot;/&gt;&lt;property id=&quot;20300&quot; value=&quot;Slide 20 - &amp;quot;Case Study: Outcomes&amp;quot;&quot;/&gt;&lt;property id=&quot;20307&quot; value=&quot;358&quot;/&gt;&lt;/object&gt;&lt;object type=&quot;3&quot; unique_id=&quot;15187&quot;&gt;&lt;property id=&quot;20148&quot; value=&quot;5&quot;/&gt;&lt;property id=&quot;20300&quot; value=&quot;Slide 21 - &amp;quot;Case Study: ST Outcomes&amp;quot;&quot;/&gt;&lt;property id=&quot;20307&quot; value=&quot;359&quot;/&gt;&lt;/object&gt;&lt;object type=&quot;3&quot; unique_id=&quot;15188&quot;&gt;&lt;property id=&quot;20148&quot; value=&quot;5&quot;/&gt;&lt;property id=&quot;20300&quot; value=&quot;Slide 22 - &amp;quot;Case Study: ST Outcomes&amp;quot;&quot;/&gt;&lt;property id=&quot;20307&quot; value=&quot;360&quot;/&gt;&lt;/object&gt;&lt;object type=&quot;3&quot; unique_id=&quot;15189&quot;&gt;&lt;property id=&quot;20148&quot; value=&quot;5&quot;/&gt;&lt;property id=&quot;20300&quot; value=&quot;Slide 23 - &amp;quot;Determining when to Discharge&amp;quot;&quot;/&gt;&lt;property id=&quot;20307&quot; value=&quot;362&quot;/&gt;&lt;/object&gt;&lt;object type=&quot;3&quot; unique_id=&quot;15190&quot;&gt;&lt;property id=&quot;20148&quot; value=&quot;5&quot;/&gt;&lt;property id=&quot;20300&quot; value=&quot;Slide 24 - &amp;quot;Home Exercise Planning&amp;quot;&quot;/&gt;&lt;property id=&quot;20307&quot; value=&quot;363&quot;/&gt;&lt;/object&gt;&lt;object type=&quot;3&quot; unique_id=&quot;15614&quot;&gt;&lt;property id=&quot;20148&quot; value=&quot;5&quot;/&gt;&lt;property id=&quot;20300&quot; value=&quot;Slide 1 - &amp;quot;Fall Risk Reduction Program  Module #6&amp;quot;&quot;/&gt;&lt;property id=&quot;20307&quot; value=&quot;367&quot;/&gt;&lt;/object&gt;&lt;object type=&quot;3&quot; unique_id=&quot;15615&quot;&gt;&lt;property id=&quot;20148&quot; value=&quot;5&quot;/&gt;&lt;property id=&quot;20300&quot; value=&quot;Slide 14 - &amp;quot;Case Study Worksheet 3&amp;quot;&quot;/&gt;&lt;property id=&quot;20307&quot; value=&quot;369&quot;/&gt;&lt;/object&gt;&lt;/object&gt;&lt;object type=&quot;8&quot; unique_id=&quot;1005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ebinar theme">
  <a:themeElements>
    <a:clrScheme name="Custom 2">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4574"/>
      </a:hlink>
      <a:folHlink>
        <a:srgbClr val="0067AE"/>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theme</Template>
  <TotalTime>1900</TotalTime>
  <Words>1398</Words>
  <Application>Microsoft Macintosh PowerPoint</Application>
  <PresentationFormat>On-screen Show (4:3)</PresentationFormat>
  <Paragraphs>322</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Webinar theme</vt:lpstr>
      <vt:lpstr>Worksheet</vt:lpstr>
      <vt:lpstr>Fall Risk Reduction Program  Module #6 of 6</vt:lpstr>
      <vt:lpstr>Fall Risk Reduction Program: Review of Modules 1 - 5</vt:lpstr>
      <vt:lpstr>Module 6 Agenda</vt:lpstr>
      <vt:lpstr>Case Study Is this patient a suitable candidate for an  IM Fall Risk Reduction Protocol</vt:lpstr>
      <vt:lpstr>Case Study Is this patient a suitable candidate for an  IM Fall Risk Reduction Protocol</vt:lpstr>
      <vt:lpstr>Case Study Is this patient a suitable candidate for an  IM Fall Risk Reduction Protocol</vt:lpstr>
      <vt:lpstr>Case Study: PT Evaluation</vt:lpstr>
      <vt:lpstr>Case Study: PT Evaluation</vt:lpstr>
      <vt:lpstr>Case Study: ST Evaluation</vt:lpstr>
      <vt:lpstr>Case Study: ST Evaluation</vt:lpstr>
      <vt:lpstr>Case Study  “Patient Selection Worksheet” from Module 2</vt:lpstr>
      <vt:lpstr>LFA</vt:lpstr>
      <vt:lpstr>Case Study  “Designing an Exercise Program” Worksheet from Module 3</vt:lpstr>
      <vt:lpstr>Case Study  “Designing an Exercise Program” Worksheet from Module 3</vt:lpstr>
      <vt:lpstr>How to Develop and Advance Treatment Plan</vt:lpstr>
      <vt:lpstr>Treatment Plan </vt:lpstr>
      <vt:lpstr>PowerPoint Presentation</vt:lpstr>
      <vt:lpstr>Advancing the exercises</vt:lpstr>
      <vt:lpstr>Case Study: Outcomes</vt:lpstr>
      <vt:lpstr>Case Study: Outcomes</vt:lpstr>
      <vt:lpstr>Case Study: ST Outcomes</vt:lpstr>
      <vt:lpstr>Case Study: ST Outcomes</vt:lpstr>
      <vt:lpstr>Determining when to Discharge</vt:lpstr>
      <vt:lpstr>Home Exercise Planning</vt:lpstr>
      <vt:lpstr>Post-test</vt:lpstr>
      <vt:lpstr>Materials Page</vt:lpstr>
      <vt:lpstr>QUESTIONS? You can call or email us. We’re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dmcbride</dc:creator>
  <cp:lastModifiedBy>Bricole Reincke</cp:lastModifiedBy>
  <cp:revision>133</cp:revision>
  <cp:lastPrinted>2013-03-06T20:29:56Z</cp:lastPrinted>
  <dcterms:created xsi:type="dcterms:W3CDTF">2013-03-04T17:02:28Z</dcterms:created>
  <dcterms:modified xsi:type="dcterms:W3CDTF">2013-04-03T15:33:57Z</dcterms:modified>
</cp:coreProperties>
</file>