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72" r:id="rId24"/>
    <p:sldId id="364" r:id="rId25"/>
    <p:sldId id="365" r:id="rId26"/>
    <p:sldId id="369" r:id="rId27"/>
    <p:sldId id="371" r:id="rId28"/>
    <p:sldId id="370" r:id="rId29"/>
    <p:sldId id="366" r:id="rId30"/>
    <p:sldId id="367" r:id="rId31"/>
    <p:sldId id="341" r:id="rId32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6600"/>
    <a:srgbClr val="90DF41"/>
    <a:srgbClr val="BA1A00"/>
    <a:srgbClr val="AD1B02"/>
    <a:srgbClr val="E82404"/>
    <a:srgbClr val="E58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963" autoAdjust="0"/>
  </p:normalViewPr>
  <p:slideViewPr>
    <p:cSldViewPr>
      <p:cViewPr varScale="1">
        <p:scale>
          <a:sx n="103" d="100"/>
          <a:sy n="103" d="100"/>
        </p:scale>
        <p:origin x="-1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011CE7-699E-4A16-92B6-79ECCF03BF3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9D2F895-580F-4AE1-894C-315DCDB05B93}">
      <dgm:prSet phldrT="[Text]" custT="1"/>
      <dgm:spPr/>
      <dgm:t>
        <a:bodyPr vert="vert270" anchor="ctr"/>
        <a:lstStyle/>
        <a:p>
          <a:r>
            <a:rPr lang="en-US" sz="2400" dirty="0" smtClean="0"/>
            <a:t>Computer Challenge</a:t>
          </a:r>
          <a:endParaRPr lang="en-US" sz="2400" dirty="0"/>
        </a:p>
      </dgm:t>
    </dgm:pt>
    <dgm:pt modelId="{453435C9-5733-4A7E-A38B-90605C59760B}" type="parTrans" cxnId="{4484A6B7-C2CD-42A4-A2D9-2674AD286766}">
      <dgm:prSet/>
      <dgm:spPr/>
      <dgm:t>
        <a:bodyPr/>
        <a:lstStyle/>
        <a:p>
          <a:endParaRPr lang="en-US"/>
        </a:p>
      </dgm:t>
    </dgm:pt>
    <dgm:pt modelId="{14BB7DBB-A478-4B68-B83F-BF1FF44EE2F3}" type="sibTrans" cxnId="{4484A6B7-C2CD-42A4-A2D9-2674AD286766}">
      <dgm:prSet/>
      <dgm:spPr/>
      <dgm:t>
        <a:bodyPr/>
        <a:lstStyle/>
        <a:p>
          <a:endParaRPr lang="en-US"/>
        </a:p>
      </dgm:t>
    </dgm:pt>
    <dgm:pt modelId="{2341DDAF-6F9D-43E9-8F1E-08A24C4236B1}">
      <dgm:prSet phldrT="[Text]" custT="1"/>
      <dgm:spPr/>
      <dgm:t>
        <a:bodyPr vert="vert270" anchor="ctr"/>
        <a:lstStyle/>
        <a:p>
          <a:r>
            <a:rPr lang="en-US" sz="2400" dirty="0" smtClean="0"/>
            <a:t>Extremity Challenge</a:t>
          </a:r>
          <a:endParaRPr lang="en-US" sz="2400" dirty="0"/>
        </a:p>
      </dgm:t>
    </dgm:pt>
    <dgm:pt modelId="{D3085894-7470-4B22-B8E2-8A5E6498D38A}" type="parTrans" cxnId="{405CCE77-EA98-4F96-BE53-73E086613077}">
      <dgm:prSet/>
      <dgm:spPr/>
      <dgm:t>
        <a:bodyPr/>
        <a:lstStyle/>
        <a:p>
          <a:endParaRPr lang="en-US"/>
        </a:p>
      </dgm:t>
    </dgm:pt>
    <dgm:pt modelId="{679A5A09-A7B1-48CF-B65F-B785E8363F09}" type="sibTrans" cxnId="{405CCE77-EA98-4F96-BE53-73E086613077}">
      <dgm:prSet/>
      <dgm:spPr/>
      <dgm:t>
        <a:bodyPr/>
        <a:lstStyle/>
        <a:p>
          <a:endParaRPr lang="en-US"/>
        </a:p>
      </dgm:t>
    </dgm:pt>
    <dgm:pt modelId="{53C402CA-EBC9-4C2D-8828-A122E7741383}">
      <dgm:prSet phldrT="[Text]" custT="1"/>
      <dgm:spPr/>
      <dgm:t>
        <a:bodyPr vert="vert270" anchor="ctr"/>
        <a:lstStyle/>
        <a:p>
          <a:r>
            <a:rPr lang="en-US" sz="2400" dirty="0" smtClean="0"/>
            <a:t>Postural Challenge</a:t>
          </a:r>
          <a:endParaRPr lang="en-US" sz="2400" dirty="0"/>
        </a:p>
      </dgm:t>
    </dgm:pt>
    <dgm:pt modelId="{BE7D7FD8-1C76-45CD-BCE4-D6510AAEB4D9}" type="parTrans" cxnId="{0502FA55-B0AF-4E39-893C-D20794852C2F}">
      <dgm:prSet/>
      <dgm:spPr/>
      <dgm:t>
        <a:bodyPr/>
        <a:lstStyle/>
        <a:p>
          <a:endParaRPr lang="en-US"/>
        </a:p>
      </dgm:t>
    </dgm:pt>
    <dgm:pt modelId="{A0BB436B-29DC-46BC-9338-6A797A3DA5A6}" type="sibTrans" cxnId="{0502FA55-B0AF-4E39-893C-D20794852C2F}">
      <dgm:prSet/>
      <dgm:spPr/>
      <dgm:t>
        <a:bodyPr/>
        <a:lstStyle/>
        <a:p>
          <a:endParaRPr lang="en-US"/>
        </a:p>
      </dgm:t>
    </dgm:pt>
    <dgm:pt modelId="{DC6288B3-0B2C-4F08-87FD-7CF99779F238}">
      <dgm:prSet phldrT="[Text]" custT="1"/>
      <dgm:spPr/>
      <dgm:t>
        <a:bodyPr vert="vert270" anchor="ctr"/>
        <a:lstStyle/>
        <a:p>
          <a:r>
            <a:rPr lang="en-US" sz="2400" dirty="0" smtClean="0"/>
            <a:t>Cognitive/Linguistic </a:t>
          </a:r>
          <a:r>
            <a:rPr lang="en-US" sz="2400" dirty="0" smtClean="0"/>
            <a:t>Challenge</a:t>
          </a:r>
          <a:endParaRPr lang="en-US" sz="2400" dirty="0"/>
        </a:p>
      </dgm:t>
    </dgm:pt>
    <dgm:pt modelId="{0C015F5C-AF87-4F72-9F89-CBF6EA2338DD}" type="parTrans" cxnId="{AB39F1D0-17BA-4D57-B478-9932C8EC2A96}">
      <dgm:prSet/>
      <dgm:spPr/>
      <dgm:t>
        <a:bodyPr/>
        <a:lstStyle/>
        <a:p>
          <a:endParaRPr lang="en-US"/>
        </a:p>
      </dgm:t>
    </dgm:pt>
    <dgm:pt modelId="{5BCA6243-26C5-4CB9-B423-FE4461D78650}" type="sibTrans" cxnId="{AB39F1D0-17BA-4D57-B478-9932C8EC2A96}">
      <dgm:prSet/>
      <dgm:spPr/>
      <dgm:t>
        <a:bodyPr/>
        <a:lstStyle/>
        <a:p>
          <a:endParaRPr lang="en-US"/>
        </a:p>
      </dgm:t>
    </dgm:pt>
    <dgm:pt modelId="{4574F922-4977-4441-B746-02C0D998EAC6}">
      <dgm:prSet phldrT="[Text]" custT="1"/>
      <dgm:spPr/>
      <dgm:t>
        <a:bodyPr vert="vert270" anchor="ctr"/>
        <a:lstStyle/>
        <a:p>
          <a:r>
            <a:rPr lang="en-US" sz="2400" dirty="0" smtClean="0"/>
            <a:t>Environmental Challenge</a:t>
          </a:r>
          <a:endParaRPr lang="en-US" sz="2400" dirty="0"/>
        </a:p>
      </dgm:t>
    </dgm:pt>
    <dgm:pt modelId="{6B3C459D-4801-4AB6-AC30-0A2E6B9500CB}" type="parTrans" cxnId="{3A671F54-0848-451B-A1C2-C1E414962B7E}">
      <dgm:prSet/>
      <dgm:spPr/>
      <dgm:t>
        <a:bodyPr/>
        <a:lstStyle/>
        <a:p>
          <a:endParaRPr lang="en-US"/>
        </a:p>
      </dgm:t>
    </dgm:pt>
    <dgm:pt modelId="{61E06992-9650-4396-9367-49A85D0B79F8}" type="sibTrans" cxnId="{3A671F54-0848-451B-A1C2-C1E414962B7E}">
      <dgm:prSet/>
      <dgm:spPr/>
      <dgm:t>
        <a:bodyPr/>
        <a:lstStyle/>
        <a:p>
          <a:endParaRPr lang="en-US"/>
        </a:p>
      </dgm:t>
    </dgm:pt>
    <dgm:pt modelId="{AF378382-8C92-4022-9147-2DC5CDFDDDE1}" type="pres">
      <dgm:prSet presAssocID="{F9011CE7-699E-4A16-92B6-79ECCF03BF31}" presName="Name0" presStyleCnt="0">
        <dgm:presLayoutVars>
          <dgm:dir/>
          <dgm:resizeHandles val="exact"/>
        </dgm:presLayoutVars>
      </dgm:prSet>
      <dgm:spPr/>
    </dgm:pt>
    <dgm:pt modelId="{B6A56FC1-F67A-407D-8F4D-BB2C62E622D1}" type="pres">
      <dgm:prSet presAssocID="{F9011CE7-699E-4A16-92B6-79ECCF03BF31}" presName="bkgdShp" presStyleLbl="alignAccFollowNode1" presStyleIdx="0" presStyleCnt="1" custScaleY="90476"/>
      <dgm:spPr/>
    </dgm:pt>
    <dgm:pt modelId="{04469BBD-1211-4CD5-A0CF-4ED96CA501A3}" type="pres">
      <dgm:prSet presAssocID="{F9011CE7-699E-4A16-92B6-79ECCF03BF31}" presName="linComp" presStyleCnt="0"/>
      <dgm:spPr/>
    </dgm:pt>
    <dgm:pt modelId="{71AEC213-6A17-4AC1-B1D0-31EC8FAEAD11}" type="pres">
      <dgm:prSet presAssocID="{D9D2F895-580F-4AE1-894C-315DCDB05B93}" presName="compNode" presStyleCnt="0"/>
      <dgm:spPr/>
    </dgm:pt>
    <dgm:pt modelId="{15A8DA46-27DC-41CC-809F-31B7C43F53DB}" type="pres">
      <dgm:prSet presAssocID="{D9D2F895-580F-4AE1-894C-315DCDB05B93}" presName="node" presStyleLbl="node1" presStyleIdx="0" presStyleCnt="5" custScaleY="90803" custLinFactNeighborY="-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9DD2B-9DE0-4345-B655-ECF3D0C504AA}" type="pres">
      <dgm:prSet presAssocID="{D9D2F895-580F-4AE1-894C-315DCDB05B93}" presName="invisiNode" presStyleLbl="node1" presStyleIdx="0" presStyleCnt="5"/>
      <dgm:spPr/>
    </dgm:pt>
    <dgm:pt modelId="{10673E5B-8E73-4C37-956D-878C3DA5F217}" type="pres">
      <dgm:prSet presAssocID="{D9D2F895-580F-4AE1-894C-315DCDB05B93}" presName="imagNode" presStyleLbl="fgImgPlace1" presStyleIdx="0" presStyleCnt="5" custScaleY="12518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96E2DDC-5564-48C5-935A-798EC9487383}" type="pres">
      <dgm:prSet presAssocID="{14BB7DBB-A478-4B68-B83F-BF1FF44EE2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E04E4C-7EFB-4197-8302-920AB3527BA3}" type="pres">
      <dgm:prSet presAssocID="{2341DDAF-6F9D-43E9-8F1E-08A24C4236B1}" presName="compNode" presStyleCnt="0"/>
      <dgm:spPr/>
    </dgm:pt>
    <dgm:pt modelId="{C5F0FF2D-AC22-4C1E-9B87-7282EDA136B1}" type="pres">
      <dgm:prSet presAssocID="{2341DDAF-6F9D-43E9-8F1E-08A24C4236B1}" presName="node" presStyleLbl="node1" presStyleIdx="1" presStyleCnt="5" custScaleY="90803" custLinFactNeighborY="-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E83B2-8DAA-4A6F-9E46-D97315108C16}" type="pres">
      <dgm:prSet presAssocID="{2341DDAF-6F9D-43E9-8F1E-08A24C4236B1}" presName="invisiNode" presStyleLbl="node1" presStyleIdx="1" presStyleCnt="5"/>
      <dgm:spPr/>
    </dgm:pt>
    <dgm:pt modelId="{A13B9636-8D5B-45D1-B704-F4485DA9748B}" type="pres">
      <dgm:prSet presAssocID="{2341DDAF-6F9D-43E9-8F1E-08A24C4236B1}" presName="imagNode" presStyleLbl="fgImgPlace1" presStyleIdx="1" presStyleCnt="5" custScaleY="125181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B9D901-0E42-4328-B24C-27ECCEC402D4}" type="pres">
      <dgm:prSet presAssocID="{679A5A09-A7B1-48CF-B65F-B785E8363F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FBB889-8C7E-48EC-BD21-CC8E72DE4FD2}" type="pres">
      <dgm:prSet presAssocID="{53C402CA-EBC9-4C2D-8828-A122E7741383}" presName="compNode" presStyleCnt="0"/>
      <dgm:spPr/>
    </dgm:pt>
    <dgm:pt modelId="{B60AC391-8FBD-4FBC-9AFF-76A78A23151F}" type="pres">
      <dgm:prSet presAssocID="{53C402CA-EBC9-4C2D-8828-A122E7741383}" presName="node" presStyleLbl="node1" presStyleIdx="2" presStyleCnt="5" custScaleY="90803" custLinFactNeighborY="-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AED46-71EE-4116-9546-0F67F66289F0}" type="pres">
      <dgm:prSet presAssocID="{53C402CA-EBC9-4C2D-8828-A122E7741383}" presName="invisiNode" presStyleLbl="node1" presStyleIdx="2" presStyleCnt="5"/>
      <dgm:spPr/>
    </dgm:pt>
    <dgm:pt modelId="{2320AC48-0481-49D3-92D9-48401AF67B75}" type="pres">
      <dgm:prSet presAssocID="{53C402CA-EBC9-4C2D-8828-A122E7741383}" presName="imagNode" presStyleLbl="fgImgPlace1" presStyleIdx="2" presStyleCnt="5" custScaleY="125181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838B2FC-4B33-4F44-A98A-E46022358DBD}" type="pres">
      <dgm:prSet presAssocID="{A0BB436B-29DC-46BC-9338-6A797A3DA5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66B9FFE-3752-4462-9313-1B6AC185B624}" type="pres">
      <dgm:prSet presAssocID="{DC6288B3-0B2C-4F08-87FD-7CF99779F238}" presName="compNode" presStyleCnt="0"/>
      <dgm:spPr/>
    </dgm:pt>
    <dgm:pt modelId="{079ED680-1913-43A6-A867-A8FF8FA08168}" type="pres">
      <dgm:prSet presAssocID="{DC6288B3-0B2C-4F08-87FD-7CF99779F238}" presName="node" presStyleLbl="node1" presStyleIdx="3" presStyleCnt="5" custScaleY="90803" custLinFactNeighborY="-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9EBA6-3821-4A65-8E51-0796BF5D205E}" type="pres">
      <dgm:prSet presAssocID="{DC6288B3-0B2C-4F08-87FD-7CF99779F238}" presName="invisiNode" presStyleLbl="node1" presStyleIdx="3" presStyleCnt="5"/>
      <dgm:spPr/>
    </dgm:pt>
    <dgm:pt modelId="{A1323A21-20D8-47B8-8575-8D318FE89CD3}" type="pres">
      <dgm:prSet presAssocID="{DC6288B3-0B2C-4F08-87FD-7CF99779F238}" presName="imagNode" presStyleLbl="fgImgPlace1" presStyleIdx="3" presStyleCnt="5" custScaleY="125181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4C86D2-B61A-470A-BA68-81938368DA2D}" type="pres">
      <dgm:prSet presAssocID="{5BCA6243-26C5-4CB9-B423-FE4461D786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BFB74DB-954F-4C24-97DA-13CB49F52083}" type="pres">
      <dgm:prSet presAssocID="{4574F922-4977-4441-B746-02C0D998EAC6}" presName="compNode" presStyleCnt="0"/>
      <dgm:spPr/>
    </dgm:pt>
    <dgm:pt modelId="{DC8C7245-1D01-4FA5-B4C3-675EC08901A1}" type="pres">
      <dgm:prSet presAssocID="{4574F922-4977-4441-B746-02C0D998EAC6}" presName="node" presStyleLbl="node1" presStyleIdx="4" presStyleCnt="5" custScaleY="90803" custLinFactNeighborY="-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F2811-D9E4-49BE-863A-B26CB6A8C739}" type="pres">
      <dgm:prSet presAssocID="{4574F922-4977-4441-B746-02C0D998EAC6}" presName="invisiNode" presStyleLbl="node1" presStyleIdx="4" presStyleCnt="5"/>
      <dgm:spPr/>
    </dgm:pt>
    <dgm:pt modelId="{1DAD8093-7EED-4F76-8B4D-4EEFC0C95C05}" type="pres">
      <dgm:prSet presAssocID="{4574F922-4977-4441-B746-02C0D998EAC6}" presName="imagNode" presStyleLbl="fgImgPlace1" presStyleIdx="4" presStyleCnt="5" custScaleY="125181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F5183B6-69CD-4E2A-80C7-F891F4F450C0}" type="presOf" srcId="{4574F922-4977-4441-B746-02C0D998EAC6}" destId="{DC8C7245-1D01-4FA5-B4C3-675EC08901A1}" srcOrd="0" destOrd="0" presId="urn:microsoft.com/office/officeart/2005/8/layout/pList2"/>
    <dgm:cxn modelId="{78EEABE1-7DEE-48AB-96B8-06068C5A6344}" type="presOf" srcId="{53C402CA-EBC9-4C2D-8828-A122E7741383}" destId="{B60AC391-8FBD-4FBC-9AFF-76A78A23151F}" srcOrd="0" destOrd="0" presId="urn:microsoft.com/office/officeart/2005/8/layout/pList2"/>
    <dgm:cxn modelId="{AB39F1D0-17BA-4D57-B478-9932C8EC2A96}" srcId="{F9011CE7-699E-4A16-92B6-79ECCF03BF31}" destId="{DC6288B3-0B2C-4F08-87FD-7CF99779F238}" srcOrd="3" destOrd="0" parTransId="{0C015F5C-AF87-4F72-9F89-CBF6EA2338DD}" sibTransId="{5BCA6243-26C5-4CB9-B423-FE4461D78650}"/>
    <dgm:cxn modelId="{4484A6B7-C2CD-42A4-A2D9-2674AD286766}" srcId="{F9011CE7-699E-4A16-92B6-79ECCF03BF31}" destId="{D9D2F895-580F-4AE1-894C-315DCDB05B93}" srcOrd="0" destOrd="0" parTransId="{453435C9-5733-4A7E-A38B-90605C59760B}" sibTransId="{14BB7DBB-A478-4B68-B83F-BF1FF44EE2F3}"/>
    <dgm:cxn modelId="{787AD506-44FB-40CE-AD12-BB96BA67B28C}" type="presOf" srcId="{14BB7DBB-A478-4B68-B83F-BF1FF44EE2F3}" destId="{D96E2DDC-5564-48C5-935A-798EC9487383}" srcOrd="0" destOrd="0" presId="urn:microsoft.com/office/officeart/2005/8/layout/pList2"/>
    <dgm:cxn modelId="{3A671F54-0848-451B-A1C2-C1E414962B7E}" srcId="{F9011CE7-699E-4A16-92B6-79ECCF03BF31}" destId="{4574F922-4977-4441-B746-02C0D998EAC6}" srcOrd="4" destOrd="0" parTransId="{6B3C459D-4801-4AB6-AC30-0A2E6B9500CB}" sibTransId="{61E06992-9650-4396-9367-49A85D0B79F8}"/>
    <dgm:cxn modelId="{35B8E6CE-E81B-40E7-B783-56EA951BED32}" type="presOf" srcId="{5BCA6243-26C5-4CB9-B423-FE4461D78650}" destId="{C14C86D2-B61A-470A-BA68-81938368DA2D}" srcOrd="0" destOrd="0" presId="urn:microsoft.com/office/officeart/2005/8/layout/pList2"/>
    <dgm:cxn modelId="{4C16B6DC-3418-424F-A98A-4EB8015EEF4C}" type="presOf" srcId="{F9011CE7-699E-4A16-92B6-79ECCF03BF31}" destId="{AF378382-8C92-4022-9147-2DC5CDFDDDE1}" srcOrd="0" destOrd="0" presId="urn:microsoft.com/office/officeart/2005/8/layout/pList2"/>
    <dgm:cxn modelId="{0502FA55-B0AF-4E39-893C-D20794852C2F}" srcId="{F9011CE7-699E-4A16-92B6-79ECCF03BF31}" destId="{53C402CA-EBC9-4C2D-8828-A122E7741383}" srcOrd="2" destOrd="0" parTransId="{BE7D7FD8-1C76-45CD-BCE4-D6510AAEB4D9}" sibTransId="{A0BB436B-29DC-46BC-9338-6A797A3DA5A6}"/>
    <dgm:cxn modelId="{F40E0324-0B2F-46C7-9A2C-3817F6DB6B35}" type="presOf" srcId="{DC6288B3-0B2C-4F08-87FD-7CF99779F238}" destId="{079ED680-1913-43A6-A867-A8FF8FA08168}" srcOrd="0" destOrd="0" presId="urn:microsoft.com/office/officeart/2005/8/layout/pList2"/>
    <dgm:cxn modelId="{CDE98238-C27B-40B9-935C-6D2E5494B002}" type="presOf" srcId="{679A5A09-A7B1-48CF-B65F-B785E8363F09}" destId="{2FB9D901-0E42-4328-B24C-27ECCEC402D4}" srcOrd="0" destOrd="0" presId="urn:microsoft.com/office/officeart/2005/8/layout/pList2"/>
    <dgm:cxn modelId="{405CCE77-EA98-4F96-BE53-73E086613077}" srcId="{F9011CE7-699E-4A16-92B6-79ECCF03BF31}" destId="{2341DDAF-6F9D-43E9-8F1E-08A24C4236B1}" srcOrd="1" destOrd="0" parTransId="{D3085894-7470-4B22-B8E2-8A5E6498D38A}" sibTransId="{679A5A09-A7B1-48CF-B65F-B785E8363F09}"/>
    <dgm:cxn modelId="{99DFAD9D-841A-4D48-B5FB-0F83312A9DE3}" type="presOf" srcId="{D9D2F895-580F-4AE1-894C-315DCDB05B93}" destId="{15A8DA46-27DC-41CC-809F-31B7C43F53DB}" srcOrd="0" destOrd="0" presId="urn:microsoft.com/office/officeart/2005/8/layout/pList2"/>
    <dgm:cxn modelId="{BB9FCD3E-2D73-4FED-A8AD-47E26A4050A5}" type="presOf" srcId="{2341DDAF-6F9D-43E9-8F1E-08A24C4236B1}" destId="{C5F0FF2D-AC22-4C1E-9B87-7282EDA136B1}" srcOrd="0" destOrd="0" presId="urn:microsoft.com/office/officeart/2005/8/layout/pList2"/>
    <dgm:cxn modelId="{F8F62FE8-1F12-4E1B-B1F0-2960969323DC}" type="presOf" srcId="{A0BB436B-29DC-46BC-9338-6A797A3DA5A6}" destId="{E838B2FC-4B33-4F44-A98A-E46022358DBD}" srcOrd="0" destOrd="0" presId="urn:microsoft.com/office/officeart/2005/8/layout/pList2"/>
    <dgm:cxn modelId="{C65F2F60-7B96-4C0A-B59C-A2C1E106CEE0}" type="presParOf" srcId="{AF378382-8C92-4022-9147-2DC5CDFDDDE1}" destId="{B6A56FC1-F67A-407D-8F4D-BB2C62E622D1}" srcOrd="0" destOrd="0" presId="urn:microsoft.com/office/officeart/2005/8/layout/pList2"/>
    <dgm:cxn modelId="{E264604E-29C3-4D12-ADF9-B0C4DE36890E}" type="presParOf" srcId="{AF378382-8C92-4022-9147-2DC5CDFDDDE1}" destId="{04469BBD-1211-4CD5-A0CF-4ED96CA501A3}" srcOrd="1" destOrd="0" presId="urn:microsoft.com/office/officeart/2005/8/layout/pList2"/>
    <dgm:cxn modelId="{31C67FE1-5084-4631-B004-1C22BC55D0E9}" type="presParOf" srcId="{04469BBD-1211-4CD5-A0CF-4ED96CA501A3}" destId="{71AEC213-6A17-4AC1-B1D0-31EC8FAEAD11}" srcOrd="0" destOrd="0" presId="urn:microsoft.com/office/officeart/2005/8/layout/pList2"/>
    <dgm:cxn modelId="{F7FB76FA-E186-4444-9AD0-07DE127B2C5B}" type="presParOf" srcId="{71AEC213-6A17-4AC1-B1D0-31EC8FAEAD11}" destId="{15A8DA46-27DC-41CC-809F-31B7C43F53DB}" srcOrd="0" destOrd="0" presId="urn:microsoft.com/office/officeart/2005/8/layout/pList2"/>
    <dgm:cxn modelId="{43D61375-CA84-4AC6-AEC7-E5335EF4A18A}" type="presParOf" srcId="{71AEC213-6A17-4AC1-B1D0-31EC8FAEAD11}" destId="{2389DD2B-9DE0-4345-B655-ECF3D0C504AA}" srcOrd="1" destOrd="0" presId="urn:microsoft.com/office/officeart/2005/8/layout/pList2"/>
    <dgm:cxn modelId="{F170F542-4E82-4345-911B-EA2876D28A1C}" type="presParOf" srcId="{71AEC213-6A17-4AC1-B1D0-31EC8FAEAD11}" destId="{10673E5B-8E73-4C37-956D-878C3DA5F217}" srcOrd="2" destOrd="0" presId="urn:microsoft.com/office/officeart/2005/8/layout/pList2"/>
    <dgm:cxn modelId="{123416FE-F621-447D-A3F2-48113AA72F84}" type="presParOf" srcId="{04469BBD-1211-4CD5-A0CF-4ED96CA501A3}" destId="{D96E2DDC-5564-48C5-935A-798EC9487383}" srcOrd="1" destOrd="0" presId="urn:microsoft.com/office/officeart/2005/8/layout/pList2"/>
    <dgm:cxn modelId="{0B952DF9-C694-47D4-947F-25B7D462EA68}" type="presParOf" srcId="{04469BBD-1211-4CD5-A0CF-4ED96CA501A3}" destId="{36E04E4C-7EFB-4197-8302-920AB3527BA3}" srcOrd="2" destOrd="0" presId="urn:microsoft.com/office/officeart/2005/8/layout/pList2"/>
    <dgm:cxn modelId="{CA7F6BA0-755A-42CB-9BEE-0D249D8D6B25}" type="presParOf" srcId="{36E04E4C-7EFB-4197-8302-920AB3527BA3}" destId="{C5F0FF2D-AC22-4C1E-9B87-7282EDA136B1}" srcOrd="0" destOrd="0" presId="urn:microsoft.com/office/officeart/2005/8/layout/pList2"/>
    <dgm:cxn modelId="{C5589552-1D5D-4BAF-939A-F9D11159F591}" type="presParOf" srcId="{36E04E4C-7EFB-4197-8302-920AB3527BA3}" destId="{376E83B2-8DAA-4A6F-9E46-D97315108C16}" srcOrd="1" destOrd="0" presId="urn:microsoft.com/office/officeart/2005/8/layout/pList2"/>
    <dgm:cxn modelId="{016F4F0C-6FC3-4060-98CD-8CAEA9B91BC0}" type="presParOf" srcId="{36E04E4C-7EFB-4197-8302-920AB3527BA3}" destId="{A13B9636-8D5B-45D1-B704-F4485DA9748B}" srcOrd="2" destOrd="0" presId="urn:microsoft.com/office/officeart/2005/8/layout/pList2"/>
    <dgm:cxn modelId="{21533169-CB26-4237-8740-BE34A694E174}" type="presParOf" srcId="{04469BBD-1211-4CD5-A0CF-4ED96CA501A3}" destId="{2FB9D901-0E42-4328-B24C-27ECCEC402D4}" srcOrd="3" destOrd="0" presId="urn:microsoft.com/office/officeart/2005/8/layout/pList2"/>
    <dgm:cxn modelId="{048B3C6F-A546-4756-9AFD-8BD769EABB4B}" type="presParOf" srcId="{04469BBD-1211-4CD5-A0CF-4ED96CA501A3}" destId="{A0FBB889-8C7E-48EC-BD21-CC8E72DE4FD2}" srcOrd="4" destOrd="0" presId="urn:microsoft.com/office/officeart/2005/8/layout/pList2"/>
    <dgm:cxn modelId="{4FD1A5CD-D80D-4DD7-AD62-3BFD11FED1AE}" type="presParOf" srcId="{A0FBB889-8C7E-48EC-BD21-CC8E72DE4FD2}" destId="{B60AC391-8FBD-4FBC-9AFF-76A78A23151F}" srcOrd="0" destOrd="0" presId="urn:microsoft.com/office/officeart/2005/8/layout/pList2"/>
    <dgm:cxn modelId="{346FB5C8-2D25-4E99-99B1-A802A17EC919}" type="presParOf" srcId="{A0FBB889-8C7E-48EC-BD21-CC8E72DE4FD2}" destId="{8DAAED46-71EE-4116-9546-0F67F66289F0}" srcOrd="1" destOrd="0" presId="urn:microsoft.com/office/officeart/2005/8/layout/pList2"/>
    <dgm:cxn modelId="{E2E16A0D-6E1B-416F-8E26-5AFF7EEF25BA}" type="presParOf" srcId="{A0FBB889-8C7E-48EC-BD21-CC8E72DE4FD2}" destId="{2320AC48-0481-49D3-92D9-48401AF67B75}" srcOrd="2" destOrd="0" presId="urn:microsoft.com/office/officeart/2005/8/layout/pList2"/>
    <dgm:cxn modelId="{21152CC6-569B-4A04-8882-D0BE732B5352}" type="presParOf" srcId="{04469BBD-1211-4CD5-A0CF-4ED96CA501A3}" destId="{E838B2FC-4B33-4F44-A98A-E46022358DBD}" srcOrd="5" destOrd="0" presId="urn:microsoft.com/office/officeart/2005/8/layout/pList2"/>
    <dgm:cxn modelId="{9DC9B5B2-0083-4CF5-A5D0-F618CC60EBF5}" type="presParOf" srcId="{04469BBD-1211-4CD5-A0CF-4ED96CA501A3}" destId="{766B9FFE-3752-4462-9313-1B6AC185B624}" srcOrd="6" destOrd="0" presId="urn:microsoft.com/office/officeart/2005/8/layout/pList2"/>
    <dgm:cxn modelId="{085A3860-9074-42AA-9833-7256967B4906}" type="presParOf" srcId="{766B9FFE-3752-4462-9313-1B6AC185B624}" destId="{079ED680-1913-43A6-A867-A8FF8FA08168}" srcOrd="0" destOrd="0" presId="urn:microsoft.com/office/officeart/2005/8/layout/pList2"/>
    <dgm:cxn modelId="{503E9618-9916-4FB0-B02F-40C08A442493}" type="presParOf" srcId="{766B9FFE-3752-4462-9313-1B6AC185B624}" destId="{50A9EBA6-3821-4A65-8E51-0796BF5D205E}" srcOrd="1" destOrd="0" presId="urn:microsoft.com/office/officeart/2005/8/layout/pList2"/>
    <dgm:cxn modelId="{18B2BF90-6B12-4822-8182-4B733D5572EA}" type="presParOf" srcId="{766B9FFE-3752-4462-9313-1B6AC185B624}" destId="{A1323A21-20D8-47B8-8575-8D318FE89CD3}" srcOrd="2" destOrd="0" presId="urn:microsoft.com/office/officeart/2005/8/layout/pList2"/>
    <dgm:cxn modelId="{7DA57592-CF2E-44AA-A823-4F3DDBEB6FFE}" type="presParOf" srcId="{04469BBD-1211-4CD5-A0CF-4ED96CA501A3}" destId="{C14C86D2-B61A-470A-BA68-81938368DA2D}" srcOrd="7" destOrd="0" presId="urn:microsoft.com/office/officeart/2005/8/layout/pList2"/>
    <dgm:cxn modelId="{551F6638-D9A1-4A16-BB23-B922D452D137}" type="presParOf" srcId="{04469BBD-1211-4CD5-A0CF-4ED96CA501A3}" destId="{BBFB74DB-954F-4C24-97DA-13CB49F52083}" srcOrd="8" destOrd="0" presId="urn:microsoft.com/office/officeart/2005/8/layout/pList2"/>
    <dgm:cxn modelId="{4380E909-E13D-4783-85F2-92C5C9331134}" type="presParOf" srcId="{BBFB74DB-954F-4C24-97DA-13CB49F52083}" destId="{DC8C7245-1D01-4FA5-B4C3-675EC08901A1}" srcOrd="0" destOrd="0" presId="urn:microsoft.com/office/officeart/2005/8/layout/pList2"/>
    <dgm:cxn modelId="{719E1255-4856-49EB-BD46-21F2983ECC93}" type="presParOf" srcId="{BBFB74DB-954F-4C24-97DA-13CB49F52083}" destId="{F74F2811-D9E4-49BE-863A-B26CB6A8C739}" srcOrd="1" destOrd="0" presId="urn:microsoft.com/office/officeart/2005/8/layout/pList2"/>
    <dgm:cxn modelId="{6797DED2-3937-4A73-BCB8-26C1B6D70615}" type="presParOf" srcId="{BBFB74DB-954F-4C24-97DA-13CB49F52083}" destId="{1DAD8093-7EED-4F76-8B4D-4EEFC0C95C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56FC1-F67A-407D-8F4D-BB2C62E622D1}">
      <dsp:nvSpPr>
        <dsp:cNvPr id="0" name=""/>
        <dsp:cNvSpPr/>
      </dsp:nvSpPr>
      <dsp:spPr>
        <a:xfrm>
          <a:off x="0" y="97973"/>
          <a:ext cx="7620000" cy="18614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3E5B-8E73-4C37-956D-878C3DA5F217}">
      <dsp:nvSpPr>
        <dsp:cNvPr id="0" name=""/>
        <dsp:cNvSpPr/>
      </dsp:nvSpPr>
      <dsp:spPr>
        <a:xfrm>
          <a:off x="231048" y="142176"/>
          <a:ext cx="1325537" cy="1888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8DA46-27DC-41CC-809F-31B7C43F53DB}">
      <dsp:nvSpPr>
        <dsp:cNvPr id="0" name=""/>
        <dsp:cNvSpPr/>
      </dsp:nvSpPr>
      <dsp:spPr>
        <a:xfrm rot="10800000">
          <a:off x="231048" y="2212469"/>
          <a:ext cx="1325537" cy="22833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Computer Challenge</a:t>
          </a:r>
          <a:endParaRPr lang="en-US" sz="2400" kern="1200" dirty="0"/>
        </a:p>
      </dsp:txBody>
      <dsp:txXfrm rot="10800000">
        <a:off x="271813" y="2212469"/>
        <a:ext cx="1244007" cy="2242567"/>
      </dsp:txXfrm>
    </dsp:sp>
    <dsp:sp modelId="{A13B9636-8D5B-45D1-B704-F4485DA9748B}">
      <dsp:nvSpPr>
        <dsp:cNvPr id="0" name=""/>
        <dsp:cNvSpPr/>
      </dsp:nvSpPr>
      <dsp:spPr>
        <a:xfrm>
          <a:off x="1689139" y="142176"/>
          <a:ext cx="1325537" cy="1888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0FF2D-AC22-4C1E-9B87-7282EDA136B1}">
      <dsp:nvSpPr>
        <dsp:cNvPr id="0" name=""/>
        <dsp:cNvSpPr/>
      </dsp:nvSpPr>
      <dsp:spPr>
        <a:xfrm rot="10800000">
          <a:off x="1689139" y="2212469"/>
          <a:ext cx="1325537" cy="22833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Extremity Challenge</a:t>
          </a:r>
          <a:endParaRPr lang="en-US" sz="2400" kern="1200" dirty="0"/>
        </a:p>
      </dsp:txBody>
      <dsp:txXfrm rot="10800000">
        <a:off x="1729904" y="2212469"/>
        <a:ext cx="1244007" cy="2242567"/>
      </dsp:txXfrm>
    </dsp:sp>
    <dsp:sp modelId="{2320AC48-0481-49D3-92D9-48401AF67B75}">
      <dsp:nvSpPr>
        <dsp:cNvPr id="0" name=""/>
        <dsp:cNvSpPr/>
      </dsp:nvSpPr>
      <dsp:spPr>
        <a:xfrm>
          <a:off x="3147231" y="142176"/>
          <a:ext cx="1325537" cy="1888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AC391-8FBD-4FBC-9AFF-76A78A23151F}">
      <dsp:nvSpPr>
        <dsp:cNvPr id="0" name=""/>
        <dsp:cNvSpPr/>
      </dsp:nvSpPr>
      <dsp:spPr>
        <a:xfrm rot="10800000">
          <a:off x="3147231" y="2212469"/>
          <a:ext cx="1325537" cy="22833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Postural Challenge</a:t>
          </a:r>
          <a:endParaRPr lang="en-US" sz="2400" kern="1200" dirty="0"/>
        </a:p>
      </dsp:txBody>
      <dsp:txXfrm rot="10800000">
        <a:off x="3187996" y="2212469"/>
        <a:ext cx="1244007" cy="2242567"/>
      </dsp:txXfrm>
    </dsp:sp>
    <dsp:sp modelId="{A1323A21-20D8-47B8-8575-8D318FE89CD3}">
      <dsp:nvSpPr>
        <dsp:cNvPr id="0" name=""/>
        <dsp:cNvSpPr/>
      </dsp:nvSpPr>
      <dsp:spPr>
        <a:xfrm>
          <a:off x="4605322" y="142176"/>
          <a:ext cx="1325537" cy="1888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ED680-1913-43A6-A867-A8FF8FA08168}">
      <dsp:nvSpPr>
        <dsp:cNvPr id="0" name=""/>
        <dsp:cNvSpPr/>
      </dsp:nvSpPr>
      <dsp:spPr>
        <a:xfrm rot="10800000">
          <a:off x="4605322" y="2212469"/>
          <a:ext cx="1325537" cy="22833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Cognitive/Linguistic </a:t>
          </a:r>
          <a:r>
            <a:rPr lang="en-US" sz="2400" kern="1200" dirty="0" smtClean="0"/>
            <a:t>Challenge</a:t>
          </a:r>
          <a:endParaRPr lang="en-US" sz="2400" kern="1200" dirty="0"/>
        </a:p>
      </dsp:txBody>
      <dsp:txXfrm rot="10800000">
        <a:off x="4646087" y="2212469"/>
        <a:ext cx="1244007" cy="2242567"/>
      </dsp:txXfrm>
    </dsp:sp>
    <dsp:sp modelId="{1DAD8093-7EED-4F76-8B4D-4EEFC0C95C05}">
      <dsp:nvSpPr>
        <dsp:cNvPr id="0" name=""/>
        <dsp:cNvSpPr/>
      </dsp:nvSpPr>
      <dsp:spPr>
        <a:xfrm>
          <a:off x="6063414" y="142176"/>
          <a:ext cx="1325537" cy="1888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C7245-1D01-4FA5-B4C3-675EC08901A1}">
      <dsp:nvSpPr>
        <dsp:cNvPr id="0" name=""/>
        <dsp:cNvSpPr/>
      </dsp:nvSpPr>
      <dsp:spPr>
        <a:xfrm rot="10800000">
          <a:off x="6063414" y="2212469"/>
          <a:ext cx="1325537" cy="228333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Environmental Challenge</a:t>
          </a:r>
          <a:endParaRPr lang="en-US" sz="2400" kern="1200" dirty="0"/>
        </a:p>
      </dsp:txBody>
      <dsp:txXfrm rot="10800000">
        <a:off x="6104179" y="2212469"/>
        <a:ext cx="1244007" cy="224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39DC-551F-49DC-A37A-FC3BF08473AA}" type="datetimeFigureOut">
              <a:rPr lang="en-US" smtClean="0"/>
              <a:pPr/>
              <a:t>2/28/13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27FE7-DE01-40A0-9A1B-2E3D04CEF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70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4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9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24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17" algn="l" defTabSz="9139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810000" cy="437331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3464" cy="437331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534791"/>
            <a:ext cx="3886205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174379"/>
            <a:ext cx="3886205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534791"/>
            <a:ext cx="3504754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174379"/>
            <a:ext cx="3504754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28824"/>
            <a:ext cx="8839200" cy="1218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676400" y="16002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562600" y="1600200"/>
            <a:ext cx="3429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562600" y="3962400"/>
            <a:ext cx="3429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90601"/>
            <a:ext cx="6324600" cy="2609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55626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3E282E-65D0-4F93-952F-DF6B88DB0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1537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824"/>
            <a:ext cx="8839200" cy="12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664" rIns="91440" bIns="45664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8001000" cy="4343400"/>
          </a:xfrm>
          <a:prstGeom prst="roundRect">
            <a:avLst>
              <a:gd name="adj" fmla="val 7160"/>
            </a:avLst>
          </a:prstGeom>
          <a:gradFill>
            <a:gsLst>
              <a:gs pos="0">
                <a:schemeClr val="accent2">
                  <a:tint val="50000"/>
                  <a:satMod val="300000"/>
                  <a:alpha val="37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vert="horz" wrap="square" lIns="91326" tIns="45664" rIns="91326" bIns="45664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378"/>
            <a:ext cx="2210098" cy="47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6" tIns="45664" rIns="91326" bIns="45664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defRPr>
            </a:lvl1pPr>
          </a:lstStyle>
          <a:p>
            <a:fld id="{0820CF4A-8026-46E0-B013-70E8576EE3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89" r:id="rId4"/>
    <p:sldLayoutId id="2147483690" r:id="rId5"/>
    <p:sldLayoutId id="2147483840" r:id="rId6"/>
    <p:sldLayoutId id="2147483841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ctr" defTabSz="913722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C00000"/>
          </a:solidFill>
          <a:latin typeface="+mj-lt"/>
          <a:ea typeface="+mj-ea"/>
          <a:cs typeface="+mj-cs"/>
        </a:defRPr>
      </a:lvl1pPr>
      <a:lvl2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2pPr>
      <a:lvl3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3pPr>
      <a:lvl4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4pPr>
      <a:lvl5pPr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Gill Sans MT" pitchFamily="34" charset="0"/>
          <a:ea typeface="ＭＳ Ｐゴシック" pitchFamily="34" charset="-128"/>
        </a:defRPr>
      </a:lvl5pPr>
      <a:lvl6pPr marL="321308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6pPr>
      <a:lvl7pPr marL="642618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7pPr>
      <a:lvl8pPr marL="963925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8pPr>
      <a:lvl9pPr marL="1285237" algn="ctr" defTabSz="913722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838383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508" indent="-342508" algn="l" defTabSz="913722" rtl="0" eaLnBrk="1" fontAlgn="base" hangingPunct="1">
        <a:spcBef>
          <a:spcPct val="20000"/>
        </a:spcBef>
        <a:spcAft>
          <a:spcPct val="0"/>
        </a:spcAft>
        <a:buClr>
          <a:srgbClr val="BA1A00"/>
        </a:buClr>
        <a:buFont typeface="Wingdings" pitchFamily="2" charset="2"/>
        <a:buChar char="Ø"/>
        <a:defRPr sz="3200" b="1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3028" indent="-285610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w"/>
        <a:defRPr sz="2800" b="1">
          <a:solidFill>
            <a:schemeClr val="accent6">
              <a:lumMod val="50000"/>
            </a:schemeClr>
          </a:solidFill>
          <a:latin typeface="+mn-lt"/>
          <a:ea typeface="+mn-ea"/>
        </a:defRPr>
      </a:lvl2pPr>
      <a:lvl3pPr marL="1142429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•"/>
        <a:defRPr sz="2400" b="1">
          <a:solidFill>
            <a:schemeClr val="accent6">
              <a:lumMod val="50000"/>
            </a:schemeClr>
          </a:solidFill>
          <a:latin typeface="+mn-lt"/>
          <a:ea typeface="+mn-ea"/>
        </a:defRPr>
      </a:lvl3pPr>
      <a:lvl4pPr marL="1599852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s"/>
        <a:defRPr sz="2000" b="1">
          <a:solidFill>
            <a:schemeClr val="accent6">
              <a:lumMod val="50000"/>
            </a:schemeClr>
          </a:solidFill>
          <a:latin typeface="+mn-lt"/>
          <a:ea typeface="+mn-ea"/>
        </a:defRPr>
      </a:lvl4pPr>
      <a:lvl5pPr marL="2056159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•"/>
        <a:defRPr sz="2000" b="1">
          <a:solidFill>
            <a:schemeClr val="accent6">
              <a:lumMod val="50000"/>
            </a:schemeClr>
          </a:solidFill>
          <a:latin typeface="+mn-lt"/>
          <a:ea typeface="+mn-ea"/>
        </a:defRPr>
      </a:lvl5pPr>
      <a:lvl6pPr marL="2377463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6pPr>
      <a:lvl7pPr marL="2698776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7pPr>
      <a:lvl8pPr marL="3020089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8pPr>
      <a:lvl9pPr marL="3341394" indent="-228709" algn="l" defTabSz="913722" rtl="0" eaLnBrk="1" fontAlgn="base" hangingPunct="1">
        <a:spcBef>
          <a:spcPct val="20000"/>
        </a:spcBef>
        <a:spcAft>
          <a:spcPct val="0"/>
        </a:spcAft>
        <a:buClr>
          <a:srgbClr val="838383"/>
        </a:buClr>
        <a:buChar char="•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64261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Sample%20treatment%20plan%20module%204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worksheet%20module%204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nteractivemetronome.com/index.php/fall-risk-coachi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1"/>
            <a:ext cx="7924800" cy="2609850"/>
          </a:xfrm>
        </p:spPr>
        <p:txBody>
          <a:bodyPr/>
          <a:lstStyle/>
          <a:p>
            <a:r>
              <a:rPr lang="en-US" dirty="0" smtClean="0"/>
              <a:t>Fall Risk Reduction Program</a:t>
            </a:r>
            <a:br>
              <a:rPr lang="en-US" dirty="0" smtClean="0"/>
            </a:br>
            <a:r>
              <a:rPr lang="en-US" dirty="0" smtClean="0"/>
              <a:t>Grading the Task</a:t>
            </a:r>
            <a:br>
              <a:rPr lang="en-US" dirty="0" smtClean="0"/>
            </a:br>
            <a:r>
              <a:rPr lang="en-US" dirty="0" smtClean="0"/>
              <a:t>Module #4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70104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Shelley Thomas, MPT, MBA</a:t>
            </a:r>
          </a:p>
          <a:p>
            <a:r>
              <a:rPr lang="en-US" dirty="0" err="1" smtClean="0"/>
              <a:t>Dara</a:t>
            </a:r>
            <a:r>
              <a:rPr lang="en-US" dirty="0" smtClean="0"/>
              <a:t> Coburn, M.S., CCC-SLP</a:t>
            </a:r>
          </a:p>
        </p:txBody>
      </p:sp>
    </p:spTree>
    <p:extLst>
      <p:ext uri="{BB962C8B-B14F-4D97-AF65-F5344CB8AC3E}">
        <p14:creationId xmlns:p14="http://schemas.microsoft.com/office/powerpoint/2010/main" val="21963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Domains of Challenge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024830"/>
              </p:ext>
            </p:extLst>
          </p:nvPr>
        </p:nvGraphicFramePr>
        <p:xfrm>
          <a:off x="1143000" y="1371600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5373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Domains of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Can</a:t>
            </a:r>
            <a:r>
              <a:rPr lang="en-US" baseline="0" dirty="0" smtClean="0"/>
              <a:t> manipulate five </a:t>
            </a:r>
            <a:br>
              <a:rPr lang="en-US" baseline="0" dirty="0" smtClean="0"/>
            </a:br>
            <a:r>
              <a:rPr lang="en-US" baseline="0" dirty="0" smtClean="0"/>
              <a:t>domains of challenge to </a:t>
            </a:r>
            <a:br>
              <a:rPr lang="en-US" baseline="0" dirty="0" smtClean="0"/>
            </a:br>
            <a:r>
              <a:rPr lang="en-US" baseline="0" dirty="0" smtClean="0"/>
              <a:t>make exercises more or </a:t>
            </a:r>
            <a:br>
              <a:rPr lang="en-US" baseline="0" dirty="0" smtClean="0"/>
            </a:br>
            <a:r>
              <a:rPr lang="en-US" baseline="0" dirty="0" smtClean="0"/>
              <a:t>less difficult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Rule of thumb</a:t>
            </a:r>
            <a:r>
              <a:rPr lang="en-US" baseline="0" dirty="0" smtClean="0"/>
              <a:t> - a</a:t>
            </a:r>
            <a:r>
              <a:rPr lang="en-US" dirty="0" smtClean="0"/>
              <a:t>lter</a:t>
            </a:r>
            <a:r>
              <a:rPr lang="en-US" baseline="0" dirty="0" smtClean="0"/>
              <a:t> one domain at a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8750" l="63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540" y="9144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9500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Challenge</a:t>
            </a:r>
            <a:r>
              <a:rPr lang="en-US" baseline="0" dirty="0" smtClean="0"/>
              <a:t> – Make an exercise easier or harder by adjusting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42999" y="1752600"/>
            <a:ext cx="5800565" cy="4191000"/>
          </a:xfrm>
        </p:spPr>
        <p:txBody>
          <a:bodyPr/>
          <a:lstStyle/>
          <a:p>
            <a:pPr lvl="1"/>
            <a:r>
              <a:rPr lang="en-US" dirty="0" smtClean="0"/>
              <a:t>Tempo speed</a:t>
            </a:r>
          </a:p>
          <a:p>
            <a:pPr lvl="1"/>
            <a:r>
              <a:rPr lang="en-US" dirty="0" smtClean="0"/>
              <a:t>Volume</a:t>
            </a:r>
            <a:r>
              <a:rPr lang="en-US" baseline="0" dirty="0" smtClean="0"/>
              <a:t> of repetitions</a:t>
            </a:r>
            <a:endParaRPr lang="en-US" dirty="0" smtClean="0"/>
          </a:p>
          <a:p>
            <a:pPr lvl="1"/>
            <a:r>
              <a:rPr lang="en-US" dirty="0" smtClean="0"/>
              <a:t>Difficulty level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Guide Sounds</a:t>
            </a:r>
          </a:p>
          <a:p>
            <a:pPr lvl="1"/>
            <a:r>
              <a:rPr lang="en-US" dirty="0" smtClean="0"/>
              <a:t>Burst goal(s)</a:t>
            </a:r>
          </a:p>
          <a:p>
            <a:pPr lvl="1"/>
            <a:r>
              <a:rPr lang="en-US" dirty="0" smtClean="0"/>
              <a:t>Feedback</a:t>
            </a:r>
          </a:p>
        </p:txBody>
      </p:sp>
      <p:pic>
        <p:nvPicPr>
          <p:cNvPr id="4098" name="Picture 2" descr="http://drained.files.wordpress.com/2010/10/vladstudio_sound_wave_1280x10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1276" y="3200400"/>
            <a:ext cx="1828800" cy="18288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574990" y="4052596"/>
            <a:ext cx="1953207" cy="1953207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393212">
            <a:off x="7280010" y="1498617"/>
            <a:ext cx="1646873" cy="1646873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8568" y="2440349"/>
            <a:ext cx="1265820" cy="1265820"/>
          </a:xfrm>
          <a:prstGeom prst="ellips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98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Extremity</a:t>
            </a:r>
            <a:r>
              <a:rPr lang="en-US" baseline="0" dirty="0" smtClean="0"/>
              <a:t> Challenge – Make an exercise easier or harder by adjusting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1600200"/>
            <a:ext cx="6858000" cy="4114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Trigger placement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Triggers placed closed to center of mass are</a:t>
            </a:r>
            <a:r>
              <a:rPr lang="en-US" baseline="0" dirty="0" smtClean="0"/>
              <a:t> easier to hit than triggers placed further away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Increase</a:t>
            </a:r>
            <a:r>
              <a:rPr lang="en-US" baseline="0" dirty="0" smtClean="0"/>
              <a:t> difficulty even more by requiring weight shift to reach, a</a:t>
            </a:r>
            <a:r>
              <a:rPr lang="en-US" dirty="0" smtClean="0"/>
              <a:t>dd weights or resistance bands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Trigger sequence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Hitting</a:t>
            </a:r>
            <a:r>
              <a:rPr lang="en-US" baseline="0" dirty="0" smtClean="0"/>
              <a:t> one trigger is easier than hitting multiple triggers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Increase</a:t>
            </a:r>
            <a:r>
              <a:rPr lang="en-US" baseline="0" dirty="0" smtClean="0"/>
              <a:t> difficulty by creating patterns that incorporate both sides of body, cross midline, or alternate between hand and foot taps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964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Postural</a:t>
            </a:r>
            <a:r>
              <a:rPr lang="en-US" baseline="0" dirty="0" smtClean="0"/>
              <a:t> Challenge – Make an exercise easier or harder by adjusting .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1600200"/>
            <a:ext cx="6705600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Amount</a:t>
            </a:r>
            <a:r>
              <a:rPr lang="en-US" baseline="0" dirty="0" smtClean="0"/>
              <a:t> of postural support</a:t>
            </a:r>
          </a:p>
          <a:p>
            <a:pPr lvl="0">
              <a:lnSpc>
                <a:spcPct val="120000"/>
              </a:lnSpc>
            </a:pPr>
            <a:r>
              <a:rPr lang="en-US" baseline="0" dirty="0" smtClean="0"/>
              <a:t>Postural variations: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Supine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Sitting with back support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 Sitting without back support 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Sitting on unstable surface (physioball)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Standing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Standing on unstable surface (on floor mat, balance board)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Tandem stance on stable or unstable surface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Unilateral stance on stable or unstable surface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958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Cognitive/Linguistic</a:t>
            </a:r>
            <a:r>
              <a:rPr lang="en-US" baseline="0" dirty="0" smtClean="0"/>
              <a:t> </a:t>
            </a:r>
            <a:r>
              <a:rPr lang="en-US" dirty="0" smtClean="0"/>
              <a:t>Challenge – Make an exercise easier or harder by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1752600"/>
            <a:ext cx="6934200" cy="3962400"/>
          </a:xfrm>
        </p:spPr>
        <p:txBody>
          <a:bodyPr/>
          <a:lstStyle/>
          <a:p>
            <a:pPr lvl="0"/>
            <a:r>
              <a:rPr lang="en-US" dirty="0" smtClean="0"/>
              <a:t>Combining</a:t>
            </a:r>
            <a:r>
              <a:rPr lang="en-US" baseline="0" dirty="0" smtClean="0"/>
              <a:t> a cognitive and IM task. Hit trigger while:</a:t>
            </a:r>
          </a:p>
          <a:p>
            <a:pPr lvl="1"/>
            <a:r>
              <a:rPr lang="en-US" dirty="0" smtClean="0"/>
              <a:t>Naming</a:t>
            </a:r>
            <a:r>
              <a:rPr lang="en-US" baseline="0" dirty="0" smtClean="0"/>
              <a:t> objects</a:t>
            </a:r>
          </a:p>
          <a:p>
            <a:pPr lvl="1"/>
            <a:r>
              <a:rPr lang="en-US" dirty="0" smtClean="0"/>
              <a:t>Digit recall</a:t>
            </a:r>
          </a:p>
          <a:p>
            <a:pPr lvl="1"/>
            <a:r>
              <a:rPr lang="en-US" dirty="0" smtClean="0"/>
              <a:t>Answering questions</a:t>
            </a:r>
          </a:p>
          <a:p>
            <a:pPr lvl="1"/>
            <a:r>
              <a:rPr lang="en-US" dirty="0" smtClean="0"/>
              <a:t>Mathematic manipulation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53480" y="3271520"/>
            <a:ext cx="3164840" cy="2260600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667564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</a:t>
            </a:r>
            <a:r>
              <a:rPr lang="en-US" baseline="0" dirty="0" smtClean="0"/>
              <a:t> Challenge – </a:t>
            </a:r>
            <a:r>
              <a:rPr lang="en-US" sz="3600" baseline="0" dirty="0" smtClean="0"/>
              <a:t>Make an exercise easier or harder by adjusting . . . 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477000" cy="3962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Complexity of the environment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Quiet room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Dark room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Door</a:t>
            </a:r>
            <a:r>
              <a:rPr lang="en-US" baseline="0" dirty="0" smtClean="0"/>
              <a:t> open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In busy hallway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Outside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On sidewalk next to traffic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With background noise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400" y="2580640"/>
            <a:ext cx="2465849" cy="3352800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81406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15064800"/>
              </p:ext>
            </p:extLst>
          </p:nvPr>
        </p:nvGraphicFramePr>
        <p:xfrm>
          <a:off x="152400" y="152400"/>
          <a:ext cx="8839200" cy="643127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514600"/>
                <a:gridCol w="63246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Timing Tendency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Strategy to Improve Performance</a:t>
                      </a:r>
                      <a:endParaRPr lang="en-US" sz="24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Consistently VERY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early (task average is 200-400 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baseline="0" dirty="0" smtClean="0"/>
                        <a:t> range)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Increase tempo initially to go with patient’s timing tendency,</a:t>
                      </a:r>
                      <a:r>
                        <a:rPr lang="en-US" sz="1400" baseline="0" dirty="0" smtClean="0"/>
                        <a:t> then reduce over time, place distance between patient and trigger to build in distance and effectively delay hit. </a:t>
                      </a:r>
                      <a:endParaRPr lang="en-US" sz="14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pPr marL="0" marR="0" indent="0" algn="l" defTabSz="6426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Consistently VERY late (task average is 200-400 </a:t>
                      </a:r>
                      <a:r>
                        <a:rPr lang="en-US" sz="1400" dirty="0" err="1" smtClean="0"/>
                        <a:t>ms</a:t>
                      </a:r>
                      <a:r>
                        <a:rPr lang="en-US" sz="1400" baseline="0" dirty="0" smtClean="0"/>
                        <a:t> range)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Decrease tempo initially to go with patient’s timing tendency,</a:t>
                      </a:r>
                      <a:r>
                        <a:rPr lang="en-US" sz="1400" baseline="0" dirty="0" smtClean="0"/>
                        <a:t> then increase over time, hands on assistance, quiet environment to minimize cognitive distractions. Is it a movement issue or cognitive processing issue? If movement, is trigger within zone of available range of motion and strength?</a:t>
                      </a:r>
                      <a:endParaRPr lang="en-US" sz="14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Hit</a:t>
                      </a:r>
                      <a:r>
                        <a:rPr lang="en-US" sz="1400" baseline="0" dirty="0" smtClean="0"/>
                        <a:t> randomly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Whole body</a:t>
                      </a:r>
                      <a:r>
                        <a:rPr lang="en-US" sz="1400" baseline="0" dirty="0" smtClean="0"/>
                        <a:t> movements to beat, hands on assistance, increased proprioceptive input in time to beat, visual mode</a:t>
                      </a:r>
                      <a:endParaRPr lang="en-US" sz="14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Hit opposite</a:t>
                      </a:r>
                      <a:r>
                        <a:rPr lang="en-US" sz="1400" baseline="0" dirty="0" smtClean="0"/>
                        <a:t> of beat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Hands on assistance, modeling,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visual mode to</a:t>
                      </a:r>
                      <a:r>
                        <a:rPr lang="en-US" sz="1400" baseline="0" dirty="0" smtClean="0"/>
                        <a:t> provide visual representation of the beat</a:t>
                      </a:r>
                      <a:endParaRPr lang="en-US" sz="14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Score significantly</a:t>
                      </a:r>
                      <a:r>
                        <a:rPr lang="en-US" sz="1400" baseline="0" dirty="0" smtClean="0"/>
                        <a:t> worse with guide sounds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Adjust</a:t>
                      </a:r>
                      <a:r>
                        <a:rPr lang="en-US" sz="1400" baseline="0" dirty="0" smtClean="0"/>
                        <a:t> difficulty level to easier setting, decrease volume of guide sounds, visual mode with guide sounds off (visual mode only), introduce guide sounds gradually by putting volume of some to zero. </a:t>
                      </a:r>
                      <a:endParaRPr lang="en-US" sz="1400" dirty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Difficulty focusing or participating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Shorter exercises</a:t>
                      </a:r>
                      <a:r>
                        <a:rPr lang="en-US" sz="1400" baseline="0" dirty="0" smtClean="0"/>
                        <a:t> in the beginning then gradually lengthen. 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8350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Domains of Challenge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752600"/>
            <a:ext cx="3352800" cy="2218764"/>
          </a:xfrm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5337464" cy="4373314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Computer:</a:t>
            </a:r>
          </a:p>
          <a:p>
            <a:pPr lvl="1"/>
            <a:r>
              <a:rPr lang="en-US" dirty="0" smtClean="0"/>
              <a:t>Easier or Harder -Increase or decrease tempo</a:t>
            </a:r>
          </a:p>
          <a:p>
            <a:r>
              <a:rPr lang="en-US" dirty="0" smtClean="0"/>
              <a:t>Extremity</a:t>
            </a:r>
          </a:p>
          <a:p>
            <a:pPr lvl="1"/>
            <a:r>
              <a:rPr lang="en-US" dirty="0" smtClean="0"/>
              <a:t>Easier -Use only one mat</a:t>
            </a:r>
          </a:p>
          <a:p>
            <a:pPr lvl="1"/>
            <a:r>
              <a:rPr lang="en-US" dirty="0" smtClean="0"/>
              <a:t>Easier -Place both mats in front (harder to step backwards)</a:t>
            </a:r>
          </a:p>
          <a:p>
            <a:pPr lvl="1"/>
            <a:r>
              <a:rPr lang="en-US" dirty="0" smtClean="0"/>
              <a:t>Harder – Don’t allow a “dead beat” when changing to other foot</a:t>
            </a:r>
          </a:p>
          <a:p>
            <a:r>
              <a:rPr lang="en-US" dirty="0" smtClean="0"/>
              <a:t>Posture:	</a:t>
            </a:r>
          </a:p>
          <a:p>
            <a:pPr lvl="1"/>
            <a:r>
              <a:rPr lang="en-US" dirty="0" smtClean="0"/>
              <a:t>Easier -Cane for balance</a:t>
            </a:r>
          </a:p>
          <a:p>
            <a:pPr lvl="1"/>
            <a:r>
              <a:rPr lang="en-US" dirty="0" smtClean="0"/>
              <a:t>Harder – Perform with eyes closed</a:t>
            </a:r>
          </a:p>
        </p:txBody>
      </p:sp>
    </p:spTree>
    <p:extLst>
      <p:ext uri="{BB962C8B-B14F-4D97-AF65-F5344CB8AC3E}">
        <p14:creationId xmlns:p14="http://schemas.microsoft.com/office/powerpoint/2010/main" val="32723636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Domains of Challenge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28800"/>
            <a:ext cx="4419601" cy="2924735"/>
          </a:xfrm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9264" cy="4373314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Computer:</a:t>
            </a:r>
          </a:p>
          <a:p>
            <a:pPr lvl="1"/>
            <a:r>
              <a:rPr lang="en-US" dirty="0" smtClean="0"/>
              <a:t>Easier or Harder -Increase or decrease tempo</a:t>
            </a:r>
          </a:p>
          <a:p>
            <a:r>
              <a:rPr lang="en-US" dirty="0" smtClean="0"/>
              <a:t>Extremity</a:t>
            </a:r>
          </a:p>
          <a:p>
            <a:pPr lvl="1"/>
            <a:r>
              <a:rPr lang="en-US" dirty="0" smtClean="0"/>
              <a:t>Easier –Place colored targets closer to center of mass</a:t>
            </a:r>
          </a:p>
          <a:p>
            <a:r>
              <a:rPr lang="en-US" dirty="0" smtClean="0"/>
              <a:t>Posture:	</a:t>
            </a:r>
          </a:p>
          <a:p>
            <a:pPr lvl="1"/>
            <a:r>
              <a:rPr lang="en-US" dirty="0" smtClean="0"/>
              <a:t>Harder – Perform standing or on sitting on physioball</a:t>
            </a:r>
          </a:p>
          <a:p>
            <a:r>
              <a:rPr lang="en-US" dirty="0" smtClean="0"/>
              <a:t>Cognition</a:t>
            </a:r>
          </a:p>
          <a:p>
            <a:pPr lvl="1"/>
            <a:r>
              <a:rPr lang="en-US" dirty="0" smtClean="0"/>
              <a:t>Harder – Verbalize color of paper as patient taps</a:t>
            </a:r>
          </a:p>
        </p:txBody>
      </p:sp>
    </p:spTree>
    <p:extLst>
      <p:ext uri="{BB962C8B-B14F-4D97-AF65-F5344CB8AC3E}">
        <p14:creationId xmlns:p14="http://schemas.microsoft.com/office/powerpoint/2010/main" val="38094065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</a:t>
            </a:r>
            <a:r>
              <a:rPr lang="en-US" baseline="0" dirty="0" smtClean="0"/>
              <a:t> Risk Reduction Program: Review of </a:t>
            </a:r>
            <a:r>
              <a:rPr lang="en-US" dirty="0" smtClean="0"/>
              <a:t>Modules</a:t>
            </a:r>
            <a:r>
              <a:rPr lang="en-US" baseline="0" dirty="0" smtClean="0"/>
              <a:t> 1 -3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 the first</a:t>
            </a:r>
            <a:r>
              <a:rPr lang="en-US" baseline="0" dirty="0" smtClean="0"/>
              <a:t> module we reviewed the premise of the Fall Risk Reduction Program, including the inclusion criteria for patient selection</a:t>
            </a:r>
          </a:p>
          <a:p>
            <a:pPr>
              <a:lnSpc>
                <a:spcPct val="120000"/>
              </a:lnSpc>
            </a:pPr>
            <a:r>
              <a:rPr lang="en-US" baseline="0" dirty="0" smtClean="0"/>
              <a:t>The second module reviewed patient assessment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Identifying patients at risk of falling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Evaluating patients in a dual task condition to simulate “real life” situations</a:t>
            </a:r>
          </a:p>
          <a:p>
            <a:pPr lvl="0">
              <a:lnSpc>
                <a:spcPct val="120000"/>
              </a:lnSpc>
            </a:pPr>
            <a:r>
              <a:rPr lang="en-US" baseline="0" dirty="0" smtClean="0"/>
              <a:t>The third module covered how to determine which systems of balance were weakest and develop an exercise program for those systems</a:t>
            </a:r>
          </a:p>
        </p:txBody>
      </p:sp>
    </p:spTree>
    <p:extLst>
      <p:ext uri="{BB962C8B-B14F-4D97-AF65-F5344CB8AC3E}">
        <p14:creationId xmlns:p14="http://schemas.microsoft.com/office/powerpoint/2010/main" val="221536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Domains of Challenge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905000"/>
            <a:ext cx="4060667" cy="2686984"/>
          </a:xfrm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880264" cy="43733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Computer: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Easier or Harder -Increase or decrease tempo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Extremity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Easier –Place numbers on table instead of wall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Harder – Place higher on wall so reaching overhead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Posture:	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Harder – Patient stands farther away from targets so greater weight shift is required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Cognition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Harder – Verbalize number that is being tapped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Environment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Harder – Perform in busy hallway or gym</a:t>
            </a:r>
          </a:p>
        </p:txBody>
      </p:sp>
    </p:spTree>
    <p:extLst>
      <p:ext uri="{BB962C8B-B14F-4D97-AF65-F5344CB8AC3E}">
        <p14:creationId xmlns:p14="http://schemas.microsoft.com/office/powerpoint/2010/main" val="2838960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Exercise</a:t>
            </a:r>
            <a:r>
              <a:rPr lang="en-US" baseline="0" dirty="0" smtClean="0"/>
              <a:t> Intensity &amp; Frequency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Repetition</a:t>
            </a:r>
            <a:r>
              <a:rPr lang="en-US" baseline="0" dirty="0" smtClean="0"/>
              <a:t> and frequent trainings are necessary for progress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Recommend</a:t>
            </a:r>
            <a:r>
              <a:rPr lang="en-US" baseline="0" dirty="0" smtClean="0"/>
              <a:t> IM training 3-4 times per week, minimum of 1200 “hits” per session. </a:t>
            </a:r>
          </a:p>
          <a:p>
            <a:pPr lvl="2">
              <a:lnSpc>
                <a:spcPct val="120000"/>
              </a:lnSpc>
            </a:pPr>
            <a:r>
              <a:rPr lang="en-US" baseline="0" dirty="0" smtClean="0"/>
              <a:t>Typically takes about 30 minutes, including rest breaks</a:t>
            </a:r>
          </a:p>
          <a:p>
            <a:pPr lvl="2">
              <a:lnSpc>
                <a:spcPct val="120000"/>
              </a:lnSpc>
            </a:pPr>
            <a:r>
              <a:rPr lang="en-US" baseline="0" dirty="0" smtClean="0"/>
              <a:t>IM Reports – General Reports – Total Minutes/Repetitions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If patient</a:t>
            </a:r>
            <a:r>
              <a:rPr lang="en-US" baseline="0" dirty="0" smtClean="0"/>
              <a:t> is unable to participate with this intensity, gains will take longer</a:t>
            </a:r>
          </a:p>
        </p:txBody>
      </p:sp>
    </p:spTree>
    <p:extLst>
      <p:ext uri="{BB962C8B-B14F-4D97-AF65-F5344CB8AC3E}">
        <p14:creationId xmlns:p14="http://schemas.microsoft.com/office/powerpoint/2010/main" val="451306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Exercise</a:t>
            </a:r>
            <a:r>
              <a:rPr lang="en-US" baseline="0" dirty="0" smtClean="0"/>
              <a:t>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133600"/>
            <a:ext cx="7543800" cy="259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Link</a:t>
            </a:r>
            <a:r>
              <a:rPr lang="en-US" baseline="0" dirty="0" smtClean="0"/>
              <a:t> provided to a sample plan on the Materials Page</a:t>
            </a:r>
          </a:p>
          <a:p>
            <a:endParaRPr lang="en-US" baseline="0" dirty="0" smtClean="0">
              <a:hlinkClick r:id="rId2" action="ppaction://hlinkfile"/>
            </a:endParaRPr>
          </a:p>
          <a:p>
            <a:r>
              <a:rPr lang="en-US" baseline="0" dirty="0" smtClean="0">
                <a:hlinkClick r:id="rId2" action="ppaction://hlinkfile"/>
              </a:rPr>
              <a:t>Sample treatment plan module 4.pdf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612537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0784"/>
            <a:ext cx="9372601" cy="7183583"/>
            <a:chOff x="0" y="-20784"/>
            <a:chExt cx="9372601" cy="7183583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4" name="Picture 3" descr="Sample treatment plan module 4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32609" y="-1077192"/>
              <a:ext cx="7183583" cy="929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450581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Reassessment to determine progress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Administer Short</a:t>
            </a:r>
            <a:r>
              <a:rPr lang="en-US" sz="2800" baseline="0" dirty="0" smtClean="0"/>
              <a:t> Form Test weekly</a:t>
            </a:r>
          </a:p>
          <a:p>
            <a:pPr>
              <a:lnSpc>
                <a:spcPct val="120000"/>
              </a:lnSpc>
            </a:pPr>
            <a:r>
              <a:rPr lang="en-US" sz="2800" baseline="0" dirty="0" smtClean="0"/>
              <a:t>Administer Long Form Assessment every 2-3 weeks</a:t>
            </a:r>
          </a:p>
          <a:p>
            <a:pPr>
              <a:lnSpc>
                <a:spcPct val="120000"/>
              </a:lnSpc>
            </a:pPr>
            <a:r>
              <a:rPr lang="en-US" sz="2800" baseline="0" dirty="0" smtClean="0"/>
              <a:t>Administer other standardized tests as appropriate</a:t>
            </a:r>
          </a:p>
          <a:p>
            <a:pPr>
              <a:lnSpc>
                <a:spcPct val="120000"/>
              </a:lnSpc>
            </a:pPr>
            <a:r>
              <a:rPr lang="en-US" sz="2800" baseline="0" dirty="0" smtClean="0"/>
              <a:t>Is the patient demonstrating improvement on assessments? Report less falls? Report more confidence with balance? Can take 6-8 sessions to note changes in balance, motor planning, timing, and sequencing. </a:t>
            </a:r>
            <a:r>
              <a:rPr lang="en-US" sz="2800" dirty="0" smtClean="0"/>
              <a:t> 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What is the patients tolerance for therapy? Do you need to increase the exercise challenge?</a:t>
            </a:r>
          </a:p>
        </p:txBody>
      </p:sp>
    </p:spTree>
    <p:extLst>
      <p:ext uri="{BB962C8B-B14F-4D97-AF65-F5344CB8AC3E}">
        <p14:creationId xmlns:p14="http://schemas.microsoft.com/office/powerpoint/2010/main" val="3765062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algn="l" defTabSz="9137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15200" cy="4343400"/>
          </a:xfrm>
        </p:spPr>
        <p:txBody>
          <a:bodyPr>
            <a:normAutofit/>
          </a:bodyPr>
          <a:lstStyle/>
          <a:p>
            <a:pPr marL="0" marR="0" lvl="0" indent="0" algn="l" defTabSz="91372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Complete worksheet provided on materials page</a:t>
            </a:r>
            <a:r>
              <a:rPr lang="en-US" b="1" baseline="0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 to design exercise plan at appropriate challenge level for your patient. Use </a:t>
            </a:r>
            <a:r>
              <a:rPr lang="en-US" b="1" dirty="0" smtClean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the same patient as in module #2 and #3. </a:t>
            </a:r>
          </a:p>
          <a:p>
            <a:pPr marL="0" marR="0" lvl="0" indent="0" algn="l" defTabSz="91372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  <a:hlinkClick r:id="rId2" action="ppaction://hlinkfile"/>
              </a:rPr>
              <a:t>worksheet module 4.pdf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95035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2" name="Picture 1" descr="Module 4 Workshee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887505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202824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2" name="Picture 1" descr="Module 4 Workshee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887505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0350115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sym typeface="Gill Sans" charset="0"/>
              </a:endParaRPr>
            </a:p>
          </p:txBody>
        </p:sp>
        <p:pic>
          <p:nvPicPr>
            <p:cNvPr id="2" name="Picture 1" descr="Module 4 Workshee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0"/>
              <a:ext cx="8875059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202824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Post-test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543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Complete post-test to receive link for Module # 5 of 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3767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4:</a:t>
            </a:r>
            <a:r>
              <a:rPr lang="en-US" baseline="0" dirty="0" smtClean="0"/>
              <a:t>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1828800"/>
            <a:ext cx="7239000" cy="39624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sz="2800" dirty="0" smtClean="0"/>
              <a:t>What IM scores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mean</a:t>
            </a:r>
          </a:p>
          <a:p>
            <a:pPr lvl="0">
              <a:lnSpc>
                <a:spcPct val="110000"/>
              </a:lnSpc>
            </a:pPr>
            <a:endParaRPr lang="en-US" sz="2800" dirty="0" smtClean="0"/>
          </a:p>
          <a:p>
            <a:pPr lvl="0">
              <a:lnSpc>
                <a:spcPct val="110000"/>
              </a:lnSpc>
            </a:pPr>
            <a:r>
              <a:rPr lang="en-US" sz="2800" dirty="0" smtClean="0"/>
              <a:t>How to advance </a:t>
            </a:r>
            <a:br>
              <a:rPr lang="en-US" sz="2800" dirty="0" smtClean="0"/>
            </a:br>
            <a:r>
              <a:rPr lang="en-US" sz="2800" dirty="0" smtClean="0"/>
              <a:t>patient by modifying </a:t>
            </a:r>
            <a:br>
              <a:rPr lang="en-US" sz="2800" dirty="0" smtClean="0"/>
            </a:br>
            <a:r>
              <a:rPr lang="en-US" sz="2800" dirty="0" smtClean="0"/>
              <a:t>domains of challenge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Reassessment to gauge progress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914775" cy="2781300"/>
          </a:xfrm>
          <a:prstGeom prst="round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43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Page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676400"/>
            <a:ext cx="4953000" cy="4343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This video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PowerPoint</a:t>
            </a:r>
          </a:p>
          <a:p>
            <a:pPr marL="0" indent="0">
              <a:lnSpc>
                <a:spcPct val="120000"/>
              </a:lnSpc>
              <a:buNone/>
            </a:pPr>
            <a:endParaRPr lang="en-US" baseline="0" dirty="0" smtClean="0"/>
          </a:p>
          <a:p>
            <a:pPr>
              <a:lnSpc>
                <a:spcPct val="120000"/>
              </a:lnSpc>
            </a:pPr>
            <a:r>
              <a:rPr lang="en-US" baseline="0" dirty="0" smtClean="0"/>
              <a:t>Sample treatment </a:t>
            </a:r>
            <a:r>
              <a:rPr lang="en-US" baseline="0" dirty="0" smtClean="0"/>
              <a:t>plan</a:t>
            </a:r>
          </a:p>
          <a:p>
            <a:pPr>
              <a:lnSpc>
                <a:spcPct val="120000"/>
              </a:lnSpc>
            </a:pPr>
            <a:endParaRPr lang="en-US" baseline="0" dirty="0" smtClean="0"/>
          </a:p>
          <a:p>
            <a:pPr>
              <a:lnSpc>
                <a:spcPct val="120000"/>
              </a:lnSpc>
            </a:pPr>
            <a:r>
              <a:rPr lang="en-US" dirty="0"/>
              <a:t>Module 4 </a:t>
            </a:r>
            <a:r>
              <a:rPr lang="en-US" dirty="0" smtClean="0"/>
              <a:t>worksheet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baseline="0" dirty="0" smtClean="0"/>
          </a:p>
          <a:p>
            <a:pPr>
              <a:lnSpc>
                <a:spcPct val="120000"/>
              </a:lnSpc>
            </a:pPr>
            <a:r>
              <a:rPr lang="en-US" baseline="0" dirty="0" smtClean="0"/>
              <a:t>Post test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 smtClean="0">
              <a:hlinkClick r:id="rId2"/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hlinkClick r:id="rId2"/>
              </a:rPr>
              <a:t>www.interactivemetronome.com/index.php/fall-risk-coaching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63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5098"/>
            <a:ext cx="8839200" cy="121890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QUESTIONS?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You can call or email us.</a:t>
            </a:r>
            <a:br>
              <a:rPr lang="en-US" sz="3100" dirty="0" smtClean="0"/>
            </a:br>
            <a:r>
              <a:rPr lang="en-US" sz="3100" dirty="0" smtClean="0"/>
              <a:t>We’re here to help!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8001000" cy="3962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Call 877-994-6776: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3 – Education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imcourses@interactivemetronome.com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5 – Technical Support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support@interactivemetronome.com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6 – Clinical Support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clinicaled@interactivemetronome.com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Opt. 7 – Marketing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newsletter@interactivemetronome.com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:mv="urn:schemas-microsoft-com:mac:vml"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 Scores: Task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Average number of milliseconds off</a:t>
            </a:r>
            <a:r>
              <a:rPr lang="en-US" baseline="0" dirty="0" smtClean="0"/>
              <a:t> the beat</a:t>
            </a:r>
          </a:p>
          <a:p>
            <a:pPr>
              <a:lnSpc>
                <a:spcPct val="120000"/>
              </a:lnSpc>
            </a:pPr>
            <a:r>
              <a:rPr lang="en-US" baseline="0" dirty="0" smtClean="0"/>
              <a:t>Lower task average indicates improved motor planning and sequencing</a:t>
            </a:r>
          </a:p>
          <a:p>
            <a:pPr>
              <a:lnSpc>
                <a:spcPct val="120000"/>
              </a:lnSpc>
            </a:pPr>
            <a:r>
              <a:rPr lang="en-US" baseline="0" dirty="0" smtClean="0"/>
              <a:t>Short and Long Form Assessments will provide a baseline task average. Repeat these assessments on regular basis to monitor progress. 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Don’t use task average of exercises performed to determine if patient is improving because exercise difficulty can influence task average.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21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 Scores: Variability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8001000" cy="4191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Average number</a:t>
            </a:r>
            <a:r>
              <a:rPr lang="en-US" baseline="0" dirty="0" smtClean="0"/>
              <a:t> of </a:t>
            </a:r>
            <a:br>
              <a:rPr lang="en-US" baseline="0" dirty="0" smtClean="0"/>
            </a:br>
            <a:r>
              <a:rPr lang="en-US" baseline="0" dirty="0" smtClean="0"/>
              <a:t>milliseconds from one </a:t>
            </a:r>
            <a:br>
              <a:rPr lang="en-US" baseline="0" dirty="0" smtClean="0"/>
            </a:br>
            <a:r>
              <a:rPr lang="en-US" baseline="0" dirty="0" smtClean="0"/>
              <a:t>hit to the next; is a </a:t>
            </a:r>
            <a:br>
              <a:rPr lang="en-US" baseline="0" dirty="0" smtClean="0"/>
            </a:br>
            <a:r>
              <a:rPr lang="en-US" baseline="0" dirty="0" smtClean="0"/>
              <a:t>measure of precision. </a:t>
            </a:r>
          </a:p>
          <a:p>
            <a:pPr>
              <a:lnSpc>
                <a:spcPct val="120000"/>
              </a:lnSpc>
            </a:pPr>
            <a:r>
              <a:rPr lang="en-US" baseline="0" dirty="0" smtClean="0"/>
              <a:t>Lower variability indicates more precise, calculated motor control</a:t>
            </a:r>
          </a:p>
          <a:p>
            <a:pPr lvl="1">
              <a:lnSpc>
                <a:spcPct val="120000"/>
              </a:lnSpc>
            </a:pPr>
            <a:r>
              <a:rPr lang="en-US" baseline="0" dirty="0" smtClean="0"/>
              <a:t>Variability average is comparing the patient to him or herself, rather than the reference tone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371600"/>
            <a:ext cx="3657600" cy="2438400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974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 Scores: Other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4676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% Super-Right-On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Highest-In-A-Row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Burst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All these measures indicate consistency of hits and can be correlated with improved motor control and sequencing</a:t>
            </a:r>
          </a:p>
        </p:txBody>
      </p:sp>
      <p:pic>
        <p:nvPicPr>
          <p:cNvPr id="2050" name="Picture 2" descr="http://www.cbonline.org.au/wp-content/uploads/2013/06/1239216_235307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657599" cy="2743199"/>
          </a:xfrm>
          <a:prstGeom prst="round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12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Fall Risk Reduction Program: </a:t>
            </a:r>
            <a:br>
              <a:rPr lang="en-US" dirty="0" smtClean="0"/>
            </a:br>
            <a:r>
              <a:rPr lang="en-US" dirty="0" smtClean="0"/>
              <a:t>Exercise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 Module 3 we reviewed exercises that target each balance domain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Exercises can be made more or less difficult. Find that “sweet spot” for success – exercise is hard enough to challenge balance systems but doesn’t overly frustrate the patient?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Exercise should be performed at one “level” more difficult than person can perform safely or independently. Can also use task and variability average as a guide. 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Example: Patient clap hands rhythmically while seated but not standing, as indicated by task and variability average; Exercise difficulty should be focused on standing activities. 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Example: Patient can successfully perform IM if not distracted; Exercise difficulty can be increased by providing distractions (dual tasking)</a:t>
            </a:r>
          </a:p>
        </p:txBody>
      </p:sp>
    </p:spTree>
    <p:extLst>
      <p:ext uri="{BB962C8B-B14F-4D97-AF65-F5344CB8AC3E}">
        <p14:creationId xmlns:p14="http://schemas.microsoft.com/office/powerpoint/2010/main" val="27520690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Phase 1-3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239000" cy="434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Reminder: Patient needs to </a:t>
            </a:r>
            <a:br>
              <a:rPr lang="en-US" sz="2400" dirty="0" smtClean="0"/>
            </a:br>
            <a:r>
              <a:rPr lang="en-US" sz="2400" dirty="0" smtClean="0"/>
              <a:t>spend time in Phase 1-3 learning </a:t>
            </a:r>
            <a:br>
              <a:rPr lang="en-US" sz="2400" dirty="0" smtClean="0"/>
            </a:br>
            <a:r>
              <a:rPr lang="en-US" sz="2400" dirty="0" smtClean="0"/>
              <a:t>IM basics. </a:t>
            </a:r>
          </a:p>
          <a:p>
            <a:pPr lvl="1"/>
            <a:r>
              <a:rPr lang="en-US" sz="2000" dirty="0" smtClean="0"/>
              <a:t>Amount of time spend in these </a:t>
            </a:r>
            <a:br>
              <a:rPr lang="en-US" sz="2000" dirty="0" smtClean="0"/>
            </a:br>
            <a:r>
              <a:rPr lang="en-US" sz="2000" dirty="0" smtClean="0"/>
              <a:t>phases</a:t>
            </a:r>
            <a:r>
              <a:rPr lang="en-US" sz="2000" dirty="0"/>
              <a:t> </a:t>
            </a:r>
            <a:r>
              <a:rPr lang="en-US" sz="2000" dirty="0" smtClean="0"/>
              <a:t>dependent on patient’s </a:t>
            </a:r>
            <a:br>
              <a:rPr lang="en-US" sz="2000" dirty="0" smtClean="0"/>
            </a:br>
            <a:r>
              <a:rPr lang="en-US" sz="2000" dirty="0" smtClean="0"/>
              <a:t>learning curve. </a:t>
            </a:r>
          </a:p>
          <a:p>
            <a:r>
              <a:rPr lang="en-US" sz="2400" dirty="0" smtClean="0"/>
              <a:t>Is the time they learn the “game”</a:t>
            </a:r>
            <a:br>
              <a:rPr lang="en-US" sz="2400" dirty="0" smtClean="0"/>
            </a:br>
            <a:r>
              <a:rPr lang="en-US" sz="2400" dirty="0" smtClean="0"/>
              <a:t>(i.e. when to hit trigger, what is the </a:t>
            </a:r>
            <a:br>
              <a:rPr lang="en-US" sz="2400" dirty="0" smtClean="0"/>
            </a:br>
            <a:r>
              <a:rPr lang="en-US" sz="2400" dirty="0" smtClean="0"/>
              <a:t>beat, what do guide sounds mean, etc.)</a:t>
            </a:r>
          </a:p>
          <a:p>
            <a:r>
              <a:rPr lang="en-US" sz="2400" dirty="0" smtClean="0"/>
              <a:t>Begin IM exercises specific to balance systems in Phase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792" y="1143000"/>
            <a:ext cx="2446808" cy="3276600"/>
          </a:xfrm>
          <a:prstGeom prst="round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46565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Advancing the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Utilize that IM scores to determine how to grade the exercises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Task and variability average on Short Form Test or Long Form Assessment more important than scores on exercises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Difficulty of exercise can have significant impact on score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patient’s response to therapy to determine when and how to grade the task.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Frustration level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Success level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Amount of cuing needed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Retention of previous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16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3983&quot;&gt;&lt;property id=&quot;20148&quot; value=&quot;5&quot;/&gt;&lt;property id=&quot;20300&quot; value=&quot;Slide 27 - &amp;quot;QUESTIONS? You can call or email us. We’re here to help!&amp;quot;&quot;/&gt;&lt;property id=&quot;20307&quot; value=&quot;341&quot;/&gt;&lt;/object&gt;&lt;object type=&quot;3&quot; unique_id=&quot;14941&quot;&gt;&lt;property id=&quot;20148&quot; value=&quot;5&quot;/&gt;&lt;property id=&quot;20300&quot; value=&quot;Slide 1 - &amp;quot;Fall Risk Reduction Program Grading the Task Module #4&amp;quot;&quot;/&gt;&lt;property id=&quot;20307&quot; value=&quot;342&quot;/&gt;&lt;/object&gt;&lt;object type=&quot;3&quot; unique_id=&quot;14942&quot;&gt;&lt;property id=&quot;20148&quot; value=&quot;5&quot;/&gt;&lt;property id=&quot;20300&quot; value=&quot;Slide 2 - &amp;quot;Fall Risk Reduction Program: Review of Modules 1 -3&amp;quot;&quot;/&gt;&lt;property id=&quot;20307&quot; value=&quot;343&quot;/&gt;&lt;/object&gt;&lt;object type=&quot;3&quot; unique_id=&quot;14943&quot;&gt;&lt;property id=&quot;20148&quot; value=&quot;5&quot;/&gt;&lt;property id=&quot;20300&quot; value=&quot;Slide 3 - &amp;quot;Module 4: Agenda&amp;quot;&quot;/&gt;&lt;property id=&quot;20307&quot; value=&quot;344&quot;/&gt;&lt;/object&gt;&lt;object type=&quot;3&quot; unique_id=&quot;14944&quot;&gt;&lt;property id=&quot;20148&quot; value=&quot;5&quot;/&gt;&lt;property id=&quot;20300&quot; value=&quot;Slide 4 - &amp;quot;IM Scores: Task Average&amp;quot;&quot;/&gt;&lt;property id=&quot;20307&quot; value=&quot;345&quot;/&gt;&lt;/object&gt;&lt;object type=&quot;3&quot; unique_id=&quot;14945&quot;&gt;&lt;property id=&quot;20148&quot; value=&quot;5&quot;/&gt;&lt;property id=&quot;20300&quot; value=&quot;Slide 5 - &amp;quot;IM Scores: Variability Average&amp;quot;&quot;/&gt;&lt;property id=&quot;20307&quot; value=&quot;346&quot;/&gt;&lt;/object&gt;&lt;object type=&quot;3&quot; unique_id=&quot;14946&quot;&gt;&lt;property id=&quot;20148&quot; value=&quot;5&quot;/&gt;&lt;property id=&quot;20300&quot; value=&quot;Slide 6 - &amp;quot;IM Scores: Other Data&amp;quot;&quot;/&gt;&lt;property id=&quot;20307&quot; value=&quot;347&quot;/&gt;&lt;/object&gt;&lt;object type=&quot;3&quot; unique_id=&quot;14947&quot;&gt;&lt;property id=&quot;20148&quot; value=&quot;5&quot;/&gt;&lt;property id=&quot;20300&quot; value=&quot;Slide 7 - &amp;quot;Fall Risk Reduction Program:  Exercise Difficulty&amp;quot;&quot;/&gt;&lt;property id=&quot;20307&quot; value=&quot;348&quot;/&gt;&lt;/object&gt;&lt;object type=&quot;3&quot; unique_id=&quot;14948&quot;&gt;&lt;property id=&quot;20148&quot; value=&quot;5&quot;/&gt;&lt;property id=&quot;20300&quot; value=&quot;Slide 8 - &amp;quot;Phase 1-3 Activities&amp;quot;&quot;/&gt;&lt;property id=&quot;20307&quot; value=&quot;349&quot;/&gt;&lt;/object&gt;&lt;object type=&quot;3&quot; unique_id=&quot;14949&quot;&gt;&lt;property id=&quot;20148&quot; value=&quot;5&quot;/&gt;&lt;property id=&quot;20300&quot; value=&quot;Slide 9 - &amp;quot;Advancing the Exercises&amp;quot;&quot;/&gt;&lt;property id=&quot;20307&quot; value=&quot;350&quot;/&gt;&lt;/object&gt;&lt;object type=&quot;3&quot; unique_id=&quot;14950&quot;&gt;&lt;property id=&quot;20148&quot; value=&quot;5&quot;/&gt;&lt;property id=&quot;20300&quot; value=&quot;Slide 10 - &amp;quot;Domains of Challenge&amp;quot;&quot;/&gt;&lt;property id=&quot;20307&quot; value=&quot;351&quot;/&gt;&lt;/object&gt;&lt;object type=&quot;3&quot; unique_id=&quot;14951&quot;&gt;&lt;property id=&quot;20148&quot; value=&quot;5&quot;/&gt;&lt;property id=&quot;20300&quot; value=&quot;Slide 11 - &amp;quot;Domains of Challenge&amp;quot;&quot;/&gt;&lt;property id=&quot;20307&quot; value=&quot;352&quot;/&gt;&lt;/object&gt;&lt;object type=&quot;3&quot; unique_id=&quot;14952&quot;&gt;&lt;property id=&quot;20148&quot; value=&quot;5&quot;/&gt;&lt;property id=&quot;20300&quot; value=&quot;Slide 12 - &amp;quot;Computer Challenge – Make an exercise easier or harder by adjusting . . . &amp;quot;&quot;/&gt;&lt;property id=&quot;20307&quot; value=&quot;353&quot;/&gt;&lt;/object&gt;&lt;object type=&quot;3&quot; unique_id=&quot;14953&quot;&gt;&lt;property id=&quot;20148&quot; value=&quot;5&quot;/&gt;&lt;property id=&quot;20300&quot; value=&quot;Slide 13 - &amp;quot;Extremity Challenge – Make an exercise easier or harder by adjusting . . . &amp;quot;&quot;/&gt;&lt;property id=&quot;20307&quot; value=&quot;354&quot;/&gt;&lt;/object&gt;&lt;object type=&quot;3&quot; unique_id=&quot;14954&quot;&gt;&lt;property id=&quot;20148&quot; value=&quot;5&quot;/&gt;&lt;property id=&quot;20300&quot; value=&quot;Slide 14 - &amp;quot;Postural Challenge – Make an exercise easier or harder by adjusting . . . .&amp;quot;&quot;/&gt;&lt;property id=&quot;20307&quot; value=&quot;355&quot;/&gt;&lt;/object&gt;&lt;object type=&quot;3&quot; unique_id=&quot;14955&quot;&gt;&lt;property id=&quot;20148&quot; value=&quot;5&quot;/&gt;&lt;property id=&quot;20300&quot; value=&quot;Slide 15 - &amp;quot;Cognitive Challenge – Make an exercise easier or harder by . . . &amp;quot;&quot;/&gt;&lt;property id=&quot;20307&quot; value=&quot;356&quot;/&gt;&lt;/object&gt;&lt;object type=&quot;3&quot; unique_id=&quot;14956&quot;&gt;&lt;property id=&quot;20148&quot; value=&quot;5&quot;/&gt;&lt;property id=&quot;20300&quot; value=&quot;Slide 16 - &amp;quot;Environmental Challenge – Make an exercise easier or harder by adjusting . . . .&amp;quot;&quot;/&gt;&lt;property id=&quot;20307&quot; value=&quot;357&quot;/&gt;&lt;/object&gt;&lt;object type=&quot;3&quot; unique_id=&quot;14957&quot;&gt;&lt;property id=&quot;20148&quot; value=&quot;5&quot;/&gt;&lt;property id=&quot;20300&quot; value=&quot;Slide 17&quot;/&gt;&lt;property id=&quot;20307&quot; value=&quot;358&quot;/&gt;&lt;/object&gt;&lt;object type=&quot;3&quot; unique_id=&quot;14958&quot;&gt;&lt;property id=&quot;20148&quot; value=&quot;5&quot;/&gt;&lt;property id=&quot;20300&quot; value=&quot;Slide 18 - &amp;quot;Applying Domains of Challenge&amp;quot;&quot;/&gt;&lt;property id=&quot;20307&quot; value=&quot;359&quot;/&gt;&lt;/object&gt;&lt;object type=&quot;3&quot; unique_id=&quot;14959&quot;&gt;&lt;property id=&quot;20148&quot; value=&quot;5&quot;/&gt;&lt;property id=&quot;20300&quot; value=&quot;Slide 19 - &amp;quot;Applying Domains of Challenge&amp;quot;&quot;/&gt;&lt;property id=&quot;20307&quot; value=&quot;360&quot;/&gt;&lt;/object&gt;&lt;object type=&quot;3&quot; unique_id=&quot;14960&quot;&gt;&lt;property id=&quot;20148&quot; value=&quot;5&quot;/&gt;&lt;property id=&quot;20300&quot; value=&quot;Slide 20 - &amp;quot;Applying Domains of Challenge&amp;quot;&quot;/&gt;&lt;property id=&quot;20307&quot; value=&quot;361&quot;/&gt;&lt;/object&gt;&lt;object type=&quot;3&quot; unique_id=&quot;14961&quot;&gt;&lt;property id=&quot;20148&quot; value=&quot;5&quot;/&gt;&lt;property id=&quot;20300&quot; value=&quot;Slide 21 - &amp;quot;Exercise Intensity &amp;amp; Frequency&amp;quot;&quot;/&gt;&lt;property id=&quot;20307&quot; value=&quot;362&quot;/&gt;&lt;/object&gt;&lt;object type=&quot;3&quot; unique_id=&quot;14962&quot;&gt;&lt;property id=&quot;20148&quot; value=&quot;5&quot;/&gt;&lt;property id=&quot;20300&quot; value=&quot;Slide 22 - &amp;quot;Sample Exercise Program&amp;quot;&quot;/&gt;&lt;property id=&quot;20307&quot; value=&quot;363&quot;/&gt;&lt;/object&gt;&lt;object type=&quot;3&quot; unique_id=&quot;14963&quot;&gt;&lt;property id=&quot;20148&quot; value=&quot;5&quot;/&gt;&lt;property id=&quot;20300&quot; value=&quot;Slide 23 - &amp;quot;Reassessment to determine progress&amp;quot;&quot;/&gt;&lt;property id=&quot;20307&quot; value=&quot;364&quot;/&gt;&lt;/object&gt;&lt;object type=&quot;3&quot; unique_id=&quot;14964&quot;&gt;&lt;property id=&quot;20148&quot; value=&quot;5&quot;/&gt;&lt;property id=&quot;20300&quot; value=&quot;Slide 24 - &amp;quot;Homework&amp;quot;&quot;/&gt;&lt;property id=&quot;20307&quot; value=&quot;365&quot;/&gt;&lt;/object&gt;&lt;object type=&quot;3&quot; unique_id=&quot;14965&quot;&gt;&lt;property id=&quot;20148&quot; value=&quot;5&quot;/&gt;&lt;property id=&quot;20300&quot; value=&quot;Slide 25 - &amp;quot;Post-test&amp;quot;&quot;/&gt;&lt;property id=&quot;20307&quot; value=&quot;366&quot;/&gt;&lt;/object&gt;&lt;object type=&quot;3&quot; unique_id=&quot;14966&quot;&gt;&lt;property id=&quot;20148&quot; value=&quot;5&quot;/&gt;&lt;property id=&quot;20300&quot; value=&quot;Slide 26 - &amp;quot;Materials Page&amp;quot;&quot;/&gt;&lt;property id=&quot;20307&quot; value=&quot;367&quot;/&gt;&lt;/object&gt;&lt;/object&gt;&lt;object type=&quot;8&quot; unique_id=&quot;1005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ebinar theme">
  <a:themeElements>
    <a:clrScheme name="Custom 2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4574"/>
      </a:hlink>
      <a:folHlink>
        <a:srgbClr val="0067AE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Webinar theme</Template>
  <TotalTime>1389</TotalTime>
  <Words>1295</Words>
  <Application>Microsoft Macintosh PowerPoint</Application>
  <PresentationFormat>On-screen Show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Webinar theme</vt:lpstr>
      <vt:lpstr>Fall Risk Reduction Program Grading the Task Module #4</vt:lpstr>
      <vt:lpstr>Fall Risk Reduction Program: Review of Modules 1 -3</vt:lpstr>
      <vt:lpstr>Module 4: Agenda</vt:lpstr>
      <vt:lpstr>IM Scores: Task Average</vt:lpstr>
      <vt:lpstr>IM Scores: Variability Average</vt:lpstr>
      <vt:lpstr>IM Scores: Other Data</vt:lpstr>
      <vt:lpstr>Fall Risk Reduction Program:  Exercise Difficulty</vt:lpstr>
      <vt:lpstr>Phase 1-3 Activities</vt:lpstr>
      <vt:lpstr>Advancing the Exercises</vt:lpstr>
      <vt:lpstr>Domains of Challenge</vt:lpstr>
      <vt:lpstr>Domains of Challenge</vt:lpstr>
      <vt:lpstr>Computer Challenge – Make an exercise easier or harder by adjusting . . . </vt:lpstr>
      <vt:lpstr>Extremity Challenge – Make an exercise easier or harder by adjusting . . . </vt:lpstr>
      <vt:lpstr>Postural Challenge – Make an exercise easier or harder by adjusting . . . .</vt:lpstr>
      <vt:lpstr>Cognitive/Linguistic Challenge – Make an exercise easier or harder by . . . </vt:lpstr>
      <vt:lpstr>Environmental Challenge – Make an exercise easier or harder by adjusting . . . .</vt:lpstr>
      <vt:lpstr>PowerPoint Presentation</vt:lpstr>
      <vt:lpstr>Applying Domains of Challenge</vt:lpstr>
      <vt:lpstr>Applying Domains of Challenge</vt:lpstr>
      <vt:lpstr>Applying Domains of Challenge</vt:lpstr>
      <vt:lpstr>Exercise Intensity &amp; Frequency</vt:lpstr>
      <vt:lpstr>Sample Exercise Program</vt:lpstr>
      <vt:lpstr>PowerPoint Presentation</vt:lpstr>
      <vt:lpstr>Reassessment to determine progress</vt:lpstr>
      <vt:lpstr>Homework</vt:lpstr>
      <vt:lpstr>PowerPoint Presentation</vt:lpstr>
      <vt:lpstr>PowerPoint Presentation</vt:lpstr>
      <vt:lpstr>PowerPoint Presentation</vt:lpstr>
      <vt:lpstr>Post-test</vt:lpstr>
      <vt:lpstr>Materials Page</vt:lpstr>
      <vt:lpstr>QUESTIONS? You can call or email us. We’re here to help!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dmcbride</dc:creator>
  <cp:lastModifiedBy>Bricole Reincke</cp:lastModifiedBy>
  <cp:revision>108</cp:revision>
  <dcterms:created xsi:type="dcterms:W3CDTF">2013-01-14T15:28:02Z</dcterms:created>
  <dcterms:modified xsi:type="dcterms:W3CDTF">2013-02-28T13:30:30Z</dcterms:modified>
</cp:coreProperties>
</file>