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313" r:id="rId2"/>
    <p:sldId id="314" r:id="rId3"/>
    <p:sldId id="315" r:id="rId4"/>
    <p:sldId id="342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49" r:id="rId28"/>
    <p:sldId id="350" r:id="rId29"/>
    <p:sldId id="351" r:id="rId30"/>
    <p:sldId id="338" r:id="rId31"/>
    <p:sldId id="343" r:id="rId32"/>
    <p:sldId id="344" r:id="rId33"/>
    <p:sldId id="347" r:id="rId34"/>
    <p:sldId id="348" r:id="rId35"/>
    <p:sldId id="339" r:id="rId36"/>
    <p:sldId id="340" r:id="rId37"/>
    <p:sldId id="341" r:id="rId38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88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7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70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59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4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39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24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1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6600"/>
    <a:srgbClr val="90DF41"/>
    <a:srgbClr val="BA1A00"/>
    <a:srgbClr val="AD1B02"/>
    <a:srgbClr val="E82404"/>
    <a:srgbClr val="E589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9963" autoAdjust="0"/>
  </p:normalViewPr>
  <p:slideViewPr>
    <p:cSldViewPr>
      <p:cViewPr varScale="1">
        <p:scale>
          <a:sx n="94" d="100"/>
          <a:sy n="94" d="100"/>
        </p:scale>
        <p:origin x="-13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9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tags" Target="tags/tag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1" Type="http://schemas.openxmlformats.org/officeDocument/2006/relationships/image" Target="../media/image39.jpeg"/><Relationship Id="rId2" Type="http://schemas.openxmlformats.org/officeDocument/2006/relationships/image" Target="../media/image40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1" Type="http://schemas.openxmlformats.org/officeDocument/2006/relationships/image" Target="../media/image43.jpeg"/><Relationship Id="rId2" Type="http://schemas.openxmlformats.org/officeDocument/2006/relationships/image" Target="../media/image4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1" Type="http://schemas.openxmlformats.org/officeDocument/2006/relationships/image" Target="../media/image39.jpeg"/><Relationship Id="rId2" Type="http://schemas.openxmlformats.org/officeDocument/2006/relationships/image" Target="../media/image4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1" Type="http://schemas.openxmlformats.org/officeDocument/2006/relationships/image" Target="../media/image43.jpeg"/><Relationship Id="rId2" Type="http://schemas.openxmlformats.org/officeDocument/2006/relationships/image" Target="../media/image4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D898C9-42C0-4A4C-B09C-FDB2F83142F1}" type="doc">
      <dgm:prSet loTypeId="urn:microsoft.com/office/officeart/2005/8/layout/vList3" loCatId="picture" qsTypeId="urn:microsoft.com/office/officeart/2005/8/quickstyle/simple1" qsCatId="simple" csTypeId="urn:microsoft.com/office/officeart/2005/8/colors/accent0_2" csCatId="mainScheme" phldr="1"/>
      <dgm:spPr/>
    </dgm:pt>
    <dgm:pt modelId="{68A07D51-F9FD-43F0-A784-CC2C5B7C5AE9}">
      <dgm:prSet phldrT="[Text]" custT="1"/>
      <dgm:spPr>
        <a:gradFill rotWithShape="0">
          <a:gsLst>
            <a:gs pos="0">
              <a:schemeClr val="accent2">
                <a:tint val="50000"/>
                <a:satMod val="300000"/>
                <a:alpha val="37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>
          <a:solidFill>
            <a:schemeClr val="bg2"/>
          </a:solidFill>
        </a:ln>
      </dgm:spPr>
      <dgm:t>
        <a:bodyPr/>
        <a:lstStyle/>
        <a:p>
          <a:r>
            <a:rPr lang="en-US" sz="1500" b="1" dirty="0" smtClean="0">
              <a:solidFill>
                <a:srgbClr val="00B050"/>
              </a:solidFill>
            </a:rPr>
            <a:t>Toe Tapping Clock</a:t>
          </a:r>
          <a:endParaRPr lang="en-US" sz="1500" b="1" dirty="0">
            <a:solidFill>
              <a:srgbClr val="00B050"/>
            </a:solidFill>
          </a:endParaRPr>
        </a:p>
      </dgm:t>
    </dgm:pt>
    <dgm:pt modelId="{E8626122-D908-4B2D-86F0-B5AF97896261}" type="parTrans" cxnId="{E6DFF474-2806-439D-A423-2487ADD6931F}">
      <dgm:prSet/>
      <dgm:spPr/>
      <dgm:t>
        <a:bodyPr/>
        <a:lstStyle/>
        <a:p>
          <a:endParaRPr lang="en-US"/>
        </a:p>
      </dgm:t>
    </dgm:pt>
    <dgm:pt modelId="{0D20648E-65B9-4EEB-907B-54BD5233AC9A}" type="sibTrans" cxnId="{E6DFF474-2806-439D-A423-2487ADD6931F}">
      <dgm:prSet/>
      <dgm:spPr/>
      <dgm:t>
        <a:bodyPr/>
        <a:lstStyle/>
        <a:p>
          <a:endParaRPr lang="en-US"/>
        </a:p>
      </dgm:t>
    </dgm:pt>
    <dgm:pt modelId="{241E41D9-A6A7-4ED8-AD78-9DFE70BDC11D}">
      <dgm:prSet phldrT="[Text]" custT="1"/>
      <dgm:spPr>
        <a:gradFill rotWithShape="0">
          <a:gsLst>
            <a:gs pos="0">
              <a:schemeClr val="accent2">
                <a:tint val="50000"/>
                <a:satMod val="300000"/>
                <a:alpha val="37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>
          <a:solidFill>
            <a:schemeClr val="bg2"/>
          </a:solidFill>
        </a:ln>
      </dgm:spPr>
      <dgm:t>
        <a:bodyPr/>
        <a:lstStyle/>
        <a:p>
          <a:r>
            <a:rPr lang="en-US" sz="1200" b="1" dirty="0" smtClean="0">
              <a:solidFill>
                <a:srgbClr val="FF6600"/>
              </a:solidFill>
            </a:rPr>
            <a:t>Visual Memory</a:t>
          </a:r>
        </a:p>
        <a:p>
          <a:r>
            <a:rPr lang="en-US" sz="1200" b="1" dirty="0" smtClean="0">
              <a:solidFill>
                <a:srgbClr val="FF6699"/>
              </a:solidFill>
            </a:rPr>
            <a:t>Memory</a:t>
          </a:r>
        </a:p>
        <a:p>
          <a:r>
            <a:rPr lang="en-US" sz="1200" b="1" dirty="0" smtClean="0">
              <a:solidFill>
                <a:srgbClr val="E82404"/>
              </a:solidFill>
            </a:rPr>
            <a:t>Naming</a:t>
          </a:r>
        </a:p>
        <a:p>
          <a:r>
            <a:rPr lang="en-US" sz="1200" b="1" dirty="0" smtClean="0">
              <a:solidFill>
                <a:srgbClr val="E82404"/>
              </a:solidFill>
            </a:rPr>
            <a:t>Picture Identification</a:t>
          </a:r>
          <a:endParaRPr lang="en-US" sz="1200" b="1" dirty="0">
            <a:solidFill>
              <a:srgbClr val="E82404"/>
            </a:solidFill>
          </a:endParaRPr>
        </a:p>
      </dgm:t>
    </dgm:pt>
    <dgm:pt modelId="{B465C00D-094E-4F96-974E-DEA8D3CA9786}" type="parTrans" cxnId="{F8A6DFF4-7DFB-4261-8D87-E2AF73B5A759}">
      <dgm:prSet/>
      <dgm:spPr/>
      <dgm:t>
        <a:bodyPr/>
        <a:lstStyle/>
        <a:p>
          <a:endParaRPr lang="en-US"/>
        </a:p>
      </dgm:t>
    </dgm:pt>
    <dgm:pt modelId="{D22B6883-18EE-4E85-9985-0649CB1921AA}" type="sibTrans" cxnId="{F8A6DFF4-7DFB-4261-8D87-E2AF73B5A759}">
      <dgm:prSet/>
      <dgm:spPr/>
      <dgm:t>
        <a:bodyPr/>
        <a:lstStyle/>
        <a:p>
          <a:endParaRPr lang="en-US"/>
        </a:p>
      </dgm:t>
    </dgm:pt>
    <dgm:pt modelId="{758EDC28-50A1-4773-9598-BA99353E7E4C}">
      <dgm:prSet phldrT="[Text]" custT="1"/>
      <dgm:spPr>
        <a:gradFill rotWithShape="0">
          <a:gsLst>
            <a:gs pos="0">
              <a:schemeClr val="accent2">
                <a:tint val="50000"/>
                <a:satMod val="300000"/>
                <a:alpha val="37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>
          <a:solidFill>
            <a:schemeClr val="bg2"/>
          </a:solidFill>
        </a:ln>
      </dgm:spPr>
      <dgm:t>
        <a:bodyPr/>
        <a:lstStyle/>
        <a:p>
          <a:r>
            <a:rPr lang="en-US" sz="1500" b="1" dirty="0" smtClean="0">
              <a:solidFill>
                <a:srgbClr val="FF6699"/>
              </a:solidFill>
            </a:rPr>
            <a:t>STROOP Activities</a:t>
          </a:r>
          <a:endParaRPr lang="en-US" sz="1500" b="1" dirty="0">
            <a:solidFill>
              <a:srgbClr val="FF6699"/>
            </a:solidFill>
          </a:endParaRPr>
        </a:p>
      </dgm:t>
    </dgm:pt>
    <dgm:pt modelId="{FE564C54-5F89-4188-86D4-67C36B5744F1}" type="parTrans" cxnId="{94E50105-9C22-4CE4-889D-0137304B0F34}">
      <dgm:prSet/>
      <dgm:spPr/>
      <dgm:t>
        <a:bodyPr/>
        <a:lstStyle/>
        <a:p>
          <a:endParaRPr lang="en-US"/>
        </a:p>
      </dgm:t>
    </dgm:pt>
    <dgm:pt modelId="{6DC49EF9-4046-4DB9-8979-A29B696D9B3A}" type="sibTrans" cxnId="{94E50105-9C22-4CE4-889D-0137304B0F34}">
      <dgm:prSet/>
      <dgm:spPr/>
      <dgm:t>
        <a:bodyPr/>
        <a:lstStyle/>
        <a:p>
          <a:endParaRPr lang="en-US"/>
        </a:p>
      </dgm:t>
    </dgm:pt>
    <dgm:pt modelId="{04D17B8C-6493-41F7-80AB-7FDA4F9093C3}">
      <dgm:prSet phldrT="[Text]" custT="1"/>
      <dgm:spPr>
        <a:gradFill rotWithShape="0">
          <a:gsLst>
            <a:gs pos="0">
              <a:schemeClr val="accent2">
                <a:tint val="50000"/>
                <a:satMod val="300000"/>
                <a:alpha val="37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>
          <a:solidFill>
            <a:schemeClr val="bg2"/>
          </a:solidFill>
        </a:ln>
      </dgm:spPr>
      <dgm:t>
        <a:bodyPr/>
        <a:lstStyle/>
        <a:p>
          <a:r>
            <a:rPr lang="en-US" sz="1500" b="1" dirty="0" smtClean="0">
              <a:solidFill>
                <a:srgbClr val="FF6699"/>
              </a:solidFill>
            </a:rPr>
            <a:t>Alphabetizing</a:t>
          </a:r>
          <a:endParaRPr lang="en-US" sz="1500" b="1" dirty="0">
            <a:solidFill>
              <a:srgbClr val="FF6699"/>
            </a:solidFill>
          </a:endParaRPr>
        </a:p>
      </dgm:t>
    </dgm:pt>
    <dgm:pt modelId="{5CBF4324-D822-4ADB-8ACB-B8C85E0D01D8}" type="parTrans" cxnId="{40F2466E-8CB3-42D7-8843-77343C18E519}">
      <dgm:prSet/>
      <dgm:spPr/>
      <dgm:t>
        <a:bodyPr/>
        <a:lstStyle/>
        <a:p>
          <a:endParaRPr lang="en-US"/>
        </a:p>
      </dgm:t>
    </dgm:pt>
    <dgm:pt modelId="{73BD8D43-F82F-44A1-A3A9-B35A28D0C7D6}" type="sibTrans" cxnId="{40F2466E-8CB3-42D7-8843-77343C18E519}">
      <dgm:prSet/>
      <dgm:spPr/>
      <dgm:t>
        <a:bodyPr/>
        <a:lstStyle/>
        <a:p>
          <a:endParaRPr lang="en-US"/>
        </a:p>
      </dgm:t>
    </dgm:pt>
    <dgm:pt modelId="{9407EF8C-B4DA-4563-BBA3-EA4729A94C7A}" type="pres">
      <dgm:prSet presAssocID="{EBD898C9-42C0-4A4C-B09C-FDB2F83142F1}" presName="linearFlow" presStyleCnt="0">
        <dgm:presLayoutVars>
          <dgm:dir/>
          <dgm:resizeHandles val="exact"/>
        </dgm:presLayoutVars>
      </dgm:prSet>
      <dgm:spPr/>
    </dgm:pt>
    <dgm:pt modelId="{F7552A32-1075-44A3-ABB7-6BB57C7EDF8E}" type="pres">
      <dgm:prSet presAssocID="{68A07D51-F9FD-43F0-A784-CC2C5B7C5AE9}" presName="composite" presStyleCnt="0"/>
      <dgm:spPr/>
    </dgm:pt>
    <dgm:pt modelId="{69B476E3-1426-4E7E-A71E-3307A608DB70}" type="pres">
      <dgm:prSet presAssocID="{68A07D51-F9FD-43F0-A784-CC2C5B7C5AE9}" presName="imgShp" presStyleLbl="fgImgPlace1" presStyleIdx="0" presStyleCnt="4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16" b="-3980"/>
          </a:stretch>
        </a:blipFill>
      </dgm:spPr>
    </dgm:pt>
    <dgm:pt modelId="{EFAB6EF0-DB25-44F0-A27A-56341D56AD8F}" type="pres">
      <dgm:prSet presAssocID="{68A07D51-F9FD-43F0-A784-CC2C5B7C5AE9}" presName="txShp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0BDAA3E-181F-47F9-9882-5110ACEEA98D}" type="pres">
      <dgm:prSet presAssocID="{0D20648E-65B9-4EEB-907B-54BD5233AC9A}" presName="spacing" presStyleCnt="0"/>
      <dgm:spPr/>
    </dgm:pt>
    <dgm:pt modelId="{6DBD2646-F397-4A37-890C-7CA4E221901F}" type="pres">
      <dgm:prSet presAssocID="{241E41D9-A6A7-4ED8-AD78-9DFE70BDC11D}" presName="composite" presStyleCnt="0"/>
      <dgm:spPr/>
    </dgm:pt>
    <dgm:pt modelId="{15ABD1A3-4588-4FF7-882C-1770FE3DADD3}" type="pres">
      <dgm:prSet presAssocID="{241E41D9-A6A7-4ED8-AD78-9DFE70BDC11D}" presName="imgShp" presStyleLbl="fgImgPlace1" presStyleIdx="1" presStyleCnt="4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523" t="-1498" r="-24738" b="-962"/>
          </a:stretch>
        </a:blipFill>
      </dgm:spPr>
    </dgm:pt>
    <dgm:pt modelId="{E97D80FA-1904-4680-8FCE-5AB694CE7F74}" type="pres">
      <dgm:prSet presAssocID="{241E41D9-A6A7-4ED8-AD78-9DFE70BDC11D}" presName="txShp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F8C6815-78CA-43BA-99DE-81CA0A8691B8}" type="pres">
      <dgm:prSet presAssocID="{D22B6883-18EE-4E85-9985-0649CB1921AA}" presName="spacing" presStyleCnt="0"/>
      <dgm:spPr/>
    </dgm:pt>
    <dgm:pt modelId="{4E0086E7-4EE5-46AF-8A52-EE0A5E23BCD7}" type="pres">
      <dgm:prSet presAssocID="{758EDC28-50A1-4773-9598-BA99353E7E4C}" presName="composite" presStyleCnt="0"/>
      <dgm:spPr/>
    </dgm:pt>
    <dgm:pt modelId="{E8A74326-670D-49F8-A9D4-A2DF027347C3}" type="pres">
      <dgm:prSet presAssocID="{758EDC28-50A1-4773-9598-BA99353E7E4C}" presName="imgShp" presStyleLbl="fgImgPlace1" presStyleIdx="2" presStyleCnt="4" custLinFactNeighborX="4722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889" t="-2695" r="-47204" b="-5135"/>
          </a:stretch>
        </a:blipFill>
      </dgm:spPr>
    </dgm:pt>
    <dgm:pt modelId="{CE62D2AD-1C07-4253-AB35-EFE524DAC156}" type="pres">
      <dgm:prSet presAssocID="{758EDC28-50A1-4773-9598-BA99353E7E4C}" presName="txShp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D9C646C-B10F-46D5-AD71-1BE7FA0E00C1}" type="pres">
      <dgm:prSet presAssocID="{6DC49EF9-4046-4DB9-8979-A29B696D9B3A}" presName="spacing" presStyleCnt="0"/>
      <dgm:spPr/>
    </dgm:pt>
    <dgm:pt modelId="{684E32ED-D832-42F7-B4A2-085DD25065FF}" type="pres">
      <dgm:prSet presAssocID="{04D17B8C-6493-41F7-80AB-7FDA4F9093C3}" presName="composite" presStyleCnt="0"/>
      <dgm:spPr/>
    </dgm:pt>
    <dgm:pt modelId="{A2B97867-61A1-4597-B123-D9EFB5F329B9}" type="pres">
      <dgm:prSet presAssocID="{04D17B8C-6493-41F7-80AB-7FDA4F9093C3}" presName="imgShp" presStyleLbl="fgImgPlace1" presStyleIdx="3" presStyleCnt="4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23" t="-2915" r="-17887" b="-683"/>
          </a:stretch>
        </a:blipFill>
      </dgm:spPr>
    </dgm:pt>
    <dgm:pt modelId="{A1DB9F19-0FB6-4532-AE86-D7A05E4D89F5}" type="pres">
      <dgm:prSet presAssocID="{04D17B8C-6493-41F7-80AB-7FDA4F9093C3}" presName="txShp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3E6CD9F0-FCE6-0349-ADC5-D1D5AE03C860}" type="presOf" srcId="{758EDC28-50A1-4773-9598-BA99353E7E4C}" destId="{CE62D2AD-1C07-4253-AB35-EFE524DAC156}" srcOrd="0" destOrd="0" presId="urn:microsoft.com/office/officeart/2005/8/layout/vList3"/>
    <dgm:cxn modelId="{FD411055-E1AF-0540-89B0-FD41674A6335}" type="presOf" srcId="{68A07D51-F9FD-43F0-A784-CC2C5B7C5AE9}" destId="{EFAB6EF0-DB25-44F0-A27A-56341D56AD8F}" srcOrd="0" destOrd="0" presId="urn:microsoft.com/office/officeart/2005/8/layout/vList3"/>
    <dgm:cxn modelId="{E6DFF474-2806-439D-A423-2487ADD6931F}" srcId="{EBD898C9-42C0-4A4C-B09C-FDB2F83142F1}" destId="{68A07D51-F9FD-43F0-A784-CC2C5B7C5AE9}" srcOrd="0" destOrd="0" parTransId="{E8626122-D908-4B2D-86F0-B5AF97896261}" sibTransId="{0D20648E-65B9-4EEB-907B-54BD5233AC9A}"/>
    <dgm:cxn modelId="{89F8875F-847D-0442-B06B-54C2F73C03CC}" type="presOf" srcId="{EBD898C9-42C0-4A4C-B09C-FDB2F83142F1}" destId="{9407EF8C-B4DA-4563-BBA3-EA4729A94C7A}" srcOrd="0" destOrd="0" presId="urn:microsoft.com/office/officeart/2005/8/layout/vList3"/>
    <dgm:cxn modelId="{F8A6DFF4-7DFB-4261-8D87-E2AF73B5A759}" srcId="{EBD898C9-42C0-4A4C-B09C-FDB2F83142F1}" destId="{241E41D9-A6A7-4ED8-AD78-9DFE70BDC11D}" srcOrd="1" destOrd="0" parTransId="{B465C00D-094E-4F96-974E-DEA8D3CA9786}" sibTransId="{D22B6883-18EE-4E85-9985-0649CB1921AA}"/>
    <dgm:cxn modelId="{A09F31FE-7F4B-594E-8FA9-0401A7BE63BE}" type="presOf" srcId="{04D17B8C-6493-41F7-80AB-7FDA4F9093C3}" destId="{A1DB9F19-0FB6-4532-AE86-D7A05E4D89F5}" srcOrd="0" destOrd="0" presId="urn:microsoft.com/office/officeart/2005/8/layout/vList3"/>
    <dgm:cxn modelId="{4890472D-3CF4-6445-A07A-9848966F5C4E}" type="presOf" srcId="{241E41D9-A6A7-4ED8-AD78-9DFE70BDC11D}" destId="{E97D80FA-1904-4680-8FCE-5AB694CE7F74}" srcOrd="0" destOrd="0" presId="urn:microsoft.com/office/officeart/2005/8/layout/vList3"/>
    <dgm:cxn modelId="{94E50105-9C22-4CE4-889D-0137304B0F34}" srcId="{EBD898C9-42C0-4A4C-B09C-FDB2F83142F1}" destId="{758EDC28-50A1-4773-9598-BA99353E7E4C}" srcOrd="2" destOrd="0" parTransId="{FE564C54-5F89-4188-86D4-67C36B5744F1}" sibTransId="{6DC49EF9-4046-4DB9-8979-A29B696D9B3A}"/>
    <dgm:cxn modelId="{40F2466E-8CB3-42D7-8843-77343C18E519}" srcId="{EBD898C9-42C0-4A4C-B09C-FDB2F83142F1}" destId="{04D17B8C-6493-41F7-80AB-7FDA4F9093C3}" srcOrd="3" destOrd="0" parTransId="{5CBF4324-D822-4ADB-8ACB-B8C85E0D01D8}" sibTransId="{73BD8D43-F82F-44A1-A3A9-B35A28D0C7D6}"/>
    <dgm:cxn modelId="{69C1DCCA-C5AE-5940-99DC-D56F9EE90E8B}" type="presParOf" srcId="{9407EF8C-B4DA-4563-BBA3-EA4729A94C7A}" destId="{F7552A32-1075-44A3-ABB7-6BB57C7EDF8E}" srcOrd="0" destOrd="0" presId="urn:microsoft.com/office/officeart/2005/8/layout/vList3"/>
    <dgm:cxn modelId="{20DCA0E4-C149-3547-8AB3-908090443166}" type="presParOf" srcId="{F7552A32-1075-44A3-ABB7-6BB57C7EDF8E}" destId="{69B476E3-1426-4E7E-A71E-3307A608DB70}" srcOrd="0" destOrd="0" presId="urn:microsoft.com/office/officeart/2005/8/layout/vList3"/>
    <dgm:cxn modelId="{423B277B-8029-084B-8AB4-C4C06A72541E}" type="presParOf" srcId="{F7552A32-1075-44A3-ABB7-6BB57C7EDF8E}" destId="{EFAB6EF0-DB25-44F0-A27A-56341D56AD8F}" srcOrd="1" destOrd="0" presId="urn:microsoft.com/office/officeart/2005/8/layout/vList3"/>
    <dgm:cxn modelId="{E5F654C0-2339-E04D-9030-06247140326D}" type="presParOf" srcId="{9407EF8C-B4DA-4563-BBA3-EA4729A94C7A}" destId="{C0BDAA3E-181F-47F9-9882-5110ACEEA98D}" srcOrd="1" destOrd="0" presId="urn:microsoft.com/office/officeart/2005/8/layout/vList3"/>
    <dgm:cxn modelId="{D35EB497-8671-F04E-B28D-86934789625F}" type="presParOf" srcId="{9407EF8C-B4DA-4563-BBA3-EA4729A94C7A}" destId="{6DBD2646-F397-4A37-890C-7CA4E221901F}" srcOrd="2" destOrd="0" presId="urn:microsoft.com/office/officeart/2005/8/layout/vList3"/>
    <dgm:cxn modelId="{F4A3FDB3-23EB-F04A-8523-6A95A82EF16A}" type="presParOf" srcId="{6DBD2646-F397-4A37-890C-7CA4E221901F}" destId="{15ABD1A3-4588-4FF7-882C-1770FE3DADD3}" srcOrd="0" destOrd="0" presId="urn:microsoft.com/office/officeart/2005/8/layout/vList3"/>
    <dgm:cxn modelId="{13491405-5FBC-3840-A669-107813BF826F}" type="presParOf" srcId="{6DBD2646-F397-4A37-890C-7CA4E221901F}" destId="{E97D80FA-1904-4680-8FCE-5AB694CE7F74}" srcOrd="1" destOrd="0" presId="urn:microsoft.com/office/officeart/2005/8/layout/vList3"/>
    <dgm:cxn modelId="{E9BA5B84-25D6-E147-8176-C7339385E3F6}" type="presParOf" srcId="{9407EF8C-B4DA-4563-BBA3-EA4729A94C7A}" destId="{CF8C6815-78CA-43BA-99DE-81CA0A8691B8}" srcOrd="3" destOrd="0" presId="urn:microsoft.com/office/officeart/2005/8/layout/vList3"/>
    <dgm:cxn modelId="{9B0FAA0E-D51E-F547-A15A-C21C51B46700}" type="presParOf" srcId="{9407EF8C-B4DA-4563-BBA3-EA4729A94C7A}" destId="{4E0086E7-4EE5-46AF-8A52-EE0A5E23BCD7}" srcOrd="4" destOrd="0" presId="urn:microsoft.com/office/officeart/2005/8/layout/vList3"/>
    <dgm:cxn modelId="{62E0007B-FDE1-6D41-9C77-8F6E0E6DF578}" type="presParOf" srcId="{4E0086E7-4EE5-46AF-8A52-EE0A5E23BCD7}" destId="{E8A74326-670D-49F8-A9D4-A2DF027347C3}" srcOrd="0" destOrd="0" presId="urn:microsoft.com/office/officeart/2005/8/layout/vList3"/>
    <dgm:cxn modelId="{11277874-0D5D-4148-8D62-77505FF23641}" type="presParOf" srcId="{4E0086E7-4EE5-46AF-8A52-EE0A5E23BCD7}" destId="{CE62D2AD-1C07-4253-AB35-EFE524DAC156}" srcOrd="1" destOrd="0" presId="urn:microsoft.com/office/officeart/2005/8/layout/vList3"/>
    <dgm:cxn modelId="{11107ED3-6FC1-4A4E-B039-CE3E82723F80}" type="presParOf" srcId="{9407EF8C-B4DA-4563-BBA3-EA4729A94C7A}" destId="{DD9C646C-B10F-46D5-AD71-1BE7FA0E00C1}" srcOrd="5" destOrd="0" presId="urn:microsoft.com/office/officeart/2005/8/layout/vList3"/>
    <dgm:cxn modelId="{716DB4B2-0E8D-6143-92B3-8765DB30EBD3}" type="presParOf" srcId="{9407EF8C-B4DA-4563-BBA3-EA4729A94C7A}" destId="{684E32ED-D832-42F7-B4A2-085DD25065FF}" srcOrd="6" destOrd="0" presId="urn:microsoft.com/office/officeart/2005/8/layout/vList3"/>
    <dgm:cxn modelId="{EC6641F7-116B-CC4C-AD6A-51F83500A0E0}" type="presParOf" srcId="{684E32ED-D832-42F7-B4A2-085DD25065FF}" destId="{A2B97867-61A1-4597-B123-D9EFB5F329B9}" srcOrd="0" destOrd="0" presId="urn:microsoft.com/office/officeart/2005/8/layout/vList3"/>
    <dgm:cxn modelId="{E6A012AF-6214-6840-A247-686E182D378B}" type="presParOf" srcId="{684E32ED-D832-42F7-B4A2-085DD25065FF}" destId="{A1DB9F19-0FB6-4532-AE86-D7A05E4D89F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471227-720C-4DF1-BBA7-97194CAE7EFE}" type="doc">
      <dgm:prSet loTypeId="urn:microsoft.com/office/officeart/2005/8/layout/vList3" loCatId="picture" qsTypeId="urn:microsoft.com/office/officeart/2005/8/quickstyle/simple1" qsCatId="simple" csTypeId="urn:microsoft.com/office/officeart/2005/8/colors/accent0_2" csCatId="mainScheme" phldr="1"/>
      <dgm:spPr/>
    </dgm:pt>
    <dgm:pt modelId="{49087495-3F2D-43EE-9234-BB5112BFF2EB}">
      <dgm:prSet phldrT="[Text]"/>
      <dgm:spPr>
        <a:gradFill rotWithShape="0">
          <a:gsLst>
            <a:gs pos="0">
              <a:schemeClr val="accent2">
                <a:tint val="50000"/>
                <a:satMod val="300000"/>
                <a:alpha val="37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>
          <a:solidFill>
            <a:schemeClr val="bg2"/>
          </a:solidFill>
        </a:ln>
      </dgm:spPr>
      <dgm:t>
        <a:bodyPr/>
        <a:lstStyle/>
        <a:p>
          <a:r>
            <a:rPr lang="en-US" b="1" dirty="0" smtClean="0">
              <a:solidFill>
                <a:srgbClr val="FF6699"/>
              </a:solidFill>
            </a:rPr>
            <a:t>Sorting</a:t>
          </a:r>
          <a:endParaRPr lang="en-US" b="1" dirty="0">
            <a:solidFill>
              <a:srgbClr val="FF6699"/>
            </a:solidFill>
          </a:endParaRPr>
        </a:p>
      </dgm:t>
    </dgm:pt>
    <dgm:pt modelId="{D6C29A3D-A349-4C85-9EA8-6513AD762B8B}" type="parTrans" cxnId="{0B4BECAC-CE90-4219-8259-086CFEB78C3C}">
      <dgm:prSet/>
      <dgm:spPr/>
      <dgm:t>
        <a:bodyPr/>
        <a:lstStyle/>
        <a:p>
          <a:endParaRPr lang="en-US"/>
        </a:p>
      </dgm:t>
    </dgm:pt>
    <dgm:pt modelId="{504541E0-E60A-454E-BB14-D55CCB1AE828}" type="sibTrans" cxnId="{0B4BECAC-CE90-4219-8259-086CFEB78C3C}">
      <dgm:prSet/>
      <dgm:spPr/>
      <dgm:t>
        <a:bodyPr/>
        <a:lstStyle/>
        <a:p>
          <a:endParaRPr lang="en-US"/>
        </a:p>
      </dgm:t>
    </dgm:pt>
    <dgm:pt modelId="{5A89B031-8C7D-4218-9F91-6F1E631B320E}">
      <dgm:prSet phldrT="[Text]"/>
      <dgm:spPr>
        <a:gradFill rotWithShape="0">
          <a:gsLst>
            <a:gs pos="0">
              <a:schemeClr val="accent2">
                <a:tint val="50000"/>
                <a:satMod val="300000"/>
                <a:alpha val="37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>
          <a:solidFill>
            <a:schemeClr val="bg2"/>
          </a:solidFill>
        </a:ln>
      </dgm:spPr>
      <dgm:t>
        <a:bodyPr/>
        <a:lstStyle/>
        <a:p>
          <a:r>
            <a:rPr lang="en-US" b="1" dirty="0" smtClean="0">
              <a:solidFill>
                <a:srgbClr val="FF6699"/>
              </a:solidFill>
            </a:rPr>
            <a:t>Sequencing</a:t>
          </a:r>
          <a:endParaRPr lang="en-US" b="1" dirty="0">
            <a:solidFill>
              <a:srgbClr val="FF6699"/>
            </a:solidFill>
          </a:endParaRPr>
        </a:p>
      </dgm:t>
    </dgm:pt>
    <dgm:pt modelId="{0A0CF16A-DA39-4CB2-BFF1-77FB1CF40728}" type="parTrans" cxnId="{CFF643DC-0DD6-4773-BF1E-4471539357BD}">
      <dgm:prSet/>
      <dgm:spPr/>
      <dgm:t>
        <a:bodyPr/>
        <a:lstStyle/>
        <a:p>
          <a:endParaRPr lang="en-US"/>
        </a:p>
      </dgm:t>
    </dgm:pt>
    <dgm:pt modelId="{916CFB7C-C3E3-448F-84F0-28F42B9BFF0A}" type="sibTrans" cxnId="{CFF643DC-0DD6-4773-BF1E-4471539357BD}">
      <dgm:prSet/>
      <dgm:spPr/>
      <dgm:t>
        <a:bodyPr/>
        <a:lstStyle/>
        <a:p>
          <a:endParaRPr lang="en-US"/>
        </a:p>
      </dgm:t>
    </dgm:pt>
    <dgm:pt modelId="{59B75607-4F6F-4F23-80CF-6DD00EE2238E}">
      <dgm:prSet phldrT="[Text]"/>
      <dgm:spPr>
        <a:gradFill rotWithShape="0">
          <a:gsLst>
            <a:gs pos="0">
              <a:schemeClr val="accent2">
                <a:tint val="50000"/>
                <a:satMod val="300000"/>
                <a:alpha val="37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>
          <a:solidFill>
            <a:schemeClr val="bg2"/>
          </a:solidFill>
        </a:ln>
      </dgm:spPr>
      <dgm:t>
        <a:bodyPr/>
        <a:lstStyle/>
        <a:p>
          <a:r>
            <a:rPr lang="en-US" b="1" dirty="0" smtClean="0">
              <a:solidFill>
                <a:srgbClr val="E82404"/>
              </a:solidFill>
            </a:rPr>
            <a:t>Yes/No Questions</a:t>
          </a:r>
          <a:endParaRPr lang="en-US" b="1" dirty="0">
            <a:solidFill>
              <a:srgbClr val="E82404"/>
            </a:solidFill>
          </a:endParaRPr>
        </a:p>
      </dgm:t>
    </dgm:pt>
    <dgm:pt modelId="{CC488130-D1AF-47E3-B332-4CAC63F2E9DA}" type="parTrans" cxnId="{B2E5045D-0D2C-4DDF-B7B8-B8264603FAAD}">
      <dgm:prSet/>
      <dgm:spPr/>
      <dgm:t>
        <a:bodyPr/>
        <a:lstStyle/>
        <a:p>
          <a:endParaRPr lang="en-US"/>
        </a:p>
      </dgm:t>
    </dgm:pt>
    <dgm:pt modelId="{7CFDF634-9B64-4DA1-A33A-D61748F8C6C5}" type="sibTrans" cxnId="{B2E5045D-0D2C-4DDF-B7B8-B8264603FAAD}">
      <dgm:prSet/>
      <dgm:spPr/>
      <dgm:t>
        <a:bodyPr/>
        <a:lstStyle/>
        <a:p>
          <a:endParaRPr lang="en-US"/>
        </a:p>
      </dgm:t>
    </dgm:pt>
    <dgm:pt modelId="{AACEF2C3-5707-43EC-8956-9FE96507E1B6}">
      <dgm:prSet phldrT="[Text]"/>
      <dgm:spPr>
        <a:gradFill rotWithShape="0">
          <a:gsLst>
            <a:gs pos="0">
              <a:schemeClr val="accent2">
                <a:tint val="50000"/>
                <a:satMod val="300000"/>
                <a:alpha val="37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>
          <a:solidFill>
            <a:schemeClr val="bg2"/>
          </a:solidFill>
        </a:ln>
      </dgm:spPr>
      <dgm:t>
        <a:bodyPr/>
        <a:lstStyle/>
        <a:p>
          <a:r>
            <a:rPr lang="en-US" b="1" dirty="0" smtClean="0">
              <a:solidFill>
                <a:srgbClr val="E82404"/>
              </a:solidFill>
            </a:rPr>
            <a:t>Word Finding</a:t>
          </a:r>
          <a:br>
            <a:rPr lang="en-US" b="1" dirty="0" smtClean="0">
              <a:solidFill>
                <a:srgbClr val="E82404"/>
              </a:solidFill>
            </a:rPr>
          </a:br>
          <a:r>
            <a:rPr lang="en-US" b="1" dirty="0" smtClean="0">
              <a:solidFill>
                <a:srgbClr val="E82404"/>
              </a:solidFill>
            </a:rPr>
            <a:t>Melodic Intonation</a:t>
          </a:r>
          <a:endParaRPr lang="en-US" b="1" dirty="0">
            <a:solidFill>
              <a:srgbClr val="E82404"/>
            </a:solidFill>
          </a:endParaRPr>
        </a:p>
      </dgm:t>
    </dgm:pt>
    <dgm:pt modelId="{22CC596D-A8F5-43CD-9861-2A0334A43E70}" type="parTrans" cxnId="{2B64D24D-B2EC-4D86-8B2E-080B147F3679}">
      <dgm:prSet/>
      <dgm:spPr/>
      <dgm:t>
        <a:bodyPr/>
        <a:lstStyle/>
        <a:p>
          <a:endParaRPr lang="en-US"/>
        </a:p>
      </dgm:t>
    </dgm:pt>
    <dgm:pt modelId="{1E164889-57D6-46B3-BC7E-FD7FB859630D}" type="sibTrans" cxnId="{2B64D24D-B2EC-4D86-8B2E-080B147F3679}">
      <dgm:prSet/>
      <dgm:spPr/>
      <dgm:t>
        <a:bodyPr/>
        <a:lstStyle/>
        <a:p>
          <a:endParaRPr lang="en-US"/>
        </a:p>
      </dgm:t>
    </dgm:pt>
    <dgm:pt modelId="{DE91AF7D-AD0B-489C-8EF5-9C44377BD39B}" type="pres">
      <dgm:prSet presAssocID="{56471227-720C-4DF1-BBA7-97194CAE7EFE}" presName="linearFlow" presStyleCnt="0">
        <dgm:presLayoutVars>
          <dgm:dir/>
          <dgm:resizeHandles val="exact"/>
        </dgm:presLayoutVars>
      </dgm:prSet>
      <dgm:spPr/>
    </dgm:pt>
    <dgm:pt modelId="{340C0EBD-F064-4BEA-AF97-721DAE25C96E}" type="pres">
      <dgm:prSet presAssocID="{49087495-3F2D-43EE-9234-BB5112BFF2EB}" presName="composite" presStyleCnt="0"/>
      <dgm:spPr/>
    </dgm:pt>
    <dgm:pt modelId="{D329D9B9-9230-4E46-A9C4-75CB35807D03}" type="pres">
      <dgm:prSet presAssocID="{49087495-3F2D-43EE-9234-BB5112BFF2EB}" presName="imgShp" presStyleLbl="fgImgPlace1" presStyleIdx="0" presStyleCnt="4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974" b="3974"/>
          </a:stretch>
        </a:blipFill>
      </dgm:spPr>
    </dgm:pt>
    <dgm:pt modelId="{49765B93-B078-4C64-93B7-54131DFC3CE4}" type="pres">
      <dgm:prSet presAssocID="{49087495-3F2D-43EE-9234-BB5112BFF2EB}" presName="txShp" presStyleLbl="node1" presStyleIdx="0" presStyleCnt="4" custScaleX="100001" custScaleY="10000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0841A21-0813-4AF8-B148-250C37B37D58}" type="pres">
      <dgm:prSet presAssocID="{504541E0-E60A-454E-BB14-D55CCB1AE828}" presName="spacing" presStyleCnt="0"/>
      <dgm:spPr/>
    </dgm:pt>
    <dgm:pt modelId="{686FE827-563C-4EF9-A54C-65C838D60322}" type="pres">
      <dgm:prSet presAssocID="{5A89B031-8C7D-4218-9F91-6F1E631B320E}" presName="composite" presStyleCnt="0"/>
      <dgm:spPr/>
    </dgm:pt>
    <dgm:pt modelId="{9E8838A3-76FE-440C-8A47-A972B8474157}" type="pres">
      <dgm:prSet presAssocID="{5A89B031-8C7D-4218-9F91-6F1E631B320E}" presName="imgShp" presStyleLbl="fgImgPlace1" presStyleIdx="1" presStyleCnt="4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208" t="-797" r="-18244" b="-1515"/>
          </a:stretch>
        </a:blipFill>
      </dgm:spPr>
    </dgm:pt>
    <dgm:pt modelId="{2121C945-FCA3-4BDE-B30E-C0F28A7D9C8F}" type="pres">
      <dgm:prSet presAssocID="{5A89B031-8C7D-4218-9F91-6F1E631B320E}" presName="txShp" presStyleLbl="node1" presStyleIdx="1" presStyleCnt="4" custScaleX="100001" custScaleY="10000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86C35E7-C80C-4D77-AD2A-9FD1D8C1B684}" type="pres">
      <dgm:prSet presAssocID="{916CFB7C-C3E3-448F-84F0-28F42B9BFF0A}" presName="spacing" presStyleCnt="0"/>
      <dgm:spPr/>
    </dgm:pt>
    <dgm:pt modelId="{8634ECA4-F748-477D-9258-44E5EBB1DF0C}" type="pres">
      <dgm:prSet presAssocID="{59B75607-4F6F-4F23-80CF-6DD00EE2238E}" presName="composite" presStyleCnt="0"/>
      <dgm:spPr/>
    </dgm:pt>
    <dgm:pt modelId="{042A356A-8FAF-46C2-A6A1-75B9AEA27FB2}" type="pres">
      <dgm:prSet presAssocID="{59B75607-4F6F-4F23-80CF-6DD00EE2238E}" presName="imgShp" presStyleLbl="fgImgPlace1" presStyleIdx="2" presStyleCnt="4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4247" b="4247"/>
          </a:stretch>
        </a:blipFill>
      </dgm:spPr>
    </dgm:pt>
    <dgm:pt modelId="{70371570-FCE2-4917-901E-A12BF99F7A04}" type="pres">
      <dgm:prSet presAssocID="{59B75607-4F6F-4F23-80CF-6DD00EE2238E}" presName="txShp" presStyleLbl="node1" presStyleIdx="2" presStyleCnt="4" custScaleX="100001" custScaleY="10000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A33DAC7-8DD3-496D-809B-5239FF602F62}" type="pres">
      <dgm:prSet presAssocID="{7CFDF634-9B64-4DA1-A33A-D61748F8C6C5}" presName="spacing" presStyleCnt="0"/>
      <dgm:spPr/>
    </dgm:pt>
    <dgm:pt modelId="{4831847C-7933-4165-885A-EF8D3008DE16}" type="pres">
      <dgm:prSet presAssocID="{AACEF2C3-5707-43EC-8956-9FE96507E1B6}" presName="composite" presStyleCnt="0"/>
      <dgm:spPr/>
    </dgm:pt>
    <dgm:pt modelId="{9EC3B68A-E03F-4D23-8A81-346AA92DCE4B}" type="pres">
      <dgm:prSet presAssocID="{AACEF2C3-5707-43EC-8956-9FE96507E1B6}" presName="imgShp" presStyleLbl="fgImgPlace1" presStyleIdx="3" presStyleCnt="4" custLinFactNeighborY="-3325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933" t="-2623" r="-10328" b="-87"/>
          </a:stretch>
        </a:blipFill>
      </dgm:spPr>
    </dgm:pt>
    <dgm:pt modelId="{60693F03-267A-4804-B058-8C0614455923}" type="pres">
      <dgm:prSet presAssocID="{AACEF2C3-5707-43EC-8956-9FE96507E1B6}" presName="txShp" presStyleLbl="node1" presStyleIdx="3" presStyleCnt="4" custScaleX="100001" custScaleY="10000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B2E5045D-0D2C-4DDF-B7B8-B8264603FAAD}" srcId="{56471227-720C-4DF1-BBA7-97194CAE7EFE}" destId="{59B75607-4F6F-4F23-80CF-6DD00EE2238E}" srcOrd="2" destOrd="0" parTransId="{CC488130-D1AF-47E3-B332-4CAC63F2E9DA}" sibTransId="{7CFDF634-9B64-4DA1-A33A-D61748F8C6C5}"/>
    <dgm:cxn modelId="{5A6F7E6E-E530-BB45-83A8-88495FFF91FC}" type="presOf" srcId="{56471227-720C-4DF1-BBA7-97194CAE7EFE}" destId="{DE91AF7D-AD0B-489C-8EF5-9C44377BD39B}" srcOrd="0" destOrd="0" presId="urn:microsoft.com/office/officeart/2005/8/layout/vList3"/>
    <dgm:cxn modelId="{2B64D24D-B2EC-4D86-8B2E-080B147F3679}" srcId="{56471227-720C-4DF1-BBA7-97194CAE7EFE}" destId="{AACEF2C3-5707-43EC-8956-9FE96507E1B6}" srcOrd="3" destOrd="0" parTransId="{22CC596D-A8F5-43CD-9861-2A0334A43E70}" sibTransId="{1E164889-57D6-46B3-BC7E-FD7FB859630D}"/>
    <dgm:cxn modelId="{CFF643DC-0DD6-4773-BF1E-4471539357BD}" srcId="{56471227-720C-4DF1-BBA7-97194CAE7EFE}" destId="{5A89B031-8C7D-4218-9F91-6F1E631B320E}" srcOrd="1" destOrd="0" parTransId="{0A0CF16A-DA39-4CB2-BFF1-77FB1CF40728}" sibTransId="{916CFB7C-C3E3-448F-84F0-28F42B9BFF0A}"/>
    <dgm:cxn modelId="{36B8B87C-E525-424D-A090-6807D816A37D}" type="presOf" srcId="{49087495-3F2D-43EE-9234-BB5112BFF2EB}" destId="{49765B93-B078-4C64-93B7-54131DFC3CE4}" srcOrd="0" destOrd="0" presId="urn:microsoft.com/office/officeart/2005/8/layout/vList3"/>
    <dgm:cxn modelId="{1D7F0643-D497-8949-811E-190BEB8F2349}" type="presOf" srcId="{59B75607-4F6F-4F23-80CF-6DD00EE2238E}" destId="{70371570-FCE2-4917-901E-A12BF99F7A04}" srcOrd="0" destOrd="0" presId="urn:microsoft.com/office/officeart/2005/8/layout/vList3"/>
    <dgm:cxn modelId="{17777ED2-B352-C44B-B590-FF5C58AE7A1C}" type="presOf" srcId="{5A89B031-8C7D-4218-9F91-6F1E631B320E}" destId="{2121C945-FCA3-4BDE-B30E-C0F28A7D9C8F}" srcOrd="0" destOrd="0" presId="urn:microsoft.com/office/officeart/2005/8/layout/vList3"/>
    <dgm:cxn modelId="{44983E90-B4C6-494A-8320-8A544091D251}" type="presOf" srcId="{AACEF2C3-5707-43EC-8956-9FE96507E1B6}" destId="{60693F03-267A-4804-B058-8C0614455923}" srcOrd="0" destOrd="0" presId="urn:microsoft.com/office/officeart/2005/8/layout/vList3"/>
    <dgm:cxn modelId="{0B4BECAC-CE90-4219-8259-086CFEB78C3C}" srcId="{56471227-720C-4DF1-BBA7-97194CAE7EFE}" destId="{49087495-3F2D-43EE-9234-BB5112BFF2EB}" srcOrd="0" destOrd="0" parTransId="{D6C29A3D-A349-4C85-9EA8-6513AD762B8B}" sibTransId="{504541E0-E60A-454E-BB14-D55CCB1AE828}"/>
    <dgm:cxn modelId="{FD20E344-856F-6E4D-B385-099B25A81DDD}" type="presParOf" srcId="{DE91AF7D-AD0B-489C-8EF5-9C44377BD39B}" destId="{340C0EBD-F064-4BEA-AF97-721DAE25C96E}" srcOrd="0" destOrd="0" presId="urn:microsoft.com/office/officeart/2005/8/layout/vList3"/>
    <dgm:cxn modelId="{066A88B9-FD9A-914B-B601-E5771BE8F820}" type="presParOf" srcId="{340C0EBD-F064-4BEA-AF97-721DAE25C96E}" destId="{D329D9B9-9230-4E46-A9C4-75CB35807D03}" srcOrd="0" destOrd="0" presId="urn:microsoft.com/office/officeart/2005/8/layout/vList3"/>
    <dgm:cxn modelId="{C6F3F72D-8150-6048-A99C-D26D211ACA23}" type="presParOf" srcId="{340C0EBD-F064-4BEA-AF97-721DAE25C96E}" destId="{49765B93-B078-4C64-93B7-54131DFC3CE4}" srcOrd="1" destOrd="0" presId="urn:microsoft.com/office/officeart/2005/8/layout/vList3"/>
    <dgm:cxn modelId="{0A189151-A0CC-BC4B-9905-5306ACF39BEA}" type="presParOf" srcId="{DE91AF7D-AD0B-489C-8EF5-9C44377BD39B}" destId="{B0841A21-0813-4AF8-B148-250C37B37D58}" srcOrd="1" destOrd="0" presId="urn:microsoft.com/office/officeart/2005/8/layout/vList3"/>
    <dgm:cxn modelId="{D48537EE-50BE-5745-B159-19C104067362}" type="presParOf" srcId="{DE91AF7D-AD0B-489C-8EF5-9C44377BD39B}" destId="{686FE827-563C-4EF9-A54C-65C838D60322}" srcOrd="2" destOrd="0" presId="urn:microsoft.com/office/officeart/2005/8/layout/vList3"/>
    <dgm:cxn modelId="{97F63DF1-3178-D744-A793-93E76C0AE4D4}" type="presParOf" srcId="{686FE827-563C-4EF9-A54C-65C838D60322}" destId="{9E8838A3-76FE-440C-8A47-A972B8474157}" srcOrd="0" destOrd="0" presId="urn:microsoft.com/office/officeart/2005/8/layout/vList3"/>
    <dgm:cxn modelId="{33D60261-9F3D-C849-98A6-B651BC7BA0AC}" type="presParOf" srcId="{686FE827-563C-4EF9-A54C-65C838D60322}" destId="{2121C945-FCA3-4BDE-B30E-C0F28A7D9C8F}" srcOrd="1" destOrd="0" presId="urn:microsoft.com/office/officeart/2005/8/layout/vList3"/>
    <dgm:cxn modelId="{E9276B6B-3711-6949-B073-E20EE3BAC8A9}" type="presParOf" srcId="{DE91AF7D-AD0B-489C-8EF5-9C44377BD39B}" destId="{186C35E7-C80C-4D77-AD2A-9FD1D8C1B684}" srcOrd="3" destOrd="0" presId="urn:microsoft.com/office/officeart/2005/8/layout/vList3"/>
    <dgm:cxn modelId="{D3BA8A30-39A3-7C44-B59B-A78571301D1F}" type="presParOf" srcId="{DE91AF7D-AD0B-489C-8EF5-9C44377BD39B}" destId="{8634ECA4-F748-477D-9258-44E5EBB1DF0C}" srcOrd="4" destOrd="0" presId="urn:microsoft.com/office/officeart/2005/8/layout/vList3"/>
    <dgm:cxn modelId="{6EAC297C-3C2B-0D45-B50A-F2440671B353}" type="presParOf" srcId="{8634ECA4-F748-477D-9258-44E5EBB1DF0C}" destId="{042A356A-8FAF-46C2-A6A1-75B9AEA27FB2}" srcOrd="0" destOrd="0" presId="urn:microsoft.com/office/officeart/2005/8/layout/vList3"/>
    <dgm:cxn modelId="{D6E47EAC-ADCC-BC41-9A3E-8D82CF04E725}" type="presParOf" srcId="{8634ECA4-F748-477D-9258-44E5EBB1DF0C}" destId="{70371570-FCE2-4917-901E-A12BF99F7A04}" srcOrd="1" destOrd="0" presId="urn:microsoft.com/office/officeart/2005/8/layout/vList3"/>
    <dgm:cxn modelId="{8E4A6663-F2D7-4E43-B275-42BEF16AF251}" type="presParOf" srcId="{DE91AF7D-AD0B-489C-8EF5-9C44377BD39B}" destId="{BA33DAC7-8DD3-496D-809B-5239FF602F62}" srcOrd="5" destOrd="0" presId="urn:microsoft.com/office/officeart/2005/8/layout/vList3"/>
    <dgm:cxn modelId="{8434341A-B49A-EE4C-891F-0F99863227CE}" type="presParOf" srcId="{DE91AF7D-AD0B-489C-8EF5-9C44377BD39B}" destId="{4831847C-7933-4165-885A-EF8D3008DE16}" srcOrd="6" destOrd="0" presId="urn:microsoft.com/office/officeart/2005/8/layout/vList3"/>
    <dgm:cxn modelId="{EB593E4F-024F-9A45-AACB-F76DC9AAD44E}" type="presParOf" srcId="{4831847C-7933-4165-885A-EF8D3008DE16}" destId="{9EC3B68A-E03F-4D23-8A81-346AA92DCE4B}" srcOrd="0" destOrd="0" presId="urn:microsoft.com/office/officeart/2005/8/layout/vList3"/>
    <dgm:cxn modelId="{1E7AE035-7114-024A-AF7E-36A291D5C2DB}" type="presParOf" srcId="{4831847C-7933-4165-885A-EF8D3008DE16}" destId="{60693F03-267A-4804-B058-8C061445592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B6EF0-DB25-44F0-A27A-56341D56AD8F}">
      <dsp:nvSpPr>
        <dsp:cNvPr id="0" name=""/>
        <dsp:cNvSpPr/>
      </dsp:nvSpPr>
      <dsp:spPr>
        <a:xfrm rot="10800000">
          <a:off x="861286" y="2282"/>
          <a:ext cx="2533650" cy="892447"/>
        </a:xfrm>
        <a:prstGeom prst="roundRect">
          <a:avLst/>
        </a:prstGeom>
        <a:gradFill rotWithShape="0">
          <a:gsLst>
            <a:gs pos="0">
              <a:schemeClr val="accent2">
                <a:tint val="50000"/>
                <a:satMod val="300000"/>
                <a:alpha val="37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545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00B050"/>
              </a:solidFill>
            </a:rPr>
            <a:t>Toe Tapping Clock</a:t>
          </a:r>
          <a:endParaRPr lang="en-US" sz="1500" b="1" kern="1200" dirty="0">
            <a:solidFill>
              <a:srgbClr val="00B050"/>
            </a:solidFill>
          </a:endParaRPr>
        </a:p>
      </dsp:txBody>
      <dsp:txXfrm rot="10800000">
        <a:off x="904852" y="45848"/>
        <a:ext cx="2446518" cy="805315"/>
      </dsp:txXfrm>
    </dsp:sp>
    <dsp:sp modelId="{69B476E3-1426-4E7E-A71E-3307A608DB70}">
      <dsp:nvSpPr>
        <dsp:cNvPr id="0" name=""/>
        <dsp:cNvSpPr/>
      </dsp:nvSpPr>
      <dsp:spPr>
        <a:xfrm>
          <a:off x="415063" y="2282"/>
          <a:ext cx="892447" cy="892447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16" b="-398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7D80FA-1904-4680-8FCE-5AB694CE7F74}">
      <dsp:nvSpPr>
        <dsp:cNvPr id="0" name=""/>
        <dsp:cNvSpPr/>
      </dsp:nvSpPr>
      <dsp:spPr>
        <a:xfrm rot="10800000">
          <a:off x="861286" y="1161132"/>
          <a:ext cx="2533650" cy="892447"/>
        </a:xfrm>
        <a:prstGeom prst="roundRect">
          <a:avLst/>
        </a:prstGeom>
        <a:gradFill rotWithShape="0">
          <a:gsLst>
            <a:gs pos="0">
              <a:schemeClr val="accent2">
                <a:tint val="50000"/>
                <a:satMod val="300000"/>
                <a:alpha val="37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54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6600"/>
              </a:solidFill>
            </a:rPr>
            <a:t>Visual Memory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6699"/>
              </a:solidFill>
            </a:rPr>
            <a:t>Memory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E82404"/>
              </a:solidFill>
            </a:rPr>
            <a:t>Naming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E82404"/>
              </a:solidFill>
            </a:rPr>
            <a:t>Picture Identification</a:t>
          </a:r>
          <a:endParaRPr lang="en-US" sz="1200" b="1" kern="1200" dirty="0">
            <a:solidFill>
              <a:srgbClr val="E82404"/>
            </a:solidFill>
          </a:endParaRPr>
        </a:p>
      </dsp:txBody>
      <dsp:txXfrm rot="10800000">
        <a:off x="904852" y="1204698"/>
        <a:ext cx="2446518" cy="805315"/>
      </dsp:txXfrm>
    </dsp:sp>
    <dsp:sp modelId="{15ABD1A3-4588-4FF7-882C-1770FE3DADD3}">
      <dsp:nvSpPr>
        <dsp:cNvPr id="0" name=""/>
        <dsp:cNvSpPr/>
      </dsp:nvSpPr>
      <dsp:spPr>
        <a:xfrm>
          <a:off x="415063" y="1161132"/>
          <a:ext cx="892447" cy="892447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523" t="-1498" r="-24738" b="-962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2D2AD-1C07-4253-AB35-EFE524DAC156}">
      <dsp:nvSpPr>
        <dsp:cNvPr id="0" name=""/>
        <dsp:cNvSpPr/>
      </dsp:nvSpPr>
      <dsp:spPr>
        <a:xfrm rot="10800000">
          <a:off x="861286" y="2319982"/>
          <a:ext cx="2533650" cy="892447"/>
        </a:xfrm>
        <a:prstGeom prst="roundRect">
          <a:avLst/>
        </a:prstGeom>
        <a:gradFill rotWithShape="0">
          <a:gsLst>
            <a:gs pos="0">
              <a:schemeClr val="accent2">
                <a:tint val="50000"/>
                <a:satMod val="300000"/>
                <a:alpha val="37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545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FF6699"/>
              </a:solidFill>
            </a:rPr>
            <a:t>STROOP Activities</a:t>
          </a:r>
          <a:endParaRPr lang="en-US" sz="1500" b="1" kern="1200" dirty="0">
            <a:solidFill>
              <a:srgbClr val="FF6699"/>
            </a:solidFill>
          </a:endParaRPr>
        </a:p>
      </dsp:txBody>
      <dsp:txXfrm rot="10800000">
        <a:off x="904852" y="2363548"/>
        <a:ext cx="2446518" cy="805315"/>
      </dsp:txXfrm>
    </dsp:sp>
    <dsp:sp modelId="{E8A74326-670D-49F8-A9D4-A2DF027347C3}">
      <dsp:nvSpPr>
        <dsp:cNvPr id="0" name=""/>
        <dsp:cNvSpPr/>
      </dsp:nvSpPr>
      <dsp:spPr>
        <a:xfrm>
          <a:off x="457204" y="2319982"/>
          <a:ext cx="892447" cy="892447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889" t="-2695" r="-47204" b="-5135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DB9F19-0FB6-4532-AE86-D7A05E4D89F5}">
      <dsp:nvSpPr>
        <dsp:cNvPr id="0" name=""/>
        <dsp:cNvSpPr/>
      </dsp:nvSpPr>
      <dsp:spPr>
        <a:xfrm rot="10800000">
          <a:off x="861286" y="3478832"/>
          <a:ext cx="2533650" cy="892447"/>
        </a:xfrm>
        <a:prstGeom prst="roundRect">
          <a:avLst/>
        </a:prstGeom>
        <a:gradFill rotWithShape="0">
          <a:gsLst>
            <a:gs pos="0">
              <a:schemeClr val="accent2">
                <a:tint val="50000"/>
                <a:satMod val="300000"/>
                <a:alpha val="37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545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FF6699"/>
              </a:solidFill>
            </a:rPr>
            <a:t>Alphabetizing</a:t>
          </a:r>
          <a:endParaRPr lang="en-US" sz="1500" b="1" kern="1200" dirty="0">
            <a:solidFill>
              <a:srgbClr val="FF6699"/>
            </a:solidFill>
          </a:endParaRPr>
        </a:p>
      </dsp:txBody>
      <dsp:txXfrm rot="10800000">
        <a:off x="904852" y="3522398"/>
        <a:ext cx="2446518" cy="805315"/>
      </dsp:txXfrm>
    </dsp:sp>
    <dsp:sp modelId="{A2B97867-61A1-4597-B123-D9EFB5F329B9}">
      <dsp:nvSpPr>
        <dsp:cNvPr id="0" name=""/>
        <dsp:cNvSpPr/>
      </dsp:nvSpPr>
      <dsp:spPr>
        <a:xfrm>
          <a:off x="415063" y="3478832"/>
          <a:ext cx="892447" cy="892447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23" t="-2915" r="-17887" b="-683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65B93-B078-4C64-93B7-54131DFC3CE4}">
      <dsp:nvSpPr>
        <dsp:cNvPr id="0" name=""/>
        <dsp:cNvSpPr/>
      </dsp:nvSpPr>
      <dsp:spPr>
        <a:xfrm rot="10800000">
          <a:off x="861985" y="444"/>
          <a:ext cx="2535786" cy="893200"/>
        </a:xfrm>
        <a:prstGeom prst="roundRect">
          <a:avLst/>
        </a:prstGeom>
        <a:gradFill rotWithShape="0">
          <a:gsLst>
            <a:gs pos="0">
              <a:schemeClr val="accent2">
                <a:tint val="50000"/>
                <a:satMod val="300000"/>
                <a:alpha val="37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873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FF6699"/>
              </a:solidFill>
            </a:rPr>
            <a:t>Sorting</a:t>
          </a:r>
          <a:endParaRPr lang="en-US" sz="1700" b="1" kern="1200" dirty="0">
            <a:solidFill>
              <a:srgbClr val="FF6699"/>
            </a:solidFill>
          </a:endParaRPr>
        </a:p>
      </dsp:txBody>
      <dsp:txXfrm rot="10800000">
        <a:off x="905587" y="44046"/>
        <a:ext cx="2448582" cy="805996"/>
      </dsp:txXfrm>
    </dsp:sp>
    <dsp:sp modelId="{D329D9B9-9230-4E46-A9C4-75CB35807D03}">
      <dsp:nvSpPr>
        <dsp:cNvPr id="0" name=""/>
        <dsp:cNvSpPr/>
      </dsp:nvSpPr>
      <dsp:spPr>
        <a:xfrm>
          <a:off x="415402" y="448"/>
          <a:ext cx="893191" cy="893191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974" b="3974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21C945-FCA3-4BDE-B30E-C0F28A7D9C8F}">
      <dsp:nvSpPr>
        <dsp:cNvPr id="0" name=""/>
        <dsp:cNvSpPr/>
      </dsp:nvSpPr>
      <dsp:spPr>
        <a:xfrm rot="10800000">
          <a:off x="861985" y="1160268"/>
          <a:ext cx="2535786" cy="893200"/>
        </a:xfrm>
        <a:prstGeom prst="roundRect">
          <a:avLst/>
        </a:prstGeom>
        <a:gradFill rotWithShape="0">
          <a:gsLst>
            <a:gs pos="0">
              <a:schemeClr val="accent2">
                <a:tint val="50000"/>
                <a:satMod val="300000"/>
                <a:alpha val="37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873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FF6699"/>
              </a:solidFill>
            </a:rPr>
            <a:t>Sequencing</a:t>
          </a:r>
          <a:endParaRPr lang="en-US" sz="1700" b="1" kern="1200" dirty="0">
            <a:solidFill>
              <a:srgbClr val="FF6699"/>
            </a:solidFill>
          </a:endParaRPr>
        </a:p>
      </dsp:txBody>
      <dsp:txXfrm rot="10800000">
        <a:off x="905587" y="1203870"/>
        <a:ext cx="2448582" cy="805996"/>
      </dsp:txXfrm>
    </dsp:sp>
    <dsp:sp modelId="{9E8838A3-76FE-440C-8A47-A972B8474157}">
      <dsp:nvSpPr>
        <dsp:cNvPr id="0" name=""/>
        <dsp:cNvSpPr/>
      </dsp:nvSpPr>
      <dsp:spPr>
        <a:xfrm>
          <a:off x="415402" y="1160273"/>
          <a:ext cx="893191" cy="893191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208" t="-797" r="-18244" b="-1515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71570-FCE2-4917-901E-A12BF99F7A04}">
      <dsp:nvSpPr>
        <dsp:cNvPr id="0" name=""/>
        <dsp:cNvSpPr/>
      </dsp:nvSpPr>
      <dsp:spPr>
        <a:xfrm rot="10800000">
          <a:off x="861985" y="2320093"/>
          <a:ext cx="2535786" cy="893200"/>
        </a:xfrm>
        <a:prstGeom prst="roundRect">
          <a:avLst/>
        </a:prstGeom>
        <a:gradFill rotWithShape="0">
          <a:gsLst>
            <a:gs pos="0">
              <a:schemeClr val="accent2">
                <a:tint val="50000"/>
                <a:satMod val="300000"/>
                <a:alpha val="37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873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E82404"/>
              </a:solidFill>
            </a:rPr>
            <a:t>Yes/No Questions</a:t>
          </a:r>
          <a:endParaRPr lang="en-US" sz="1700" b="1" kern="1200" dirty="0">
            <a:solidFill>
              <a:srgbClr val="E82404"/>
            </a:solidFill>
          </a:endParaRPr>
        </a:p>
      </dsp:txBody>
      <dsp:txXfrm rot="10800000">
        <a:off x="905587" y="2363695"/>
        <a:ext cx="2448582" cy="805996"/>
      </dsp:txXfrm>
    </dsp:sp>
    <dsp:sp modelId="{042A356A-8FAF-46C2-A6A1-75B9AEA27FB2}">
      <dsp:nvSpPr>
        <dsp:cNvPr id="0" name=""/>
        <dsp:cNvSpPr/>
      </dsp:nvSpPr>
      <dsp:spPr>
        <a:xfrm>
          <a:off x="415402" y="2320098"/>
          <a:ext cx="893191" cy="893191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4247" b="4247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693F03-267A-4804-B058-8C0614455923}">
      <dsp:nvSpPr>
        <dsp:cNvPr id="0" name=""/>
        <dsp:cNvSpPr/>
      </dsp:nvSpPr>
      <dsp:spPr>
        <a:xfrm rot="10800000">
          <a:off x="861985" y="3479918"/>
          <a:ext cx="2535786" cy="893200"/>
        </a:xfrm>
        <a:prstGeom prst="roundRect">
          <a:avLst/>
        </a:prstGeom>
        <a:gradFill rotWithShape="0">
          <a:gsLst>
            <a:gs pos="0">
              <a:schemeClr val="accent2">
                <a:tint val="50000"/>
                <a:satMod val="300000"/>
                <a:alpha val="37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873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E82404"/>
              </a:solidFill>
            </a:rPr>
            <a:t>Word Finding</a:t>
          </a:r>
          <a:br>
            <a:rPr lang="en-US" sz="1700" b="1" kern="1200" dirty="0" smtClean="0">
              <a:solidFill>
                <a:srgbClr val="E82404"/>
              </a:solidFill>
            </a:rPr>
          </a:br>
          <a:r>
            <a:rPr lang="en-US" sz="1700" b="1" kern="1200" dirty="0" smtClean="0">
              <a:solidFill>
                <a:srgbClr val="E82404"/>
              </a:solidFill>
            </a:rPr>
            <a:t>Melodic Intonation</a:t>
          </a:r>
          <a:endParaRPr lang="en-US" sz="1700" b="1" kern="1200" dirty="0">
            <a:solidFill>
              <a:srgbClr val="E82404"/>
            </a:solidFill>
          </a:endParaRPr>
        </a:p>
      </dsp:txBody>
      <dsp:txXfrm rot="10800000">
        <a:off x="905587" y="3523520"/>
        <a:ext cx="2448582" cy="805996"/>
      </dsp:txXfrm>
    </dsp:sp>
    <dsp:sp modelId="{9EC3B68A-E03F-4D23-8A81-346AA92DCE4B}">
      <dsp:nvSpPr>
        <dsp:cNvPr id="0" name=""/>
        <dsp:cNvSpPr/>
      </dsp:nvSpPr>
      <dsp:spPr>
        <a:xfrm>
          <a:off x="415402" y="3450224"/>
          <a:ext cx="893191" cy="893191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933" t="-2623" r="-10328" b="-87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A39DC-551F-49DC-A37A-FC3BF08473AA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27FE7-DE01-40A0-9A1B-2E3D04CEF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4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88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77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70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59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47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39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24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17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1" y="6216149"/>
            <a:ext cx="5486399" cy="369302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399" cy="369300"/>
          </a:xfrm>
          <a:prstGeom prst="rect">
            <a:avLst/>
          </a:prstGeom>
        </p:spPr>
        <p:txBody>
          <a:bodyPr lIns="91424" tIns="91424" rIns="91424" bIns="91424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0CF4A-8026-46E0-B013-70E8576EE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810000" cy="437331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3464" cy="437331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0CF4A-8026-46E0-B013-70E8576EE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0CF4A-8026-46E0-B013-70E8576EE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534791"/>
            <a:ext cx="3886205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57" indent="0">
              <a:buNone/>
              <a:defRPr sz="1400" b="1"/>
            </a:lvl2pPr>
            <a:lvl3pPr marL="642717" indent="0">
              <a:buNone/>
              <a:defRPr sz="1300" b="1"/>
            </a:lvl3pPr>
            <a:lvl4pPr marL="964075" indent="0">
              <a:buNone/>
              <a:defRPr sz="1100" b="1"/>
            </a:lvl4pPr>
            <a:lvl5pPr marL="1285434" indent="0">
              <a:buNone/>
              <a:defRPr sz="1100" b="1"/>
            </a:lvl5pPr>
            <a:lvl6pPr marL="1606794" indent="0">
              <a:buNone/>
              <a:defRPr sz="1100" b="1"/>
            </a:lvl6pPr>
            <a:lvl7pPr marL="1928151" indent="0">
              <a:buNone/>
              <a:defRPr sz="1100" b="1"/>
            </a:lvl7pPr>
            <a:lvl8pPr marL="2249511" indent="0">
              <a:buNone/>
              <a:defRPr sz="1100" b="1"/>
            </a:lvl8pPr>
            <a:lvl9pPr marL="2570870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2174379"/>
            <a:ext cx="3886205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1" y="1534791"/>
            <a:ext cx="3504754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57" indent="0">
              <a:buNone/>
              <a:defRPr sz="1400" b="1"/>
            </a:lvl2pPr>
            <a:lvl3pPr marL="642717" indent="0">
              <a:buNone/>
              <a:defRPr sz="1300" b="1"/>
            </a:lvl3pPr>
            <a:lvl4pPr marL="964075" indent="0">
              <a:buNone/>
              <a:defRPr sz="1100" b="1"/>
            </a:lvl4pPr>
            <a:lvl5pPr marL="1285434" indent="0">
              <a:buNone/>
              <a:defRPr sz="1100" b="1"/>
            </a:lvl5pPr>
            <a:lvl6pPr marL="1606794" indent="0">
              <a:buNone/>
              <a:defRPr sz="1100" b="1"/>
            </a:lvl6pPr>
            <a:lvl7pPr marL="1928151" indent="0">
              <a:buNone/>
              <a:defRPr sz="1100" b="1"/>
            </a:lvl7pPr>
            <a:lvl8pPr marL="2249511" indent="0">
              <a:buNone/>
              <a:defRPr sz="1100" b="1"/>
            </a:lvl8pPr>
            <a:lvl9pPr marL="2570870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1" y="2174379"/>
            <a:ext cx="3504754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0CF4A-8026-46E0-B013-70E8576EE3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228824"/>
            <a:ext cx="8839200" cy="121890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0CF4A-8026-46E0-B013-70E8576EE3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676400" y="16002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562600" y="1600200"/>
            <a:ext cx="3429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5562600" y="3962400"/>
            <a:ext cx="3429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990601"/>
            <a:ext cx="6324600" cy="2609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55626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E282E-65D0-4F93-952F-DF6B88DB09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824"/>
            <a:ext cx="8839200" cy="121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664" rIns="91440" bIns="45664" numCol="1" anchor="ctr" anchorCtr="1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524000"/>
            <a:ext cx="8001000" cy="4343400"/>
          </a:xfrm>
          <a:prstGeom prst="roundRect">
            <a:avLst>
              <a:gd name="adj" fmla="val 7160"/>
            </a:avLst>
          </a:prstGeom>
          <a:gradFill>
            <a:gsLst>
              <a:gs pos="0">
                <a:schemeClr val="accent2">
                  <a:tint val="50000"/>
                  <a:satMod val="300000"/>
                  <a:alpha val="37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none"/>
        </p:style>
        <p:txBody>
          <a:bodyPr vert="horz" wrap="square" lIns="91326" tIns="45664" rIns="91326" bIns="45664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81378"/>
            <a:ext cx="2210098" cy="476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6" tIns="45664" rIns="91326" bIns="45664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34" charset="-128"/>
              </a:defRPr>
            </a:lvl1pPr>
          </a:lstStyle>
          <a:p>
            <a:fld id="{0820CF4A-8026-46E0-B013-70E8576EE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6" r:id="rId3"/>
    <p:sldLayoutId id="2147483689" r:id="rId4"/>
    <p:sldLayoutId id="2147483690" r:id="rId5"/>
    <p:sldLayoutId id="2147483840" r:id="rId6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0" indent="0" algn="ctr" defTabSz="913722" rtl="0" eaLnBrk="1" fontAlgn="base" hangingPunct="1">
        <a:spcBef>
          <a:spcPct val="0"/>
        </a:spcBef>
        <a:spcAft>
          <a:spcPct val="0"/>
        </a:spcAft>
        <a:defRPr sz="4000" b="1" baseline="0">
          <a:solidFill>
            <a:srgbClr val="C00000"/>
          </a:solidFill>
          <a:latin typeface="+mj-lt"/>
          <a:ea typeface="+mj-ea"/>
          <a:cs typeface="+mj-cs"/>
        </a:defRPr>
      </a:lvl1pPr>
      <a:lvl2pPr algn="ctr" defTabSz="913722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38383"/>
          </a:solidFill>
          <a:latin typeface="Gill Sans MT" pitchFamily="34" charset="0"/>
          <a:ea typeface="ＭＳ Ｐゴシック" pitchFamily="34" charset="-128"/>
        </a:defRPr>
      </a:lvl2pPr>
      <a:lvl3pPr algn="ctr" defTabSz="913722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38383"/>
          </a:solidFill>
          <a:latin typeface="Gill Sans MT" pitchFamily="34" charset="0"/>
          <a:ea typeface="ＭＳ Ｐゴシック" pitchFamily="34" charset="-128"/>
        </a:defRPr>
      </a:lvl3pPr>
      <a:lvl4pPr algn="ctr" defTabSz="913722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38383"/>
          </a:solidFill>
          <a:latin typeface="Gill Sans MT" pitchFamily="34" charset="0"/>
          <a:ea typeface="ＭＳ Ｐゴシック" pitchFamily="34" charset="-128"/>
        </a:defRPr>
      </a:lvl4pPr>
      <a:lvl5pPr algn="ctr" defTabSz="913722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38383"/>
          </a:solidFill>
          <a:latin typeface="Gill Sans MT" pitchFamily="34" charset="0"/>
          <a:ea typeface="ＭＳ Ｐゴシック" pitchFamily="34" charset="-128"/>
        </a:defRPr>
      </a:lvl5pPr>
      <a:lvl6pPr marL="321308" algn="ctr" defTabSz="913722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38383"/>
          </a:solidFill>
          <a:latin typeface="Arial" pitchFamily="34" charset="0"/>
          <a:ea typeface="ＭＳ Ｐゴシック" pitchFamily="34" charset="-128"/>
        </a:defRPr>
      </a:lvl6pPr>
      <a:lvl7pPr marL="642618" algn="ctr" defTabSz="913722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38383"/>
          </a:solidFill>
          <a:latin typeface="Arial" pitchFamily="34" charset="0"/>
          <a:ea typeface="ＭＳ Ｐゴシック" pitchFamily="34" charset="-128"/>
        </a:defRPr>
      </a:lvl7pPr>
      <a:lvl8pPr marL="963925" algn="ctr" defTabSz="913722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38383"/>
          </a:solidFill>
          <a:latin typeface="Arial" pitchFamily="34" charset="0"/>
          <a:ea typeface="ＭＳ Ｐゴシック" pitchFamily="34" charset="-128"/>
        </a:defRPr>
      </a:lvl8pPr>
      <a:lvl9pPr marL="1285237" algn="ctr" defTabSz="913722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38383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508" indent="-342508" algn="l" defTabSz="913722" rtl="0" eaLnBrk="1" fontAlgn="base" hangingPunct="1">
        <a:spcBef>
          <a:spcPct val="20000"/>
        </a:spcBef>
        <a:spcAft>
          <a:spcPct val="0"/>
        </a:spcAft>
        <a:buClr>
          <a:srgbClr val="BA1A00"/>
        </a:buClr>
        <a:buFont typeface="Wingdings" pitchFamily="2" charset="2"/>
        <a:buChar char="Ø"/>
        <a:defRPr sz="3200" b="1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743028" indent="-285610" algn="l" defTabSz="913722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w"/>
        <a:defRPr sz="2800" b="1">
          <a:solidFill>
            <a:schemeClr val="accent6">
              <a:lumMod val="50000"/>
            </a:schemeClr>
          </a:solidFill>
          <a:latin typeface="+mn-lt"/>
          <a:ea typeface="+mn-ea"/>
        </a:defRPr>
      </a:lvl2pPr>
      <a:lvl3pPr marL="1142429" indent="-228709" algn="l" defTabSz="913722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Char char="•"/>
        <a:defRPr sz="2400" b="1">
          <a:solidFill>
            <a:schemeClr val="accent6">
              <a:lumMod val="50000"/>
            </a:schemeClr>
          </a:solidFill>
          <a:latin typeface="+mn-lt"/>
          <a:ea typeface="+mn-ea"/>
        </a:defRPr>
      </a:lvl3pPr>
      <a:lvl4pPr marL="1599852" indent="-228709" algn="l" defTabSz="913722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s"/>
        <a:defRPr sz="2000" b="1">
          <a:solidFill>
            <a:schemeClr val="accent6">
              <a:lumMod val="50000"/>
            </a:schemeClr>
          </a:solidFill>
          <a:latin typeface="+mn-lt"/>
          <a:ea typeface="+mn-ea"/>
        </a:defRPr>
      </a:lvl4pPr>
      <a:lvl5pPr marL="2056159" indent="-228709" algn="l" defTabSz="913722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Char char="•"/>
        <a:defRPr sz="2000" b="1">
          <a:solidFill>
            <a:schemeClr val="accent6">
              <a:lumMod val="50000"/>
            </a:schemeClr>
          </a:solidFill>
          <a:latin typeface="+mn-lt"/>
          <a:ea typeface="+mn-ea"/>
        </a:defRPr>
      </a:lvl5pPr>
      <a:lvl6pPr marL="2377463" indent="-228709" algn="l" defTabSz="913722" rtl="0" eaLnBrk="1" fontAlgn="base" hangingPunct="1">
        <a:spcBef>
          <a:spcPct val="20000"/>
        </a:spcBef>
        <a:spcAft>
          <a:spcPct val="0"/>
        </a:spcAft>
        <a:buClr>
          <a:srgbClr val="838383"/>
        </a:buClr>
        <a:buChar char="•"/>
        <a:defRPr sz="2000" b="1">
          <a:solidFill>
            <a:schemeClr val="bg1"/>
          </a:solidFill>
          <a:latin typeface="+mn-lt"/>
          <a:ea typeface="+mn-ea"/>
        </a:defRPr>
      </a:lvl6pPr>
      <a:lvl7pPr marL="2698776" indent="-228709" algn="l" defTabSz="913722" rtl="0" eaLnBrk="1" fontAlgn="base" hangingPunct="1">
        <a:spcBef>
          <a:spcPct val="20000"/>
        </a:spcBef>
        <a:spcAft>
          <a:spcPct val="0"/>
        </a:spcAft>
        <a:buClr>
          <a:srgbClr val="838383"/>
        </a:buClr>
        <a:buChar char="•"/>
        <a:defRPr sz="2000" b="1">
          <a:solidFill>
            <a:schemeClr val="bg1"/>
          </a:solidFill>
          <a:latin typeface="+mn-lt"/>
          <a:ea typeface="+mn-ea"/>
        </a:defRPr>
      </a:lvl7pPr>
      <a:lvl8pPr marL="3020089" indent="-228709" algn="l" defTabSz="913722" rtl="0" eaLnBrk="1" fontAlgn="base" hangingPunct="1">
        <a:spcBef>
          <a:spcPct val="20000"/>
        </a:spcBef>
        <a:spcAft>
          <a:spcPct val="0"/>
        </a:spcAft>
        <a:buClr>
          <a:srgbClr val="838383"/>
        </a:buClr>
        <a:buChar char="•"/>
        <a:defRPr sz="2000" b="1">
          <a:solidFill>
            <a:schemeClr val="bg1"/>
          </a:solidFill>
          <a:latin typeface="+mn-lt"/>
          <a:ea typeface="+mn-ea"/>
        </a:defRPr>
      </a:lvl8pPr>
      <a:lvl9pPr marL="3341394" indent="-228709" algn="l" defTabSz="913722" rtl="0" eaLnBrk="1" fontAlgn="base" hangingPunct="1">
        <a:spcBef>
          <a:spcPct val="20000"/>
        </a:spcBef>
        <a:spcAft>
          <a:spcPct val="0"/>
        </a:spcAft>
        <a:buClr>
          <a:srgbClr val="838383"/>
        </a:buClr>
        <a:buChar char="•"/>
        <a:defRPr sz="20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08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18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925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237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546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855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166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475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8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9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0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interactivemetronome.com/index.php/fall-risk-coaching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990601"/>
            <a:ext cx="8305800" cy="260985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Fall Risk Reduction Program </a:t>
            </a:r>
            <a:br>
              <a:rPr lang="en-US" sz="3600" dirty="0" smtClean="0"/>
            </a:br>
            <a:r>
              <a:rPr lang="en-US" sz="3600" dirty="0" smtClean="0"/>
              <a:t>Designing an Exercise Program</a:t>
            </a:r>
            <a:br>
              <a:rPr lang="en-US" sz="3600" dirty="0" smtClean="0"/>
            </a:br>
            <a:r>
              <a:rPr lang="en-US" sz="3600" dirty="0" smtClean="0"/>
              <a:t>Module #3</a:t>
            </a:r>
            <a:endParaRPr lang="en-US" sz="3600" b="1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3810000"/>
            <a:ext cx="5562600" cy="1219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Shelley Thomas, MPT, MBA</a:t>
            </a:r>
          </a:p>
          <a:p>
            <a:pPr eaLnBrk="1" hangingPunct="1"/>
            <a:r>
              <a:rPr lang="en-US" sz="2800" dirty="0" smtClean="0"/>
              <a:t>Dara Coburn, M.S., CCC-SLP</a:t>
            </a:r>
          </a:p>
        </p:txBody>
      </p:sp>
    </p:spTree>
    <p:extLst>
      <p:ext uri="{BB962C8B-B14F-4D97-AF65-F5344CB8AC3E}">
        <p14:creationId xmlns:p14="http://schemas.microsoft.com/office/powerpoint/2010/main" val="4277481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3733799"/>
          </a:xfrm>
        </p:spPr>
        <p:txBody>
          <a:bodyPr>
            <a:normAutofit/>
          </a:bodyPr>
          <a:lstStyle/>
          <a:p>
            <a:r>
              <a:rPr lang="en-US" dirty="0" smtClean="0"/>
              <a:t>Turning the multifactorial risk assessment into an exercise program – What to do with all this information?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7952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Stratify the Patient Problems into Systems of Balance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533399" y="1544171"/>
            <a:ext cx="4953001" cy="272302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Musculoskeletal System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Proprioceptive System</a:t>
            </a:r>
          </a:p>
          <a:p>
            <a:pPr>
              <a:lnSpc>
                <a:spcPct val="120000"/>
              </a:lnSpc>
            </a:pPr>
            <a:r>
              <a:rPr lang="en-US" sz="2800" dirty="0" err="1" smtClean="0"/>
              <a:t>Oculomotor</a:t>
            </a:r>
            <a:r>
              <a:rPr lang="en-US" sz="2800" dirty="0" smtClean="0"/>
              <a:t> System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Vestibular System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Cognition/Communication</a:t>
            </a:r>
            <a:endParaRPr lang="en-US" sz="2800" dirty="0"/>
          </a:p>
        </p:txBody>
      </p:sp>
      <p:pic>
        <p:nvPicPr>
          <p:cNvPr id="9" name="Picture 2" descr="http://pt.uindy.edu/images/Van_Mike_05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2454" y="1124337"/>
            <a:ext cx="1864665" cy="171372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Picture 4" descr="http://2.bp.blogspot.com/_8YHNqwhVBt4/TH1Soa9VJ6I/AAAAAAAAAGU/FjKLa160kJ4/s1600/Senior-woman-confused-365rr0218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4800600"/>
            <a:ext cx="1511603" cy="188110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1" name="Picture 6" descr="http://cast.thirdage.com/files/styles/large/public/originals/Boomer%20woman%20with%20arms%20in%20ai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8724" y="2286000"/>
            <a:ext cx="1721581" cy="187348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2" name="Picture 8" descr="http://www.infocomrade.com/wp-content/uploads/2011/08/dementia-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6944" y="2638640"/>
            <a:ext cx="1392870" cy="18571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4" name="Picture 10" descr="http://breakingmuscle.com/sites/default/files/images/03/12/2011_-_1919/1balanc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1481" y="4445753"/>
            <a:ext cx="1481315" cy="197508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5" name="Picture 12" descr="http://img.dailymail.co.uk/i/pix/2007/04_03/eyes_468x58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9514" y="3886200"/>
            <a:ext cx="1470581" cy="18288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16452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Musculoskeletal System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1"/>
          </p:nvPr>
        </p:nvSpPr>
        <p:spPr>
          <a:xfrm>
            <a:off x="838200" y="1600200"/>
            <a:ext cx="6248400" cy="4191000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20000"/>
              </a:lnSpc>
            </a:pPr>
            <a:r>
              <a:rPr lang="en-US" dirty="0" smtClean="0"/>
              <a:t>Muscle, tendons, ligaments, bones, joints, and associated tissues that move the body and maintain form</a:t>
            </a:r>
          </a:p>
          <a:p>
            <a:pPr lvl="0">
              <a:lnSpc>
                <a:spcPct val="120000"/>
              </a:lnSpc>
            </a:pPr>
            <a:r>
              <a:rPr lang="en-US" dirty="0" smtClean="0"/>
              <a:t>Key muscle groups associated with walking and upright balance reactions: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Hip flexors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Hip extensors (especially </a:t>
            </a:r>
            <a:r>
              <a:rPr lang="en-US" dirty="0" err="1" smtClean="0"/>
              <a:t>gluteous</a:t>
            </a:r>
            <a:r>
              <a:rPr lang="en-US" dirty="0" smtClean="0"/>
              <a:t> </a:t>
            </a:r>
            <a:r>
              <a:rPr lang="en-US" dirty="0" err="1" smtClean="0"/>
              <a:t>maximus</a:t>
            </a:r>
            <a:r>
              <a:rPr lang="en-US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Hip Abductors (especially </a:t>
            </a:r>
            <a:r>
              <a:rPr lang="en-US" dirty="0" err="1" smtClean="0"/>
              <a:t>gluteous</a:t>
            </a:r>
            <a:r>
              <a:rPr lang="en-US" dirty="0" smtClean="0"/>
              <a:t> </a:t>
            </a:r>
            <a:r>
              <a:rPr lang="en-US" dirty="0" err="1" smtClean="0"/>
              <a:t>medius</a:t>
            </a:r>
            <a:r>
              <a:rPr lang="en-US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Knee extensors (</a:t>
            </a:r>
            <a:r>
              <a:rPr lang="en-US" dirty="0" err="1" smtClean="0"/>
              <a:t>quadricepts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Knee flexors (hamstrings)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Plantarflexors</a:t>
            </a:r>
            <a:r>
              <a:rPr lang="en-US" dirty="0" smtClean="0"/>
              <a:t> (gastrocnemius, soleus)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Dorsiflexors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Upper and lower abdominal muscles</a:t>
            </a:r>
          </a:p>
        </p:txBody>
      </p:sp>
      <p:pic>
        <p:nvPicPr>
          <p:cNvPr id="9" name="Picture 2" descr="http://onlinebiotext.wikispaces.com/file/view/Muscular_System.jpg/33917195/Muscular_System.jpg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3048000"/>
            <a:ext cx="2694709" cy="296418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524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Proprioceptive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219200" y="1676400"/>
            <a:ext cx="7162800" cy="4343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Proprioception is the </a:t>
            </a:r>
            <a:br>
              <a:rPr lang="en-US" dirty="0" smtClean="0"/>
            </a:br>
            <a:r>
              <a:rPr lang="en-US" dirty="0" smtClean="0"/>
              <a:t>unconscious awareness </a:t>
            </a:r>
            <a:br>
              <a:rPr lang="en-US" dirty="0" smtClean="0"/>
            </a:br>
            <a:r>
              <a:rPr lang="en-US" dirty="0" smtClean="0"/>
              <a:t>of body position.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It tells us about the position of our body parts in relationship to each other and the environment.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It allows us to have a knowledge of how much force and speed the muscle is required to generate in order to accomplish a specific movement which results in appropriately graded muscle control. </a:t>
            </a:r>
            <a:endParaRPr lang="en-US" dirty="0"/>
          </a:p>
        </p:txBody>
      </p:sp>
      <p:pic>
        <p:nvPicPr>
          <p:cNvPr id="9" name="Picture 2" descr="http://www.kneeclinic.info/images/proprioceptive_exercises.jpg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219200"/>
            <a:ext cx="3429000" cy="176930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731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Oculomotor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219200" y="1600200"/>
            <a:ext cx="6400800" cy="45720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Is the control system that coordinates </a:t>
            </a:r>
            <a:br>
              <a:rPr lang="en-US" dirty="0" smtClean="0"/>
            </a:br>
            <a:r>
              <a:rPr lang="en-US" dirty="0" smtClean="0"/>
              <a:t>the 12 muscles which accurately direct </a:t>
            </a:r>
            <a:br>
              <a:rPr lang="en-US" dirty="0" smtClean="0"/>
            </a:br>
            <a:r>
              <a:rPr lang="en-US" dirty="0" smtClean="0"/>
              <a:t>our eye movements.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Three main types of </a:t>
            </a:r>
            <a:r>
              <a:rPr lang="en-US" dirty="0" err="1" smtClean="0"/>
              <a:t>Oculomotor</a:t>
            </a:r>
            <a:r>
              <a:rPr lang="en-US" dirty="0" smtClean="0"/>
              <a:t> Skills: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Saccades – The ability to quickly and accurately make eye movements or jumps from one target to another.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Fixation – The ability to maintain steady visual attention on a target.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Pursuits – The ability to smoothly follow a moving target.</a:t>
            </a:r>
          </a:p>
        </p:txBody>
      </p:sp>
      <p:pic>
        <p:nvPicPr>
          <p:cNvPr id="9" name="Picture 2" descr="https://encrypted-tbn2.gstatic.com/images?q=tbn:ANd9GcSzsdGXkkn3tflFT5Ig-U8XB_1BVPeqSytP4V0n5CfaX7LLoTYEmQ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1295400"/>
            <a:ext cx="1916382" cy="22098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583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Vestibular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295400" y="1600200"/>
            <a:ext cx="6705600" cy="4267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System of the body </a:t>
            </a:r>
            <a:br>
              <a:rPr lang="en-US" dirty="0" smtClean="0"/>
            </a:br>
            <a:r>
              <a:rPr lang="en-US" dirty="0" smtClean="0"/>
              <a:t>that is responsible for</a:t>
            </a:r>
            <a:br>
              <a:rPr lang="en-US" dirty="0" smtClean="0"/>
            </a:br>
            <a:r>
              <a:rPr lang="en-US" dirty="0" smtClean="0"/>
              <a:t>spatial orientation and</a:t>
            </a:r>
            <a:br>
              <a:rPr lang="en-US" dirty="0" smtClean="0"/>
            </a:br>
            <a:r>
              <a:rPr lang="en-US" dirty="0" smtClean="0"/>
              <a:t>balance.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The vestibular system sends information to the brain about the location of one's head in space.</a:t>
            </a:r>
          </a:p>
        </p:txBody>
      </p:sp>
      <p:pic>
        <p:nvPicPr>
          <p:cNvPr id="9" name="Picture 2" descr="http://www.yankodesign.com/images/design_news/2011/02/20/balance_stick.jpg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295400"/>
            <a:ext cx="2931861" cy="22098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3102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Vestibular, Oculomotor, Proprioception Systems: Need at least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5867400" cy="1524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In order to maintain balance, at least two of these systems must be sending balance information to the brain at any time.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19200" y="3276600"/>
            <a:ext cx="5867400" cy="2667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Examples: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If in the dark, brain can use proprioceptive and vestibular </a:t>
            </a:r>
            <a:r>
              <a:rPr lang="en-US" dirty="0" err="1" smtClean="0"/>
              <a:t>inforamation</a:t>
            </a:r>
            <a:r>
              <a:rPr lang="en-US" dirty="0" smtClean="0"/>
              <a:t> to remain upright against gravity.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If have lower extremity amputation, can use vestibular and </a:t>
            </a:r>
            <a:r>
              <a:rPr lang="en-US" dirty="0" err="1" smtClean="0"/>
              <a:t>oculomotor</a:t>
            </a:r>
            <a:r>
              <a:rPr lang="en-US" dirty="0" smtClean="0"/>
              <a:t> systems.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If have </a:t>
            </a:r>
            <a:r>
              <a:rPr lang="en-US" dirty="0" err="1" smtClean="0"/>
              <a:t>labrynthiasis</a:t>
            </a:r>
            <a:r>
              <a:rPr lang="en-US" dirty="0" smtClean="0"/>
              <a:t> impacting vestibular system, can use </a:t>
            </a:r>
            <a:r>
              <a:rPr lang="en-US" dirty="0" err="1" smtClean="0"/>
              <a:t>oculomotor</a:t>
            </a:r>
            <a:r>
              <a:rPr lang="en-US" dirty="0" smtClean="0"/>
              <a:t> and proprioceptive information. </a:t>
            </a:r>
            <a:endParaRPr lang="en-US" dirty="0"/>
          </a:p>
        </p:txBody>
      </p:sp>
      <p:pic>
        <p:nvPicPr>
          <p:cNvPr id="9218" name="Picture 2" descr="https://encrypted-tbn3.gstatic.com/images?q=tbn:ANd9GcRqXmsC9YJQmtOud0X24MD1BiBuBtJL0Aieaq98ukffuQjQyJIeK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1524000"/>
            <a:ext cx="2295184" cy="2284984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6446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Cognition &amp; Communication Systems (involved in dual tasking)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7467600" cy="44958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Cognition is the ability to think and process information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Attention, memory, processing, problem solving, judgment, impulse control, and executive skills.</a:t>
            </a:r>
          </a:p>
          <a:p>
            <a:pPr lvl="0">
              <a:lnSpc>
                <a:spcPct val="120000"/>
              </a:lnSpc>
            </a:pPr>
            <a:endParaRPr lang="en-US" dirty="0" smtClean="0"/>
          </a:p>
          <a:p>
            <a:pPr lvl="0">
              <a:lnSpc>
                <a:spcPct val="120000"/>
              </a:lnSpc>
            </a:pPr>
            <a:r>
              <a:rPr lang="en-US" dirty="0" smtClean="0"/>
              <a:t>Communication is the ability to exchange and comprehend language.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Naming, word finding, following directions, answering questions, speaking, and writing.</a:t>
            </a:r>
          </a:p>
          <a:p>
            <a:pPr lvl="0">
              <a:lnSpc>
                <a:spcPct val="120000"/>
              </a:lnSpc>
            </a:pPr>
            <a:endParaRPr lang="en-US" dirty="0" smtClean="0"/>
          </a:p>
          <a:p>
            <a:pPr lvl="0">
              <a:lnSpc>
                <a:spcPct val="120000"/>
              </a:lnSpc>
            </a:pPr>
            <a:r>
              <a:rPr lang="en-US" dirty="0" smtClean="0"/>
              <a:t>How much of the “cognitive pie” does mobility take? If maintain balance “hogs” resources, decreases cognitive and communication skills.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Places person in an either/or situation – can maintain balance or focus on cognitive task. </a:t>
            </a:r>
          </a:p>
        </p:txBody>
      </p:sp>
      <p:pic>
        <p:nvPicPr>
          <p:cNvPr id="10242" name="Picture 2" descr="http://www.psychologytoday.com/files/imagecache/basics2/glossary/iStock_000008183124X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" y="1270000"/>
            <a:ext cx="1276350" cy="127635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8314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855379"/>
              </p:ext>
            </p:extLst>
          </p:nvPr>
        </p:nvGraphicFramePr>
        <p:xfrm>
          <a:off x="152400" y="609600"/>
          <a:ext cx="8778238" cy="4841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313"/>
                <a:gridCol w="1373985"/>
                <a:gridCol w="1373985"/>
                <a:gridCol w="1373985"/>
                <a:gridCol w="1373985"/>
                <a:gridCol w="1373985"/>
              </a:tblGrid>
              <a:tr h="304612">
                <a:tc gridSpan="6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</a:rPr>
                        <a:t>Sample Patient Problem List</a:t>
                      </a:r>
                      <a:endParaRPr 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4988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Musculoskeletal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Proprioception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Oculomotor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Vestibular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Cognition</a:t>
                      </a:r>
                      <a:endParaRPr lang="en-US" sz="1400" dirty="0"/>
                    </a:p>
                  </a:txBody>
                  <a:tcPr anchor="ctr"/>
                </a:tc>
              </a:tr>
              <a:tr h="57320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Peripheral</a:t>
                      </a:r>
                      <a:r>
                        <a:rPr lang="en-US" sz="1400" baseline="0" dirty="0" smtClean="0"/>
                        <a:t> Neuropathy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</a:tr>
              <a:tr h="57320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Lower</a:t>
                      </a:r>
                      <a:r>
                        <a:rPr lang="en-US" sz="1400" baseline="0" dirty="0" smtClean="0"/>
                        <a:t> extremity strength rated 3/5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</a:tr>
              <a:tr h="57320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Flexed</a:t>
                      </a:r>
                      <a:r>
                        <a:rPr lang="en-US" sz="1400" baseline="0" dirty="0" smtClean="0"/>
                        <a:t> posture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</a:tr>
              <a:tr h="57320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Inadequate footwear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</a:tr>
              <a:tr h="57320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Decreased visual acuity</a:t>
                      </a:r>
                      <a:r>
                        <a:rPr lang="en-US" sz="1400" baseline="0" dirty="0" smtClean="0"/>
                        <a:t> due to </a:t>
                      </a:r>
                      <a:r>
                        <a:rPr lang="en-US" sz="1400" dirty="0" smtClean="0"/>
                        <a:t>diabetic</a:t>
                      </a:r>
                      <a:r>
                        <a:rPr lang="en-US" sz="1400" baseline="0" dirty="0" smtClean="0"/>
                        <a:t> retinopathy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</a:tr>
              <a:tr h="57320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Decreased problem solving skills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anchor="ctr"/>
                </a:tc>
              </a:tr>
              <a:tr h="57320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Impaired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balance reactions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9348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848600" cy="2971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Now that you have stratified the problems into the systems of balance, you can design a plan </a:t>
            </a:r>
            <a:br>
              <a:rPr lang="en-US" dirty="0" smtClean="0"/>
            </a:br>
            <a:r>
              <a:rPr lang="en-US" dirty="0" smtClean="0"/>
              <a:t>of care that incorporates </a:t>
            </a:r>
            <a:br>
              <a:rPr lang="en-US" dirty="0" smtClean="0"/>
            </a:br>
            <a:r>
              <a:rPr lang="en-US" dirty="0" smtClean="0"/>
              <a:t>Interactive Metronome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6304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Fall</a:t>
            </a:r>
            <a:r>
              <a:rPr lang="en-US" baseline="0" dirty="0" smtClean="0"/>
              <a:t> Risk Reduction Program: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0" dirty="0" smtClean="0"/>
              <a:t>Review of </a:t>
            </a:r>
            <a:r>
              <a:rPr lang="en-US" dirty="0" smtClean="0"/>
              <a:t>Modules</a:t>
            </a:r>
            <a:r>
              <a:rPr lang="en-US" baseline="0" dirty="0" smtClean="0"/>
              <a:t> 1 &amp;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In the first</a:t>
            </a:r>
            <a:r>
              <a:rPr lang="en-US" baseline="0" dirty="0" smtClean="0"/>
              <a:t> module we reviewed the premise of the Fall Risk Reduction Program, including the inclusion criteria for patient selection</a:t>
            </a:r>
          </a:p>
          <a:p>
            <a:pPr>
              <a:lnSpc>
                <a:spcPct val="120000"/>
              </a:lnSpc>
            </a:pPr>
            <a:endParaRPr lang="en-US" baseline="0" dirty="0" smtClean="0"/>
          </a:p>
          <a:p>
            <a:pPr>
              <a:lnSpc>
                <a:spcPct val="120000"/>
              </a:lnSpc>
            </a:pPr>
            <a:r>
              <a:rPr lang="en-US" baseline="0" dirty="0" smtClean="0"/>
              <a:t>The second module reviewed patient assessment</a:t>
            </a:r>
          </a:p>
          <a:p>
            <a:pPr lvl="1">
              <a:lnSpc>
                <a:spcPct val="120000"/>
              </a:lnSpc>
            </a:pPr>
            <a:r>
              <a:rPr lang="en-US" baseline="0" dirty="0" smtClean="0"/>
              <a:t>Identifying patients at risk of falling</a:t>
            </a:r>
          </a:p>
          <a:p>
            <a:pPr lvl="1">
              <a:lnSpc>
                <a:spcPct val="120000"/>
              </a:lnSpc>
            </a:pPr>
            <a:r>
              <a:rPr lang="en-US" baseline="0" dirty="0" smtClean="0"/>
              <a:t>Evaluating patients in a dual task condition to simulate “real life” situations</a:t>
            </a:r>
          </a:p>
        </p:txBody>
      </p:sp>
    </p:spTree>
    <p:extLst>
      <p:ext uri="{BB962C8B-B14F-4D97-AF65-F5344CB8AC3E}">
        <p14:creationId xmlns:p14="http://schemas.microsoft.com/office/powerpoint/2010/main" val="39711144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" smtClean="0"/>
              <a:t>Why include Interactive Metronome in the plan of care?</a:t>
            </a:r>
            <a:endParaRPr lang="en" dirty="0"/>
          </a:p>
        </p:txBody>
      </p:sp>
      <p:sp>
        <p:nvSpPr>
          <p:cNvPr id="230" name="Shape 230"/>
          <p:cNvSpPr txBox="1"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lnSpc>
                <a:spcPct val="120000"/>
              </a:lnSpc>
            </a:pPr>
            <a:r>
              <a:rPr lang="en" dirty="0" smtClean="0">
                <a:sym typeface="Calibri"/>
              </a:rPr>
              <a:t>Movement Requires Directed attention</a:t>
            </a:r>
          </a:p>
          <a:p>
            <a:pPr lvl="0">
              <a:lnSpc>
                <a:spcPct val="120000"/>
              </a:lnSpc>
            </a:pPr>
            <a:r>
              <a:rPr lang="en" dirty="0" smtClean="0">
                <a:sym typeface="Calibri"/>
              </a:rPr>
              <a:t>Pathologies that disrupt motor timing and sequencing lead to inaccurate movements</a:t>
            </a:r>
          </a:p>
          <a:p>
            <a:pPr lvl="0">
              <a:lnSpc>
                <a:spcPct val="120000"/>
              </a:lnSpc>
            </a:pPr>
            <a:r>
              <a:rPr lang="en" dirty="0" smtClean="0"/>
              <a:t>IM &amp; Dual Tasking</a:t>
            </a:r>
            <a:endParaRPr lang="en" dirty="0" smtClean="0">
              <a:sym typeface="Calibri"/>
            </a:endParaRPr>
          </a:p>
          <a:p>
            <a:pPr lvl="1">
              <a:lnSpc>
                <a:spcPct val="120000"/>
              </a:lnSpc>
            </a:pPr>
            <a:r>
              <a:rPr lang="en" dirty="0" smtClean="0">
                <a:sym typeface="Arial"/>
              </a:rPr>
              <a:t>IM requires a patient to focus on auditory stimuli and make a motor response to hit the trigger on the beat.</a:t>
            </a:r>
          </a:p>
          <a:p>
            <a:pPr lvl="1">
              <a:lnSpc>
                <a:spcPct val="120000"/>
              </a:lnSpc>
            </a:pPr>
            <a:r>
              <a:rPr lang="en" dirty="0" smtClean="0">
                <a:sym typeface="Arial"/>
              </a:rPr>
              <a:t>Must decide if need to slow down, speed up, or remain consistent.</a:t>
            </a:r>
          </a:p>
          <a:p>
            <a:pPr lvl="1">
              <a:lnSpc>
                <a:spcPct val="120000"/>
              </a:lnSpc>
            </a:pPr>
            <a:r>
              <a:rPr lang="en" dirty="0" smtClean="0">
                <a:sym typeface="Arial"/>
              </a:rPr>
              <a:t>Computer can measure performance in milliseconds, so act at same speed as muscular contractions.</a:t>
            </a:r>
          </a:p>
          <a:p>
            <a:pPr lvl="1">
              <a:lnSpc>
                <a:spcPct val="120000"/>
              </a:lnSpc>
            </a:pPr>
            <a:r>
              <a:rPr lang="en" dirty="0" smtClean="0">
                <a:sym typeface="Arial"/>
              </a:rPr>
              <a:t>Helps patients identify their own timing tendency and learn how to counteract own tendencies.</a:t>
            </a:r>
            <a:endParaRPr lang="en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549998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Fall Risk Reduction Program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51054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This library of exercises are suggestions. Concept is to design exercises, using the Interactive Metronome that target specific problem areas</a:t>
            </a:r>
          </a:p>
          <a:p>
            <a:endParaRPr lang="en-US" dirty="0" smtClean="0"/>
          </a:p>
          <a:p>
            <a:r>
              <a:rPr lang="en-US" dirty="0" smtClean="0"/>
              <a:t>Center treatment interventions </a:t>
            </a:r>
            <a:br>
              <a:rPr lang="en-US" dirty="0" smtClean="0"/>
            </a:br>
            <a:r>
              <a:rPr lang="en-US" dirty="0" smtClean="0"/>
              <a:t>around long and short term goals </a:t>
            </a:r>
            <a:br>
              <a:rPr lang="en-US" dirty="0" smtClean="0"/>
            </a:br>
            <a:r>
              <a:rPr lang="en-US" dirty="0" smtClean="0"/>
              <a:t>that are important to the patient. </a:t>
            </a:r>
            <a:br>
              <a:rPr lang="en-US" dirty="0" smtClean="0"/>
            </a:br>
            <a:r>
              <a:rPr lang="en-US" dirty="0" smtClean="0"/>
              <a:t>Goal selection was discussed in the </a:t>
            </a:r>
            <a:br>
              <a:rPr lang="en-US" dirty="0" smtClean="0"/>
            </a:br>
            <a:r>
              <a:rPr lang="en-US" dirty="0" smtClean="0"/>
              <a:t>second module </a:t>
            </a:r>
          </a:p>
          <a:p>
            <a:endParaRPr lang="en-US" dirty="0" smtClean="0"/>
          </a:p>
          <a:p>
            <a:r>
              <a:rPr lang="en-US" dirty="0" smtClean="0"/>
              <a:t>Download can be found on course materials page</a:t>
            </a:r>
          </a:p>
        </p:txBody>
      </p:sp>
      <p:pic>
        <p:nvPicPr>
          <p:cNvPr id="8" name="Content Placeholder 20" descr="IMG_1257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5400" y="3276600"/>
            <a:ext cx="3781582" cy="2529840"/>
          </a:xfrm>
        </p:spPr>
      </p:pic>
    </p:spTree>
    <p:extLst>
      <p:ext uri="{BB962C8B-B14F-4D97-AF65-F5344CB8AC3E}">
        <p14:creationId xmlns:p14="http://schemas.microsoft.com/office/powerpoint/2010/main" val="40062438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Musculoskeletal System Exercises</a:t>
            </a:r>
            <a:br>
              <a:rPr lang="en-US" dirty="0" smtClean="0"/>
            </a:br>
            <a:r>
              <a:rPr lang="en-US" sz="2200" dirty="0" smtClean="0"/>
              <a:t>*Photos and exercise descriptions available on course materials page</a:t>
            </a:r>
            <a:endParaRPr lang="en-US" sz="2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819118973"/>
              </p:ext>
            </p:extLst>
          </p:nvPr>
        </p:nvGraphicFramePr>
        <p:xfrm>
          <a:off x="1295400" y="3657600"/>
          <a:ext cx="6781800" cy="219456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3390900"/>
                <a:gridCol w="3390900"/>
              </a:tblGrid>
              <a:tr h="219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Leg Squats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Alternate Stepping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</a:tr>
              <a:tr h="219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Lunges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Stepper with Weights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</a:tr>
              <a:tr h="219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Heel Raises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Bridging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</a:tr>
              <a:tr h="219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Long Arc Quads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Abdominal Crunch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</a:tr>
              <a:tr h="219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Taps Ups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Postural Alignment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</a:tr>
              <a:tr h="219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Lateral Tap Ups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Postural Alignment with Marching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700" y="1557160"/>
            <a:ext cx="2563510" cy="1696440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557160"/>
            <a:ext cx="2563510" cy="1696440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557160"/>
            <a:ext cx="2563510" cy="1696440"/>
          </a:xfrm>
          <a:prstGeom prst="round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43739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Proprioceptive System Exercises</a:t>
            </a:r>
            <a:br>
              <a:rPr lang="en-US" dirty="0" smtClean="0"/>
            </a:br>
            <a:r>
              <a:rPr lang="en-US" sz="2200" dirty="0" smtClean="0"/>
              <a:t>*Photos and exercise descriptions available on course materials page</a:t>
            </a:r>
            <a:endParaRPr lang="en-US" sz="2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78544417"/>
              </p:ext>
            </p:extLst>
          </p:nvPr>
        </p:nvGraphicFramePr>
        <p:xfrm>
          <a:off x="685800" y="3644265"/>
          <a:ext cx="7696200" cy="109728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3848100"/>
                <a:gridCol w="3848100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Clock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90DF4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Clapping with Eyes Closed, Seated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90DF4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Uneven Surface with Eyes Open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90DF4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Clapping with Eyes Closed, Standing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90DF4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Uneven Surface with Eyes Closed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90DF4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90DF4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26" y="1575816"/>
            <a:ext cx="2570074" cy="1700784"/>
          </a:xfrm>
          <a:prstGeom prst="roundRect">
            <a:avLst/>
          </a:prstGeom>
          <a:ln>
            <a:solidFill>
              <a:srgbClr val="90DF4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226" y="1575816"/>
            <a:ext cx="2570074" cy="1700784"/>
          </a:xfrm>
          <a:prstGeom prst="roundRect">
            <a:avLst/>
          </a:prstGeom>
          <a:ln>
            <a:solidFill>
              <a:srgbClr val="90DF4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526" y="1575816"/>
            <a:ext cx="2570074" cy="1700784"/>
          </a:xfrm>
          <a:prstGeom prst="roundRect">
            <a:avLst/>
          </a:prstGeom>
          <a:ln>
            <a:solidFill>
              <a:srgbClr val="90DF41"/>
            </a:solidFill>
          </a:ln>
        </p:spPr>
      </p:pic>
    </p:spTree>
    <p:extLst>
      <p:ext uri="{BB962C8B-B14F-4D97-AF65-F5344CB8AC3E}">
        <p14:creationId xmlns:p14="http://schemas.microsoft.com/office/powerpoint/2010/main" val="27694690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Oculomotor</a:t>
            </a:r>
            <a:r>
              <a:rPr lang="en-US" dirty="0" smtClean="0"/>
              <a:t> System Exercises</a:t>
            </a:r>
            <a:br>
              <a:rPr lang="en-US" dirty="0" smtClean="0"/>
            </a:br>
            <a:r>
              <a:rPr lang="en-US" sz="2200" dirty="0" smtClean="0"/>
              <a:t>*Photos and exercise descriptions available on course materials page</a:t>
            </a:r>
            <a:endParaRPr lang="en-US" sz="2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41819953"/>
              </p:ext>
            </p:extLst>
          </p:nvPr>
        </p:nvGraphicFramePr>
        <p:xfrm>
          <a:off x="914400" y="3992880"/>
          <a:ext cx="7391400" cy="73152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3695700"/>
                <a:gridCol w="36957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UNO Poster Board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Visual Sequencing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Visual Memory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Recall/recognition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26" y="1981200"/>
            <a:ext cx="2570074" cy="1700784"/>
          </a:xfrm>
          <a:prstGeom prst="roundRect">
            <a:avLst/>
          </a:prstGeom>
          <a:ln>
            <a:solidFill>
              <a:srgbClr val="FF66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963" y="1981200"/>
            <a:ext cx="2570074" cy="1700784"/>
          </a:xfrm>
          <a:prstGeom prst="roundRect">
            <a:avLst/>
          </a:prstGeom>
          <a:ln>
            <a:solidFill>
              <a:srgbClr val="FF66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981200"/>
            <a:ext cx="2570074" cy="1700784"/>
          </a:xfrm>
          <a:prstGeom prst="roundRect">
            <a:avLst/>
          </a:prstGeom>
          <a:ln>
            <a:solidFill>
              <a:srgbClr val="FF6600"/>
            </a:solidFill>
          </a:ln>
        </p:spPr>
      </p:pic>
    </p:spTree>
    <p:extLst>
      <p:ext uri="{BB962C8B-B14F-4D97-AF65-F5344CB8AC3E}">
        <p14:creationId xmlns:p14="http://schemas.microsoft.com/office/powerpoint/2010/main" val="15665877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Vestibular System Exercises</a:t>
            </a:r>
            <a:br>
              <a:rPr lang="en-US" dirty="0" smtClean="0"/>
            </a:br>
            <a:r>
              <a:rPr lang="en-US" sz="2200" dirty="0" smtClean="0"/>
              <a:t>*Photos and exercise descriptions available on course materials page</a:t>
            </a:r>
            <a:endParaRPr lang="en-US" sz="2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52395688"/>
              </p:ext>
            </p:extLst>
          </p:nvPr>
        </p:nvGraphicFramePr>
        <p:xfrm>
          <a:off x="381000" y="3276600"/>
          <a:ext cx="8382000" cy="167640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4191000"/>
                <a:gridCol w="4191000"/>
              </a:tblGrid>
              <a:tr h="32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Head Movement in Supine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Sidelying</a:t>
                      </a:r>
                      <a:r>
                        <a:rPr lang="en-US" sz="1600" u="none" strike="noStrike" dirty="0">
                          <a:effectLst/>
                        </a:rPr>
                        <a:t> to Sit with Head Rotation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Head Movement in Sitting</a:t>
                      </a:r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Visual tracking focal item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Head Turns with Reaching Across Midline</a:t>
                      </a:r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In Sitting, Head stationary, Saccades</a:t>
                      </a:r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Head Turns with Walking</a:t>
                      </a:r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Using the in-Motion Triggers</a:t>
                      </a:r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Rolling</a:t>
                      </a:r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Seated, Reaching Across and Behind to hit target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449524"/>
            <a:ext cx="2570074" cy="1700784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700" y="1449524"/>
            <a:ext cx="2570074" cy="1700784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1449524"/>
            <a:ext cx="2570074" cy="1700784"/>
          </a:xfrm>
          <a:prstGeom prst="round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4456630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Cognition/Communication System Exercises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*Photos and exercise descriptions available on course materials page</a:t>
            </a:r>
            <a:endParaRPr lang="en-US" sz="2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08595969"/>
              </p:ext>
            </p:extLst>
          </p:nvPr>
        </p:nvGraphicFramePr>
        <p:xfrm>
          <a:off x="1295400" y="3779520"/>
          <a:ext cx="7620001" cy="201168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2057400"/>
                <a:gridCol w="2362200"/>
                <a:gridCol w="3200401"/>
              </a:tblGrid>
              <a:tr h="3234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STROOP Activities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Yes/No Questions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Selected and Divided Attention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FF6699"/>
                    </a:solidFill>
                  </a:tcPr>
                </a:tc>
              </a:tr>
              <a:tr h="3234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Aphabetizing</a:t>
                      </a:r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Naming</a:t>
                      </a:r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Visual Attention</a:t>
                      </a:r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FF6699"/>
                    </a:solidFill>
                  </a:tcPr>
                </a:tc>
              </a:tr>
              <a:tr h="3234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Sorting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Word Finding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Memory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FF6699"/>
                    </a:solidFill>
                  </a:tcPr>
                </a:tc>
              </a:tr>
              <a:tr h="3234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Sequencing</a:t>
                      </a:r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Melodic Intonation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Picture Identification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FF6699"/>
                    </a:solidFill>
                  </a:tcPr>
                </a:tc>
              </a:tr>
              <a:tr h="3234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Impulse Control</a:t>
                      </a:r>
                      <a:endParaRPr lang="en-US" sz="1600" b="0" i="0" u="none" strike="noStrike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Intelligibility Drills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Following Directions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FF6699"/>
                    </a:solidFill>
                  </a:tcPr>
                </a:tc>
              </a:tr>
              <a:tr h="3234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Safety Awareness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Oral Motor Exercises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Setting Table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FF6699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676400"/>
            <a:ext cx="2570074" cy="1700784"/>
          </a:xfrm>
          <a:prstGeom prst="roundRect">
            <a:avLst/>
          </a:prstGeom>
          <a:ln>
            <a:solidFill>
              <a:srgbClr val="FF6699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8660" y="1676400"/>
            <a:ext cx="2570074" cy="1700784"/>
          </a:xfrm>
          <a:prstGeom prst="roundRect">
            <a:avLst/>
          </a:prstGeom>
          <a:ln>
            <a:solidFill>
              <a:srgbClr val="FF6699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520" y="1676400"/>
            <a:ext cx="2570074" cy="1700784"/>
          </a:xfrm>
          <a:prstGeom prst="roundRect">
            <a:avLst/>
          </a:prstGeom>
          <a:ln>
            <a:solidFill>
              <a:srgbClr val="FF6699"/>
            </a:solidFill>
          </a:ln>
        </p:spPr>
      </p:pic>
    </p:spTree>
    <p:extLst>
      <p:ext uri="{BB962C8B-B14F-4D97-AF65-F5344CB8AC3E}">
        <p14:creationId xmlns:p14="http://schemas.microsoft.com/office/powerpoint/2010/main" val="2687527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3722">
              <a:defRPr/>
            </a:pPr>
            <a:r>
              <a:rPr lang="en-US" dirty="0" smtClean="0">
                <a:ea typeface="+mj-ea"/>
                <a:cs typeface="+mj-cs"/>
              </a:rPr>
              <a:t>Fall Risk Reduction Poster Overview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16" y="1295400"/>
            <a:ext cx="7034784" cy="4753230"/>
          </a:xfrm>
        </p:spPr>
      </p:pic>
    </p:spTree>
    <p:extLst>
      <p:ext uri="{BB962C8B-B14F-4D97-AF65-F5344CB8AC3E}">
        <p14:creationId xmlns:p14="http://schemas.microsoft.com/office/powerpoint/2010/main" val="144841358"/>
      </p:ext>
    </p:extLst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913722">
              <a:defRPr/>
            </a:pPr>
            <a:r>
              <a:rPr lang="en-US" dirty="0" smtClean="0">
                <a:ea typeface="+mj-ea"/>
                <a:cs typeface="+mj-cs"/>
              </a:rPr>
              <a:t>Fall Risk Reduction Best Practices Kit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5257800" cy="3144198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3581400"/>
            <a:ext cx="4419600" cy="2330450"/>
          </a:xfrm>
        </p:spPr>
        <p:txBody>
          <a:bodyPr>
            <a:normAutofit fontScale="85000" lnSpcReduction="20000"/>
          </a:bodyPr>
          <a:lstStyle/>
          <a:p>
            <a:pPr marL="342508" indent="-342508" defTabSz="913722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Contains:</a:t>
            </a:r>
          </a:p>
          <a:p>
            <a:pPr marL="743028" lvl="1" indent="-285610" defTabSz="913722">
              <a:buFont typeface="Wingdings" pitchFamily="2" charset="2"/>
              <a:buChar char="w"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1 – STOOP Board </a:t>
            </a:r>
            <a:r>
              <a:rPr lang="en-US" b="0" dirty="0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(12</a:t>
            </a:r>
            <a:r>
              <a:rPr lang="en-US" b="0" dirty="0">
                <a:solidFill>
                  <a:schemeClr val="accent6">
                    <a:lumMod val="50000"/>
                  </a:schemeClr>
                </a:solidFill>
                <a:ea typeface="+mn-ea"/>
              </a:rPr>
              <a:t>” x 18</a:t>
            </a:r>
            <a:r>
              <a:rPr lang="en-US" b="0" dirty="0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”)</a:t>
            </a:r>
          </a:p>
          <a:p>
            <a:pPr marL="743028" lvl="1" indent="-285610" defTabSz="913722">
              <a:buFont typeface="Wingdings" pitchFamily="2" charset="2"/>
              <a:buChar char="w"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5 – Fill-in-the-Blank Cards </a:t>
            </a:r>
            <a:r>
              <a:rPr lang="en-US" b="0" dirty="0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(4</a:t>
            </a:r>
            <a:r>
              <a:rPr lang="en-US" b="0" dirty="0">
                <a:solidFill>
                  <a:schemeClr val="accent6">
                    <a:lumMod val="50000"/>
                  </a:schemeClr>
                </a:solidFill>
                <a:ea typeface="+mn-ea"/>
              </a:rPr>
              <a:t>” x 11</a:t>
            </a:r>
            <a:r>
              <a:rPr lang="en-US" b="0" dirty="0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”) </a:t>
            </a:r>
          </a:p>
          <a:p>
            <a:pPr marL="743028" lvl="1" indent="-285610" defTabSz="913722">
              <a:buFont typeface="Wingdings" pitchFamily="2" charset="2"/>
              <a:buChar char="w"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5 – Melodic Intonation Cards </a:t>
            </a:r>
            <a:r>
              <a:rPr lang="en-US" b="0" dirty="0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(4</a:t>
            </a:r>
            <a:r>
              <a:rPr lang="en-US" b="0" dirty="0">
                <a:solidFill>
                  <a:schemeClr val="accent6">
                    <a:lumMod val="50000"/>
                  </a:schemeClr>
                </a:solidFill>
                <a:ea typeface="+mn-ea"/>
              </a:rPr>
              <a:t>” x 11</a:t>
            </a:r>
            <a:r>
              <a:rPr lang="en-US" b="0" dirty="0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”) </a:t>
            </a:r>
          </a:p>
          <a:p>
            <a:pPr marL="743028" lvl="1" indent="-285610" defTabSz="913722">
              <a:buFont typeface="Wingdings" pitchFamily="2" charset="2"/>
              <a:buChar char="w"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15 –Object Cards </a:t>
            </a:r>
            <a:r>
              <a:rPr lang="en-US" b="0" dirty="0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(7</a:t>
            </a:r>
            <a:r>
              <a:rPr lang="en-US" b="0" dirty="0">
                <a:solidFill>
                  <a:schemeClr val="accent6">
                    <a:lumMod val="50000"/>
                  </a:schemeClr>
                </a:solidFill>
                <a:ea typeface="+mn-ea"/>
              </a:rPr>
              <a:t>½” x 6</a:t>
            </a:r>
            <a:r>
              <a:rPr lang="en-US" b="0" dirty="0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”)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  </a:t>
            </a:r>
          </a:p>
          <a:p>
            <a:pPr marL="743028" lvl="1" indent="-285610" defTabSz="913722">
              <a:buFont typeface="Wingdings" pitchFamily="2" charset="2"/>
              <a:buChar char="w"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1 set – 1 – 12 Numbered Cards </a:t>
            </a:r>
            <a:r>
              <a:rPr lang="en-US" b="0" dirty="0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(8</a:t>
            </a:r>
            <a:r>
              <a:rPr lang="en-US" b="0" dirty="0">
                <a:solidFill>
                  <a:schemeClr val="accent6">
                    <a:lumMod val="50000"/>
                  </a:schemeClr>
                </a:solidFill>
                <a:ea typeface="+mn-ea"/>
              </a:rPr>
              <a:t>½” x 4</a:t>
            </a:r>
            <a:r>
              <a:rPr lang="en-US" b="0" dirty="0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”) </a:t>
            </a:r>
          </a:p>
          <a:p>
            <a:pPr marL="743028" lvl="1" indent="-285610" defTabSz="913722">
              <a:buFont typeface="Wingdings" pitchFamily="2" charset="2"/>
              <a:buChar char="w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a typeface="+mn-ea"/>
              </a:rPr>
              <a:t>1 set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– Yes/No Cards </a:t>
            </a:r>
            <a:r>
              <a:rPr lang="en-US" b="0" dirty="0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(4</a:t>
            </a:r>
            <a:r>
              <a:rPr lang="en-US" b="0" dirty="0">
                <a:solidFill>
                  <a:schemeClr val="accent6">
                    <a:lumMod val="50000"/>
                  </a:schemeClr>
                </a:solidFill>
                <a:ea typeface="+mn-ea"/>
              </a:rPr>
              <a:t>” x 8</a:t>
            </a:r>
            <a:r>
              <a:rPr lang="en-US" b="0" dirty="0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½”)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ea typeface="+mn-ea"/>
            </a:endParaRPr>
          </a:p>
          <a:p>
            <a:pPr marL="743028" lvl="1" indent="-285610" defTabSz="913722">
              <a:buFont typeface="Wingdings" pitchFamily="2" charset="2"/>
              <a:buChar char="w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a typeface="+mn-ea"/>
              </a:rPr>
              <a:t>1 set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– 1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a typeface="+mn-ea"/>
              </a:rPr>
              <a:t>–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25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a typeface="+mn-ea"/>
              </a:rPr>
              <a:t>Numbered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Cards </a:t>
            </a:r>
            <a:r>
              <a:rPr lang="en-US" b="0" dirty="0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(4</a:t>
            </a:r>
            <a:r>
              <a:rPr lang="en-US" b="0" dirty="0">
                <a:solidFill>
                  <a:schemeClr val="accent6">
                    <a:lumMod val="50000"/>
                  </a:schemeClr>
                </a:solidFill>
                <a:ea typeface="+mn-ea"/>
              </a:rPr>
              <a:t>” x 3</a:t>
            </a:r>
            <a:r>
              <a:rPr lang="en-US" b="0" dirty="0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”) </a:t>
            </a:r>
            <a:endParaRPr lang="en-US" b="0" dirty="0">
              <a:solidFill>
                <a:schemeClr val="accent6">
                  <a:lumMod val="50000"/>
                </a:schemeClr>
              </a:solidFill>
              <a:ea typeface="+mn-ea"/>
            </a:endParaRPr>
          </a:p>
          <a:p>
            <a:pPr marL="743028" lvl="1" indent="-285610" defTabSz="913722">
              <a:buFont typeface="Wingdings" pitchFamily="2" charset="2"/>
              <a:buChar char="w"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15 – Word Cards (2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a typeface="+mn-ea"/>
              </a:rPr>
              <a:t>½” x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3) </a:t>
            </a:r>
          </a:p>
          <a:p>
            <a:pPr marL="743028" lvl="1" indent="-285610" defTabSz="913722">
              <a:buFont typeface="Wingdings" pitchFamily="2" charset="2"/>
              <a:buChar char="w"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+mn-ea"/>
              </a:rPr>
              <a:t>1 set – Various Sized Squares </a:t>
            </a:r>
            <a:endParaRPr lang="en-US" dirty="0">
              <a:solidFill>
                <a:schemeClr val="accent6">
                  <a:lumMod val="50000"/>
                </a:scheme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13450680"/>
      </p:ext>
    </p:extLst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1676400"/>
            <a:ext cx="13716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39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1 – 12 Numbered </a:t>
            </a:r>
            <a:endParaRPr lang="en-US" sz="1400" b="1" kern="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  <a:p>
            <a:pPr algn="r" defTabSz="9139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Cards </a:t>
            </a:r>
            <a:endParaRPr lang="en-US" sz="1400" b="1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981325"/>
            <a:ext cx="1371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39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Object </a:t>
            </a:r>
            <a:endParaRPr lang="en-US" sz="1400" b="1" kern="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  <a:p>
            <a:pPr algn="r" defTabSz="9139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Cards</a:t>
            </a:r>
            <a:endParaRPr lang="en-US" sz="1400" b="1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4132263"/>
            <a:ext cx="1371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39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STOOP Board</a:t>
            </a:r>
            <a:endParaRPr lang="en-US" sz="1400" b="1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5253038"/>
            <a:ext cx="13716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39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Word </a:t>
            </a:r>
            <a:endParaRPr lang="en-US" sz="1400" b="1" kern="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  <a:p>
            <a:pPr algn="r" defTabSz="9139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Cards</a:t>
            </a:r>
            <a:endParaRPr lang="en-US" sz="1400" b="1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4400" y="1676400"/>
            <a:ext cx="13716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39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Various </a:t>
            </a:r>
            <a:endParaRPr lang="en-US" sz="1400" b="1" kern="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  <a:p>
            <a:pPr algn="r" defTabSz="9139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Sized </a:t>
            </a:r>
          </a:p>
          <a:p>
            <a:pPr algn="r" defTabSz="9139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Squares</a:t>
            </a:r>
            <a:endParaRPr lang="en-US" sz="1400" b="1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2836863"/>
            <a:ext cx="1371600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39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1 – 25 Numbered Cards</a:t>
            </a:r>
            <a:endParaRPr lang="en-US" sz="1400" b="1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4124325"/>
            <a:ext cx="1371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39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Yes/No </a:t>
            </a:r>
            <a:endParaRPr lang="en-US" sz="1400" b="1" kern="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  <a:p>
            <a:pPr algn="r" defTabSz="9139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Cards</a:t>
            </a:r>
            <a:endParaRPr lang="en-US" sz="1400" b="1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4400" y="5043488"/>
            <a:ext cx="1371600" cy="116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39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Fill-in-the-Blank Cards </a:t>
            </a:r>
            <a:r>
              <a:rPr lang="en-US" sz="1400" b="1" kern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Melodic </a:t>
            </a:r>
            <a:r>
              <a:rPr lang="en-US" sz="1400" b="1" kern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Intonation Cards</a:t>
            </a:r>
            <a:endParaRPr lang="en-US" sz="1400" b="1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913722">
              <a:defRPr/>
            </a:pPr>
            <a:r>
              <a:rPr lang="en-US" dirty="0" smtClean="0">
                <a:ea typeface="+mj-ea"/>
                <a:cs typeface="+mj-cs"/>
              </a:rPr>
              <a:t>Integrating Kit Items for Fall Risk Reduction Tasks</a:t>
            </a: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1295400" y="1600200"/>
          <a:ext cx="381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5635625" y="1600200"/>
          <a:ext cx="3813175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44888930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Fall Risk Reduction Program: Module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8001000" cy="43434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In this module, we will delve further</a:t>
            </a:r>
            <a:br>
              <a:rPr lang="en-US" dirty="0" smtClean="0"/>
            </a:br>
            <a:r>
              <a:rPr lang="en-US" dirty="0" smtClean="0"/>
              <a:t>into patient assessment. You have </a:t>
            </a:r>
            <a:br>
              <a:rPr lang="en-US" dirty="0" smtClean="0"/>
            </a:br>
            <a:r>
              <a:rPr lang="en-US" dirty="0" smtClean="0"/>
              <a:t>identified patients at risk for falling </a:t>
            </a:r>
            <a:br>
              <a:rPr lang="en-US" dirty="0" smtClean="0"/>
            </a:br>
            <a:r>
              <a:rPr lang="en-US" dirty="0" smtClean="0"/>
              <a:t>and evaluated performance under </a:t>
            </a:r>
            <a:br>
              <a:rPr lang="en-US" dirty="0" smtClean="0"/>
            </a:br>
            <a:r>
              <a:rPr lang="en-US" dirty="0" smtClean="0"/>
              <a:t>dual task conditions. Now you must </a:t>
            </a:r>
            <a:br>
              <a:rPr lang="en-US" dirty="0" smtClean="0"/>
            </a:br>
            <a:r>
              <a:rPr lang="en-US" dirty="0" smtClean="0"/>
              <a:t>further do further assessment to </a:t>
            </a:r>
            <a:br>
              <a:rPr lang="en-US" dirty="0" smtClean="0"/>
            </a:br>
            <a:r>
              <a:rPr lang="en-US" dirty="0" smtClean="0"/>
              <a:t>identify the system(s) of balance most responsible for the falls, and develop an plan of care to address the system(s).</a:t>
            </a:r>
          </a:p>
          <a:p>
            <a:endParaRPr lang="en-US" dirty="0" smtClean="0"/>
          </a:p>
          <a:p>
            <a:r>
              <a:rPr lang="en-US" dirty="0" smtClean="0"/>
              <a:t>Agenda</a:t>
            </a:r>
            <a:endParaRPr lang="en-US" dirty="0"/>
          </a:p>
          <a:p>
            <a:pPr lvl="1"/>
            <a:r>
              <a:rPr lang="en" dirty="0"/>
              <a:t>Screening &amp; Assessing Balance Impairments: Information to gather in order to design an exercise program</a:t>
            </a:r>
          </a:p>
          <a:p>
            <a:pPr lvl="1"/>
            <a:r>
              <a:rPr lang="en" dirty="0"/>
              <a:t>Exercise selection</a:t>
            </a:r>
          </a:p>
          <a:p>
            <a:pPr lvl="1"/>
            <a:r>
              <a:rPr lang="en" dirty="0"/>
              <a:t>Designing a </a:t>
            </a:r>
            <a:r>
              <a:rPr lang="en" dirty="0" smtClean="0"/>
              <a:t>program</a:t>
            </a:r>
            <a:endParaRPr lang="en-US" dirty="0" smtClean="0"/>
          </a:p>
        </p:txBody>
      </p:sp>
      <p:pic>
        <p:nvPicPr>
          <p:cNvPr id="1026" name="Picture 2" descr="https://encrypted-tbn0.gstatic.com/images?q=tbn:ANd9GcQO1jDonHL81-95-n-NEiyX2iFEw5skesiFtDronXczHriswS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295400"/>
            <a:ext cx="2970576" cy="20574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1686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mtClean="0"/>
              <a:t>"Homework"</a:t>
            </a:r>
            <a:endParaRPr lang="en" dirty="0"/>
          </a:p>
        </p:txBody>
      </p:sp>
      <p:sp>
        <p:nvSpPr>
          <p:cNvPr id="135" name="Shape 135"/>
          <p:cNvSpPr txBox="1">
            <a:spLocks noGrp="1"/>
          </p:cNvSpPr>
          <p:nvPr>
            <p:ph idx="1"/>
          </p:nvPr>
        </p:nvSpPr>
        <p:spPr>
          <a:xfrm>
            <a:off x="1066800" y="1676400"/>
            <a:ext cx="7315200" cy="3200400"/>
          </a:xfrm>
        </p:spPr>
        <p:txBody>
          <a:bodyPr/>
          <a:lstStyle/>
          <a:p>
            <a:r>
              <a:rPr lang="en" dirty="0" smtClean="0"/>
              <a:t>Complete following worksheet to develop a plan of care for your patient. Use the same patient as in </a:t>
            </a:r>
            <a:r>
              <a:rPr lang="en-US" dirty="0" smtClean="0"/>
              <a:t>M</a:t>
            </a:r>
            <a:r>
              <a:rPr lang="en" dirty="0" smtClean="0"/>
              <a:t>odule #2. </a:t>
            </a:r>
          </a:p>
        </p:txBody>
      </p:sp>
    </p:spTree>
    <p:extLst>
      <p:ext uri="{BB962C8B-B14F-4D97-AF65-F5344CB8AC3E}">
        <p14:creationId xmlns:p14="http://schemas.microsoft.com/office/powerpoint/2010/main" val="428479999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19200" y="-16096"/>
            <a:ext cx="5486400" cy="6874096"/>
            <a:chOff x="1295400" y="-16096"/>
            <a:chExt cx="5486400" cy="6874096"/>
          </a:xfrm>
        </p:grpSpPr>
        <p:sp>
          <p:nvSpPr>
            <p:cNvPr id="7" name="Rectangle 6"/>
            <p:cNvSpPr/>
            <p:nvPr/>
          </p:nvSpPr>
          <p:spPr bwMode="auto">
            <a:xfrm>
              <a:off x="1295400" y="0"/>
              <a:ext cx="5486400" cy="68580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sym typeface="Gill Sans" charset="0"/>
              </a:endParaRPr>
            </a:p>
          </p:txBody>
        </p:sp>
        <p:pic>
          <p:nvPicPr>
            <p:cNvPr id="9" name="Picture 8" descr="Module 3 Worksheet.pdf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6236" y="-16096"/>
              <a:ext cx="5299364" cy="6857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1766066"/>
      </p:ext>
    </p:extLst>
  </p:cSld>
  <p:clrMapOvr>
    <a:masterClrMapping/>
  </p:clrMapOvr>
  <p:transition xmlns:p14="http://schemas.microsoft.com/office/powerpoint/2010/main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19200" y="-21747"/>
            <a:ext cx="5486400" cy="6879747"/>
            <a:chOff x="1219200" y="-21747"/>
            <a:chExt cx="5486400" cy="6879747"/>
          </a:xfrm>
        </p:grpSpPr>
        <p:sp>
          <p:nvSpPr>
            <p:cNvPr id="7" name="Rectangle 6"/>
            <p:cNvSpPr/>
            <p:nvPr/>
          </p:nvSpPr>
          <p:spPr bwMode="auto">
            <a:xfrm>
              <a:off x="1219200" y="0"/>
              <a:ext cx="5486400" cy="68580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sym typeface="Gill Sans" charset="0"/>
              </a:endParaRPr>
            </a:p>
          </p:txBody>
        </p:sp>
        <p:pic>
          <p:nvPicPr>
            <p:cNvPr id="2" name="Picture 1" descr="Module 3 Worksheet.pdf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0036" y="-21747"/>
              <a:ext cx="5299364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1818835"/>
      </p:ext>
    </p:extLst>
  </p:cSld>
  <p:clrMapOvr>
    <a:masterClrMapping/>
  </p:clrMapOvr>
  <p:transition xmlns:p14="http://schemas.microsoft.com/office/powerpoint/2010/main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19200" y="0"/>
            <a:ext cx="5486400" cy="6858000"/>
            <a:chOff x="1219200" y="0"/>
            <a:chExt cx="5486400" cy="6858000"/>
          </a:xfrm>
        </p:grpSpPr>
        <p:sp>
          <p:nvSpPr>
            <p:cNvPr id="7" name="Rectangle 6"/>
            <p:cNvSpPr/>
            <p:nvPr/>
          </p:nvSpPr>
          <p:spPr bwMode="auto">
            <a:xfrm>
              <a:off x="1219200" y="0"/>
              <a:ext cx="5486400" cy="68580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sym typeface="Gill Sans" charset="0"/>
              </a:endParaRPr>
            </a:p>
          </p:txBody>
        </p:sp>
        <p:pic>
          <p:nvPicPr>
            <p:cNvPr id="2" name="Picture 1" descr="Module 3 Worksheet.pdf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0036" y="0"/>
              <a:ext cx="5299364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3202824"/>
      </p:ext>
    </p:extLst>
  </p:cSld>
  <p:clrMapOvr>
    <a:masterClrMapping/>
  </p:clrMapOvr>
  <p:transition xmlns:p14="http://schemas.microsoft.com/office/powerpoint/2010/main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19200" y="0"/>
            <a:ext cx="5486400" cy="6858000"/>
            <a:chOff x="1219200" y="0"/>
            <a:chExt cx="5486400" cy="6858000"/>
          </a:xfrm>
        </p:grpSpPr>
        <p:sp>
          <p:nvSpPr>
            <p:cNvPr id="7" name="Rectangle 6"/>
            <p:cNvSpPr/>
            <p:nvPr/>
          </p:nvSpPr>
          <p:spPr bwMode="auto">
            <a:xfrm>
              <a:off x="1219200" y="0"/>
              <a:ext cx="5486400" cy="68580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sym typeface="Gill Sans" charset="0"/>
              </a:endParaRPr>
            </a:p>
          </p:txBody>
        </p:sp>
        <p:pic>
          <p:nvPicPr>
            <p:cNvPr id="2" name="Picture 1" descr="Module 3 Worksheet.pdf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0036" y="0"/>
              <a:ext cx="5299364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3202824"/>
      </p:ext>
    </p:extLst>
  </p:cSld>
  <p:clrMapOvr>
    <a:masterClrMapping/>
  </p:clrMapOvr>
  <p:transition xmlns:p14="http://schemas.microsoft.com/office/powerpoint/2010/main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Post-test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2438400"/>
          </a:xfrm>
        </p:spPr>
        <p:txBody>
          <a:bodyPr/>
          <a:lstStyle/>
          <a:p>
            <a:r>
              <a:rPr lang="en-US" smtClean="0"/>
              <a:t>Complete post-test to receive link for Module # 4 of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7480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Materials Page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1524000"/>
            <a:ext cx="7848600" cy="4343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This </a:t>
            </a:r>
            <a:r>
              <a:rPr lang="en-US" dirty="0" smtClean="0"/>
              <a:t>video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PowerPoint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Module 3 </a:t>
            </a:r>
            <a:r>
              <a:rPr lang="en-US" dirty="0" smtClean="0"/>
              <a:t>Homework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Exercise </a:t>
            </a:r>
            <a:r>
              <a:rPr lang="en-US" dirty="0" smtClean="0"/>
              <a:t>Guide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Poster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Best </a:t>
            </a:r>
            <a:r>
              <a:rPr lang="en-US" smtClean="0"/>
              <a:t>Practices Kit</a:t>
            </a:r>
            <a:endParaRPr lang="en-US" dirty="0" smtClean="0">
              <a:hlinkClick r:id="rId2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hlinkClick r:id="rId2"/>
              </a:rPr>
              <a:t>www.interactivemetronome.com/index.php/fall-risk-coaching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104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5098"/>
            <a:ext cx="8839200" cy="1218902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QUESTIONS?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You can call or email us.</a:t>
            </a:r>
            <a:br>
              <a:rPr lang="en-US" sz="3100" dirty="0" smtClean="0"/>
            </a:br>
            <a:r>
              <a:rPr lang="en-US" sz="3100" dirty="0" smtClean="0"/>
              <a:t>We’re here to help!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8001000" cy="3962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Call 877-994-6776: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Opt. 3 – Education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imcourses@interactivemetronome.com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Opt. 5 – Technical Support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support@interactivemetronome.com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Opt. 6 – Clinical Support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clinicaled@interactivemetronome.com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Opt. 7 – Marketing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newsletter@interactivemetronome.com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1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 xmlns:mv="urn:schemas-microsoft-com:mac:vml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8001000" cy="2895600"/>
          </a:xfrm>
        </p:spPr>
        <p:txBody>
          <a:bodyPr>
            <a:normAutofit/>
          </a:bodyPr>
          <a:lstStyle/>
          <a:p>
            <a:pPr lvl="1"/>
            <a:r>
              <a:rPr lang="en" dirty="0" smtClean="0"/>
              <a:t>Screening </a:t>
            </a:r>
            <a:r>
              <a:rPr lang="en" dirty="0"/>
              <a:t>&amp; Assessing Balance Impairments: Information to gather in order to design an exercise program</a:t>
            </a:r>
          </a:p>
          <a:p>
            <a:pPr lvl="1"/>
            <a:r>
              <a:rPr lang="en" dirty="0"/>
              <a:t>Exercise selection</a:t>
            </a:r>
          </a:p>
          <a:p>
            <a:pPr lvl="1"/>
            <a:r>
              <a:rPr lang="en" dirty="0"/>
              <a:t>Designing a </a:t>
            </a:r>
            <a:r>
              <a:rPr lang="en" dirty="0" smtClean="0"/>
              <a:t>program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08472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aseline="0" dirty="0" smtClean="0"/>
              <a:t>Multifactorial Risk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8305800" cy="2667000"/>
          </a:xfrm>
        </p:spPr>
        <p:txBody>
          <a:bodyPr>
            <a:normAutofit/>
          </a:bodyPr>
          <a:lstStyle/>
          <a:p>
            <a:r>
              <a:rPr lang="en-US" dirty="0" smtClean="0"/>
              <a:t>Focused History</a:t>
            </a:r>
          </a:p>
          <a:p>
            <a:r>
              <a:rPr lang="en-US" dirty="0" smtClean="0"/>
              <a:t>Physical</a:t>
            </a:r>
            <a:r>
              <a:rPr lang="en-US" baseline="0" dirty="0" smtClean="0"/>
              <a:t> Examination</a:t>
            </a:r>
          </a:p>
          <a:p>
            <a:r>
              <a:rPr lang="en-US" baseline="0" dirty="0" smtClean="0"/>
              <a:t>Functional Assessment</a:t>
            </a:r>
          </a:p>
          <a:p>
            <a:r>
              <a:rPr lang="en-US" baseline="0" dirty="0" smtClean="0"/>
              <a:t>Environmental Assessment</a:t>
            </a:r>
            <a:endParaRPr lang="en-US" sz="1000" baseline="0" dirty="0" smtClean="0"/>
          </a:p>
          <a:p>
            <a:pPr marL="0" indent="0" algn="r">
              <a:buNone/>
            </a:pP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51816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2060"/>
                </a:solidFill>
              </a:rPr>
              <a:t>American Geriatric Society Clinical Practice Guidelines: Prevention of Falls in Older </a:t>
            </a:r>
            <a:r>
              <a:rPr lang="en-US" sz="1400" dirty="0" smtClean="0">
                <a:solidFill>
                  <a:srgbClr val="002060"/>
                </a:solidFill>
              </a:rPr>
              <a:t>Adults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depts.washington.edu/hprc/img/man-wal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7880" y="1371600"/>
            <a:ext cx="2857500" cy="2676525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2498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Multifactorial Risk Assessment: </a:t>
            </a:r>
            <a:br>
              <a:rPr lang="en-US" dirty="0" smtClean="0"/>
            </a:br>
            <a:r>
              <a:rPr lang="en-US" dirty="0" smtClean="0"/>
              <a:t>Focused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History of falls</a:t>
            </a:r>
            <a:r>
              <a:rPr lang="en-US" baseline="0" dirty="0" smtClean="0"/>
              <a:t> – need </a:t>
            </a:r>
            <a:r>
              <a:rPr lang="en-US" i="1" baseline="0" dirty="0" smtClean="0"/>
              <a:t>detailed</a:t>
            </a:r>
            <a:r>
              <a:rPr lang="en-US" baseline="0" dirty="0" smtClean="0"/>
              <a:t> description of the fall circumstances, frequency, symptoms</a:t>
            </a:r>
          </a:p>
          <a:p>
            <a:pPr>
              <a:lnSpc>
                <a:spcPct val="110000"/>
              </a:lnSpc>
            </a:pPr>
            <a:endParaRPr lang="en-US" baseline="0" dirty="0" smtClean="0"/>
          </a:p>
          <a:p>
            <a:pPr>
              <a:lnSpc>
                <a:spcPct val="110000"/>
              </a:lnSpc>
            </a:pPr>
            <a:r>
              <a:rPr lang="en-US" baseline="0" dirty="0" smtClean="0"/>
              <a:t>Medication review</a:t>
            </a:r>
          </a:p>
          <a:p>
            <a:pPr>
              <a:lnSpc>
                <a:spcPct val="110000"/>
              </a:lnSpc>
            </a:pPr>
            <a:endParaRPr lang="en-US" baseline="0" dirty="0" smtClean="0"/>
          </a:p>
          <a:p>
            <a:pPr>
              <a:lnSpc>
                <a:spcPct val="110000"/>
              </a:lnSpc>
            </a:pPr>
            <a:r>
              <a:rPr lang="en-US" baseline="0" dirty="0" smtClean="0"/>
              <a:t>History of risk factors – acute &amp; chronic medical issues</a:t>
            </a:r>
          </a:p>
        </p:txBody>
      </p:sp>
    </p:spTree>
    <p:extLst>
      <p:ext uri="{BB962C8B-B14F-4D97-AF65-F5344CB8AC3E}">
        <p14:creationId xmlns:p14="http://schemas.microsoft.com/office/powerpoint/2010/main" val="40404525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Multifactorial Risk Assessment – Physical Exam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Physical function - Gait, balance (including postural reflexes), mobility, and lower extremity joint function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Neurological function – Cognitive evaluation, peripheral nerve function, proprioception, reflexes, and tests of cortical, cerebellar, &amp; extrapyramidal function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Muscle strength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Cardiovascular status – Heart rate, postural pulse, blood pressure</a:t>
            </a:r>
          </a:p>
          <a:p>
            <a:pPr lvl="0">
              <a:lnSpc>
                <a:spcPct val="120000"/>
              </a:lnSpc>
            </a:pPr>
            <a:r>
              <a:rPr lang="en-US" dirty="0" smtClean="0"/>
              <a:t>Visual acuity</a:t>
            </a:r>
          </a:p>
          <a:p>
            <a:pPr lvl="0">
              <a:lnSpc>
                <a:spcPct val="120000"/>
              </a:lnSpc>
            </a:pPr>
            <a:r>
              <a:rPr lang="en-US" dirty="0" smtClean="0"/>
              <a:t>Vestibular function (</a:t>
            </a:r>
            <a:r>
              <a:rPr lang="en-US" dirty="0" err="1" smtClean="0"/>
              <a:t>oculomotor</a:t>
            </a:r>
            <a:r>
              <a:rPr lang="en-US" dirty="0" smtClean="0"/>
              <a:t> tests, positional testing)</a:t>
            </a:r>
          </a:p>
          <a:p>
            <a:pPr lvl="0">
              <a:lnSpc>
                <a:spcPct val="120000"/>
              </a:lnSpc>
            </a:pPr>
            <a:r>
              <a:rPr lang="en-US" dirty="0" smtClean="0"/>
              <a:t>Examine feet and footwear</a:t>
            </a:r>
          </a:p>
        </p:txBody>
      </p:sp>
    </p:spTree>
    <p:extLst>
      <p:ext uri="{BB962C8B-B14F-4D97-AF65-F5344CB8AC3E}">
        <p14:creationId xmlns:p14="http://schemas.microsoft.com/office/powerpoint/2010/main" val="26254784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Multifactorial Risk Assessment – Functional Assessment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5334000" cy="32004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200" dirty="0" smtClean="0"/>
              <a:t>Assess activity of daily living (ADL) skills</a:t>
            </a:r>
          </a:p>
          <a:p>
            <a:pPr>
              <a:lnSpc>
                <a:spcPct val="110000"/>
              </a:lnSpc>
            </a:pPr>
            <a:endParaRPr lang="en-US" sz="3200" dirty="0" smtClean="0"/>
          </a:p>
          <a:p>
            <a:pPr>
              <a:lnSpc>
                <a:spcPct val="110000"/>
              </a:lnSpc>
            </a:pPr>
            <a:r>
              <a:rPr lang="en-US" sz="3200" dirty="0" smtClean="0"/>
              <a:t>Perceived functional ability and fear of falling</a:t>
            </a:r>
          </a:p>
        </p:txBody>
      </p:sp>
      <p:pic>
        <p:nvPicPr>
          <p:cNvPr id="12" name="Picture 6" descr="http://blog.ecaring.com/ecaringcms/wp-content/uploads/2012/07/elderly-fear-of-falling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733040"/>
            <a:ext cx="2084070" cy="312366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encrypted-tbn3.gstatic.com/images?q=tbn:ANd9GcS5AVCPhPop3M7Yit8khYZ_FOzD7izKYOCfg672GFiJ12XIG_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1524000" cy="2286001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2659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Multifactorial Risk Assessment – Environmental Assessment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676400"/>
            <a:ext cx="5029200" cy="2971800"/>
          </a:xfrm>
        </p:spPr>
        <p:txBody>
          <a:bodyPr/>
          <a:lstStyle/>
          <a:p>
            <a:r>
              <a:rPr lang="en-US" dirty="0" smtClean="0"/>
              <a:t>Home safety</a:t>
            </a:r>
          </a:p>
          <a:p>
            <a:endParaRPr lang="en-US" dirty="0" smtClean="0"/>
          </a:p>
          <a:p>
            <a:r>
              <a:rPr lang="en-US" dirty="0" smtClean="0"/>
              <a:t>Other environment factors as needed</a:t>
            </a:r>
          </a:p>
        </p:txBody>
      </p:sp>
      <p:pic>
        <p:nvPicPr>
          <p:cNvPr id="4100" name="Picture 4" descr="https://encrypted-tbn1.gstatic.com/images?q=tbn:ANd9GcQ3mqoocJ9VTq4u5daVEyJ6RpOCsoAi8wzSzIspfWXFE3tWqtvS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3195320"/>
            <a:ext cx="3220277" cy="2743200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bocahomecareservices.com/blog/wp-content/uploads/2010/08/home-safety-for-seniors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250" r="94500">
                        <a14:foregroundMark x1="43250" y1="42333" x2="43250" y2="42333"/>
                        <a14:foregroundMark x1="43750" y1="30333" x2="56500" y2="55333"/>
                        <a14:foregroundMark x1="14500" y1="59667" x2="11250" y2="60000"/>
                        <a14:foregroundMark x1="60500" y1="69000" x2="60500" y2="75333"/>
                        <a14:foregroundMark x1="66750" y1="68667" x2="66750" y2="74333"/>
                        <a14:foregroundMark x1="81500" y1="71333" x2="81250" y2="67333"/>
                        <a14:foregroundMark x1="90250" y1="67667" x2="88500" y2="67333"/>
                        <a14:backgroundMark x1="33750" y1="65667" x2="33750" y2="65667"/>
                        <a14:backgroundMark x1="65000" y1="74667" x2="65000" y2="7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29540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7671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3955&quot;&gt;&lt;property id=&quot;20148&quot; value=&quot;5&quot;/&gt;&lt;property id=&quot;20300&quot; value=&quot;Slide 1 - &amp;quot;Fall Risk Reduction Program  Designing an Exercise Program Module #3&amp;quot;&quot;/&gt;&lt;property id=&quot;20307&quot; value=&quot;313&quot;/&gt;&lt;/object&gt;&lt;object type=&quot;3&quot; unique_id=&quot;13956&quot;&gt;&lt;property id=&quot;20148&quot; value=&quot;5&quot;/&gt;&lt;property id=&quot;20300&quot; value=&quot;Slide 2 - &amp;quot;Fall Risk Reduction Program:  Review of Modules 1 &amp;amp; 2&amp;quot;&quot;/&gt;&lt;property id=&quot;20307&quot; value=&quot;314&quot;/&gt;&lt;/object&gt;&lt;object type=&quot;3&quot; unique_id=&quot;13957&quot;&gt;&lt;property id=&quot;20148&quot; value=&quot;5&quot;/&gt;&lt;property id=&quot;20300&quot; value=&quot;Slide 3 - &amp;quot;Fall Risk Reduction Program: Module 3&amp;quot;&quot;/&gt;&lt;property id=&quot;20307&quot; value=&quot;315&quot;/&gt;&lt;/object&gt;&lt;object type=&quot;3&quot; unique_id=&quot;13958&quot;&gt;&lt;property id=&quot;20148&quot; value=&quot;5&quot;/&gt;&lt;property id=&quot;20300&quot; value=&quot;Slide 4 - &amp;quot;Multifactorial Risk Assessment&amp;quot;&quot;/&gt;&lt;property id=&quot;20307&quot; value=&quot;316&quot;/&gt;&lt;/object&gt;&lt;object type=&quot;3&quot; unique_id=&quot;13959&quot;&gt;&lt;property id=&quot;20148&quot; value=&quot;5&quot;/&gt;&lt;property id=&quot;20300&quot; value=&quot;Slide 5 - &amp;quot;Multifactorial Risk Assessment:  Focused History&amp;quot;&quot;/&gt;&lt;property id=&quot;20307&quot; value=&quot;317&quot;/&gt;&lt;/object&gt;&lt;object type=&quot;3&quot; unique_id=&quot;13960&quot;&gt;&lt;property id=&quot;20148&quot; value=&quot;5&quot;/&gt;&lt;property id=&quot;20300&quot; value=&quot;Slide 6 - &amp;quot;Multifactorial Risk Assessment – Physical Exam&amp;quot;&quot;/&gt;&lt;property id=&quot;20307&quot; value=&quot;318&quot;/&gt;&lt;/object&gt;&lt;object type=&quot;3&quot; unique_id=&quot;13961&quot;&gt;&lt;property id=&quot;20148&quot; value=&quot;5&quot;/&gt;&lt;property id=&quot;20300&quot; value=&quot;Slide 7 - &amp;quot;Multifactorial Risk Assessment – Functional Assessment&amp;quot;&quot;/&gt;&lt;property id=&quot;20307&quot; value=&quot;319&quot;/&gt;&lt;/object&gt;&lt;object type=&quot;3&quot; unique_id=&quot;13962&quot;&gt;&lt;property id=&quot;20148&quot; value=&quot;5&quot;/&gt;&lt;property id=&quot;20300&quot; value=&quot;Slide 8 - &amp;quot;Multifactorial Risk Assessment – Environmental Assessment&amp;quot;&quot;/&gt;&lt;property id=&quot;20307&quot; value=&quot;320&quot;/&gt;&lt;/object&gt;&lt;object type=&quot;3&quot; unique_id=&quot;13963&quot;&gt;&lt;property id=&quot;20148&quot; value=&quot;5&quot;/&gt;&lt;property id=&quot;20300&quot; value=&quot;Slide 9 - &amp;quot;Turning the multifactorial risk assessment into an exercise program – What to do with all this information?&amp;quot;&quot;/&gt;&lt;property id=&quot;20307&quot; value=&quot;321&quot;/&gt;&lt;/object&gt;&lt;object type=&quot;3&quot; unique_id=&quot;13964&quot;&gt;&lt;property id=&quot;20148&quot; value=&quot;5&quot;/&gt;&lt;property id=&quot;20300&quot; value=&quot;Slide 10 - &amp;quot;Stratify the Patient Problems into Systems of Balance&amp;quot;&quot;/&gt;&lt;property id=&quot;20307&quot; value=&quot;322&quot;/&gt;&lt;/object&gt;&lt;object type=&quot;3&quot; unique_id=&quot;13965&quot;&gt;&lt;property id=&quot;20148&quot; value=&quot;5&quot;/&gt;&lt;property id=&quot;20300&quot; value=&quot;Slide 11 - &amp;quot;Musculoskeletal System&amp;quot;&quot;/&gt;&lt;property id=&quot;20307&quot; value=&quot;323&quot;/&gt;&lt;/object&gt;&lt;object type=&quot;3&quot; unique_id=&quot;13966&quot;&gt;&lt;property id=&quot;20148&quot; value=&quot;5&quot;/&gt;&lt;property id=&quot;20300&quot; value=&quot;Slide 12 - &amp;quot;Proprioceptive System&amp;quot;&quot;/&gt;&lt;property id=&quot;20307&quot; value=&quot;324&quot;/&gt;&lt;/object&gt;&lt;object type=&quot;3&quot; unique_id=&quot;13967&quot;&gt;&lt;property id=&quot;20148&quot; value=&quot;5&quot;/&gt;&lt;property id=&quot;20300&quot; value=&quot;Slide 13 - &amp;quot;Oculomotor System&amp;quot;&quot;/&gt;&lt;property id=&quot;20307&quot; value=&quot;325&quot;/&gt;&lt;/object&gt;&lt;object type=&quot;3&quot; unique_id=&quot;13968&quot;&gt;&lt;property id=&quot;20148&quot; value=&quot;5&quot;/&gt;&lt;property id=&quot;20300&quot; value=&quot;Slide 14 - &amp;quot;Vestibular System&amp;quot;&quot;/&gt;&lt;property id=&quot;20307&quot; value=&quot;326&quot;/&gt;&lt;/object&gt;&lt;object type=&quot;3&quot; unique_id=&quot;13969&quot;&gt;&lt;property id=&quot;20148&quot; value=&quot;5&quot;/&gt;&lt;property id=&quot;20300&quot; value=&quot;Slide 15 - &amp;quot;Vestibular, Oculomotor, Proprioception Systems: Need at least two&amp;quot;&quot;/&gt;&lt;property id=&quot;20307&quot; value=&quot;327&quot;/&gt;&lt;/object&gt;&lt;object type=&quot;3&quot; unique_id=&quot;13970&quot;&gt;&lt;property id=&quot;20148&quot; value=&quot;5&quot;/&gt;&lt;property id=&quot;20300&quot; value=&quot;Slide 16 - &amp;quot;Cognition &amp;amp; Communication Systems (involved in dual tasking)&amp;quot;&quot;/&gt;&lt;property id=&quot;20307&quot; value=&quot;328&quot;/&gt;&lt;/object&gt;&lt;object type=&quot;3&quot; unique_id=&quot;13971&quot;&gt;&lt;property id=&quot;20148&quot; value=&quot;5&quot;/&gt;&lt;property id=&quot;20300&quot; value=&quot;Slide 17&quot;/&gt;&lt;property id=&quot;20307&quot; value=&quot;329&quot;/&gt;&lt;/object&gt;&lt;object type=&quot;3&quot; unique_id=&quot;13972&quot;&gt;&lt;property id=&quot;20148&quot; value=&quot;5&quot;/&gt;&lt;property id=&quot;20300&quot; value=&quot;Slide 18 - &amp;quot;Now that you have stratified the problems into the systems of balance, you can design a plan  of care that incorpo&quot;/&gt;&lt;property id=&quot;20307&quot; value=&quot;330&quot;/&gt;&lt;/object&gt;&lt;object type=&quot;3&quot; unique_id=&quot;13973&quot;&gt;&lt;property id=&quot;20148&quot; value=&quot;5&quot;/&gt;&lt;property id=&quot;20300&quot; value=&quot;Slide 19 - &amp;quot;Why include Interactive Metronome in the plan of care?&amp;quot;&quot;/&gt;&lt;property id=&quot;20307&quot; value=&quot;331&quot;/&gt;&lt;/object&gt;&lt;object type=&quot;3&quot; unique_id=&quot;13974&quot;&gt;&lt;property id=&quot;20148&quot; value=&quot;5&quot;/&gt;&lt;property id=&quot;20300&quot; value=&quot;Slide 20 - &amp;quot;Fall Risk Reduction Program Exercises&amp;quot;&quot;/&gt;&lt;property id=&quot;20307&quot; value=&quot;332&quot;/&gt;&lt;/object&gt;&lt;object type=&quot;3&quot; unique_id=&quot;13975&quot;&gt;&lt;property id=&quot;20148&quot; value=&quot;5&quot;/&gt;&lt;property id=&quot;20300&quot; value=&quot;Slide 21 - &amp;quot;Musculoskeletal System Exercises *Photos and exercise descriptions available on course materials page&amp;quot;&quot;/&gt;&lt;property id=&quot;20307&quot; value=&quot;333&quot;/&gt;&lt;/object&gt;&lt;object type=&quot;3&quot; unique_id=&quot;13976&quot;&gt;&lt;property id=&quot;20148&quot; value=&quot;5&quot;/&gt;&lt;property id=&quot;20300&quot; value=&quot;Slide 22 - &amp;quot;Proprioceptive System Exercises *Photos and exercise descriptions available on course materials page&amp;quot;&quot;/&gt;&lt;property id=&quot;20307&quot; value=&quot;334&quot;/&gt;&lt;/object&gt;&lt;object type=&quot;3&quot; unique_id=&quot;13977&quot;&gt;&lt;property id=&quot;20148&quot; value=&quot;5&quot;/&gt;&lt;property id=&quot;20300&quot; value=&quot;Slide 23 - &amp;quot;Oculomotor System Exercises *Photos and exercise descriptions available on course materials page&amp;quot;&quot;/&gt;&lt;property id=&quot;20307&quot; value=&quot;335&quot;/&gt;&lt;/object&gt;&lt;object type=&quot;3&quot; unique_id=&quot;13978&quot;&gt;&lt;property id=&quot;20148&quot; value=&quot;5&quot;/&gt;&lt;property id=&quot;20300&quot; value=&quot;Slide 24 - &amp;quot;Vestibular System Exercises *Photos and exercise descriptions available on course materials page&amp;quot;&quot;/&gt;&lt;property id=&quot;20307&quot; value=&quot;336&quot;/&gt;&lt;/object&gt;&lt;object type=&quot;3&quot; unique_id=&quot;13979&quot;&gt;&lt;property id=&quot;20148&quot; value=&quot;5&quot;/&gt;&lt;property id=&quot;20300&quot; value=&quot;Slide 25 - &amp;quot;Cognition/Communication System Exercises *Photos and exercise descriptions available on course materials page&amp;quot;&quot;/&gt;&lt;property id=&quot;20307&quot; value=&quot;337&quot;/&gt;&lt;/object&gt;&lt;object type=&quot;3&quot; unique_id=&quot;13980&quot;&gt;&lt;property id=&quot;20148&quot; value=&quot;5&quot;/&gt;&lt;property id=&quot;20300&quot; value=&quot;Slide 26 - &amp;quot;&amp;quot;Homework&amp;quot;&amp;quot;&quot;/&gt;&lt;property id=&quot;20307&quot; value=&quot;338&quot;/&gt;&lt;/object&gt;&lt;object type=&quot;3&quot; unique_id=&quot;13981&quot;&gt;&lt;property id=&quot;20148&quot; value=&quot;5&quot;/&gt;&lt;property id=&quot;20300&quot; value=&quot;Slide 27 - &amp;quot;Post-test&amp;quot;&quot;/&gt;&lt;property id=&quot;20307&quot; value=&quot;339&quot;/&gt;&lt;/object&gt;&lt;object type=&quot;3&quot; unique_id=&quot;13982&quot;&gt;&lt;property id=&quot;20148&quot; value=&quot;5&quot;/&gt;&lt;property id=&quot;20300&quot; value=&quot;Slide 28 - &amp;quot;Materials Page&amp;quot;&quot;/&gt;&lt;property id=&quot;20307&quot; value=&quot;340&quot;/&gt;&lt;/object&gt;&lt;object type=&quot;3&quot; unique_id=&quot;13983&quot;&gt;&lt;property id=&quot;20148&quot; value=&quot;5&quot;/&gt;&lt;property id=&quot;20300&quot; value=&quot;Slide 29 - &amp;quot;QUESTIONS? You can call or email us. We’re here to help!&amp;quot;&quot;/&gt;&lt;property id=&quot;20307&quot; value=&quot;341&quot;/&gt;&lt;/object&gt;&lt;/object&gt;&lt;object type=&quot;8&quot; unique_id=&quot;10050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ebinar theme">
  <a:themeElements>
    <a:clrScheme name="Custom 2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004574"/>
      </a:hlink>
      <a:folHlink>
        <a:srgbClr val="0067AE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1_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Webinar theme</Template>
  <TotalTime>1162</TotalTime>
  <Words>1245</Words>
  <Application>Microsoft Macintosh PowerPoint</Application>
  <PresentationFormat>On-screen Show (4:3)</PresentationFormat>
  <Paragraphs>247</Paragraphs>
  <Slides>37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Webinar theme</vt:lpstr>
      <vt:lpstr>Fall Risk Reduction Program  Designing an Exercise Program Module #3</vt:lpstr>
      <vt:lpstr>Fall Risk Reduction Program:  Review of Modules 1 &amp; 2</vt:lpstr>
      <vt:lpstr>Fall Risk Reduction Program: Module 3</vt:lpstr>
      <vt:lpstr>Agenda</vt:lpstr>
      <vt:lpstr>Multifactorial Risk Assessment</vt:lpstr>
      <vt:lpstr>Multifactorial Risk Assessment:  Focused History</vt:lpstr>
      <vt:lpstr>Multifactorial Risk Assessment – Physical Exam</vt:lpstr>
      <vt:lpstr>Multifactorial Risk Assessment – Functional Assessment</vt:lpstr>
      <vt:lpstr>Multifactorial Risk Assessment – Environmental Assessment</vt:lpstr>
      <vt:lpstr>Turning the multifactorial risk assessment into an exercise program – What to do with all this information?</vt:lpstr>
      <vt:lpstr>Stratify the Patient Problems into Systems of Balance</vt:lpstr>
      <vt:lpstr>Musculoskeletal System</vt:lpstr>
      <vt:lpstr>Proprioceptive System</vt:lpstr>
      <vt:lpstr>Oculomotor System</vt:lpstr>
      <vt:lpstr>Vestibular System</vt:lpstr>
      <vt:lpstr>Vestibular, Oculomotor, Proprioception Systems: Need at least two</vt:lpstr>
      <vt:lpstr>Cognition &amp; Communication Systems (involved in dual tasking)</vt:lpstr>
      <vt:lpstr>PowerPoint Presentation</vt:lpstr>
      <vt:lpstr>Now that you have stratified the problems into the systems of balance, you can design a plan  of care that incorporates  Interactive Metronome</vt:lpstr>
      <vt:lpstr>Why include Interactive Metronome in the plan of care?</vt:lpstr>
      <vt:lpstr>Fall Risk Reduction Program Exercises</vt:lpstr>
      <vt:lpstr>Musculoskeletal System Exercises *Photos and exercise descriptions available on course materials page</vt:lpstr>
      <vt:lpstr>Proprioceptive System Exercises *Photos and exercise descriptions available on course materials page</vt:lpstr>
      <vt:lpstr>Oculomotor System Exercises *Photos and exercise descriptions available on course materials page</vt:lpstr>
      <vt:lpstr>Vestibular System Exercises *Photos and exercise descriptions available on course materials page</vt:lpstr>
      <vt:lpstr>Cognition/Communication System Exercises *Photos and exercise descriptions available on course materials page</vt:lpstr>
      <vt:lpstr>Fall Risk Reduction Poster Overview</vt:lpstr>
      <vt:lpstr>Fall Risk Reduction Best Practices Kit</vt:lpstr>
      <vt:lpstr>Integrating Kit Items for Fall Risk Reduction Tasks</vt:lpstr>
      <vt:lpstr>"Homework"</vt:lpstr>
      <vt:lpstr>PowerPoint Presentation</vt:lpstr>
      <vt:lpstr>PowerPoint Presentation</vt:lpstr>
      <vt:lpstr>PowerPoint Presentation</vt:lpstr>
      <vt:lpstr>PowerPoint Presentation</vt:lpstr>
      <vt:lpstr>Post-test</vt:lpstr>
      <vt:lpstr>Materials Page</vt:lpstr>
      <vt:lpstr>QUESTIONS? You can call or email us. We’re here to help!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dmcbride</dc:creator>
  <cp:lastModifiedBy>Bricole Reincke</cp:lastModifiedBy>
  <cp:revision>102</cp:revision>
  <dcterms:created xsi:type="dcterms:W3CDTF">2013-01-14T15:28:02Z</dcterms:created>
  <dcterms:modified xsi:type="dcterms:W3CDTF">2013-08-06T19:25:11Z</dcterms:modified>
</cp:coreProperties>
</file>