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61" r:id="rId2"/>
    <p:sldId id="315" r:id="rId3"/>
    <p:sldId id="288" r:id="rId4"/>
    <p:sldId id="289" r:id="rId5"/>
    <p:sldId id="290" r:id="rId6"/>
    <p:sldId id="310" r:id="rId7"/>
    <p:sldId id="311" r:id="rId8"/>
    <p:sldId id="293" r:id="rId9"/>
    <p:sldId id="294" r:id="rId10"/>
    <p:sldId id="295" r:id="rId11"/>
    <p:sldId id="296" r:id="rId12"/>
    <p:sldId id="297" r:id="rId13"/>
    <p:sldId id="298" r:id="rId14"/>
    <p:sldId id="299" r:id="rId15"/>
    <p:sldId id="300" r:id="rId16"/>
    <p:sldId id="301" r:id="rId17"/>
    <p:sldId id="302" r:id="rId18"/>
    <p:sldId id="303" r:id="rId19"/>
    <p:sldId id="312" r:id="rId20"/>
    <p:sldId id="305" r:id="rId21"/>
    <p:sldId id="306" r:id="rId22"/>
    <p:sldId id="307" r:id="rId23"/>
    <p:sldId id="308" r:id="rId24"/>
    <p:sldId id="309" r:id="rId25"/>
    <p:sldId id="313" r:id="rId26"/>
    <p:sldId id="316" r:id="rId27"/>
    <p:sldId id="314" r:id="rId28"/>
  </p:sldIdLst>
  <p:sldSz cx="9144000" cy="6858000" type="screen4x3"/>
  <p:notesSz cx="6858000" cy="9144000"/>
  <p:custDataLst>
    <p:tags r:id="rId31"/>
  </p:custDataLst>
  <p:defaultTextStyle>
    <a:defPPr>
      <a:defRPr lang="en-US"/>
    </a:defPPr>
    <a:lvl1pPr marL="0" algn="l" defTabSz="913977" rtl="0" eaLnBrk="1" latinLnBrk="0" hangingPunct="1">
      <a:defRPr sz="1800" kern="1200">
        <a:solidFill>
          <a:schemeClr val="tx1"/>
        </a:solidFill>
        <a:latin typeface="+mn-lt"/>
        <a:ea typeface="+mn-ea"/>
        <a:cs typeface="+mn-cs"/>
      </a:defRPr>
    </a:lvl1pPr>
    <a:lvl2pPr marL="456988" algn="l" defTabSz="913977" rtl="0" eaLnBrk="1" latinLnBrk="0" hangingPunct="1">
      <a:defRPr sz="1800" kern="1200">
        <a:solidFill>
          <a:schemeClr val="tx1"/>
        </a:solidFill>
        <a:latin typeface="+mn-lt"/>
        <a:ea typeface="+mn-ea"/>
        <a:cs typeface="+mn-cs"/>
      </a:defRPr>
    </a:lvl2pPr>
    <a:lvl3pPr marL="913977" algn="l" defTabSz="913977" rtl="0" eaLnBrk="1" latinLnBrk="0" hangingPunct="1">
      <a:defRPr sz="1800" kern="1200">
        <a:solidFill>
          <a:schemeClr val="tx1"/>
        </a:solidFill>
        <a:latin typeface="+mn-lt"/>
        <a:ea typeface="+mn-ea"/>
        <a:cs typeface="+mn-cs"/>
      </a:defRPr>
    </a:lvl3pPr>
    <a:lvl4pPr marL="1370970" algn="l" defTabSz="913977" rtl="0" eaLnBrk="1" latinLnBrk="0" hangingPunct="1">
      <a:defRPr sz="1800" kern="1200">
        <a:solidFill>
          <a:schemeClr val="tx1"/>
        </a:solidFill>
        <a:latin typeface="+mn-lt"/>
        <a:ea typeface="+mn-ea"/>
        <a:cs typeface="+mn-cs"/>
      </a:defRPr>
    </a:lvl4pPr>
    <a:lvl5pPr marL="1827959" algn="l" defTabSz="913977" rtl="0" eaLnBrk="1" latinLnBrk="0" hangingPunct="1">
      <a:defRPr sz="1800" kern="1200">
        <a:solidFill>
          <a:schemeClr val="tx1"/>
        </a:solidFill>
        <a:latin typeface="+mn-lt"/>
        <a:ea typeface="+mn-ea"/>
        <a:cs typeface="+mn-cs"/>
      </a:defRPr>
    </a:lvl5pPr>
    <a:lvl6pPr marL="2284947" algn="l" defTabSz="913977" rtl="0" eaLnBrk="1" latinLnBrk="0" hangingPunct="1">
      <a:defRPr sz="1800" kern="1200">
        <a:solidFill>
          <a:schemeClr val="tx1"/>
        </a:solidFill>
        <a:latin typeface="+mn-lt"/>
        <a:ea typeface="+mn-ea"/>
        <a:cs typeface="+mn-cs"/>
      </a:defRPr>
    </a:lvl6pPr>
    <a:lvl7pPr marL="2741939" algn="l" defTabSz="913977" rtl="0" eaLnBrk="1" latinLnBrk="0" hangingPunct="1">
      <a:defRPr sz="1800" kern="1200">
        <a:solidFill>
          <a:schemeClr val="tx1"/>
        </a:solidFill>
        <a:latin typeface="+mn-lt"/>
        <a:ea typeface="+mn-ea"/>
        <a:cs typeface="+mn-cs"/>
      </a:defRPr>
    </a:lvl7pPr>
    <a:lvl8pPr marL="3198924" algn="l" defTabSz="913977" rtl="0" eaLnBrk="1" latinLnBrk="0" hangingPunct="1">
      <a:defRPr sz="1800" kern="1200">
        <a:solidFill>
          <a:schemeClr val="tx1"/>
        </a:solidFill>
        <a:latin typeface="+mn-lt"/>
        <a:ea typeface="+mn-ea"/>
        <a:cs typeface="+mn-cs"/>
      </a:defRPr>
    </a:lvl8pPr>
    <a:lvl9pPr marL="3655917" algn="l" defTabSz="91397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1A00"/>
    <a:srgbClr val="AD1B02"/>
    <a:srgbClr val="E82404"/>
    <a:srgbClr val="E589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963" autoAdjust="0"/>
  </p:normalViewPr>
  <p:slideViewPr>
    <p:cSldViewPr>
      <p:cViewPr varScale="1">
        <p:scale>
          <a:sx n="85" d="100"/>
          <a:sy n="85" d="100"/>
        </p:scale>
        <p:origin x="-33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tags" Target="tags/tag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A39DC-551F-49DC-A37A-FC3BF08473AA}" type="datetimeFigureOut">
              <a:rPr lang="en-US" smtClean="0"/>
              <a:pPr/>
              <a:t>1/17/13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27FE7-DE01-40A0-9A1B-2E3D04CEF589}" type="slidenum">
              <a:rPr lang="en-US" smtClean="0"/>
              <a:pPr/>
              <a:t>‹#›</a:t>
            </a:fld>
            <a:endParaRPr lang="en-US"/>
          </a:p>
        </p:txBody>
      </p:sp>
    </p:spTree>
    <p:extLst>
      <p:ext uri="{BB962C8B-B14F-4D97-AF65-F5344CB8AC3E}">
        <p14:creationId xmlns:p14="http://schemas.microsoft.com/office/powerpoint/2010/main" val="84754325"/>
      </p:ext>
    </p:extLst>
  </p:cSld>
  <p:clrMap bg1="lt1" tx1="dk1" bg2="lt2" tx2="dk2" accent1="accent1" accent2="accent2" accent3="accent3" accent4="accent4" accent5="accent5" accent6="accent6" hlink="hlink" folHlink="folHlink"/>
  <p:notesStyle>
    <a:lvl1pPr marL="0" algn="l" defTabSz="913977" rtl="0" eaLnBrk="1" latinLnBrk="0" hangingPunct="1">
      <a:defRPr sz="1200" kern="1200">
        <a:solidFill>
          <a:schemeClr val="tx1"/>
        </a:solidFill>
        <a:latin typeface="+mn-lt"/>
        <a:ea typeface="+mn-ea"/>
        <a:cs typeface="+mn-cs"/>
      </a:defRPr>
    </a:lvl1pPr>
    <a:lvl2pPr marL="456988" algn="l" defTabSz="913977" rtl="0" eaLnBrk="1" latinLnBrk="0" hangingPunct="1">
      <a:defRPr sz="1200" kern="1200">
        <a:solidFill>
          <a:schemeClr val="tx1"/>
        </a:solidFill>
        <a:latin typeface="+mn-lt"/>
        <a:ea typeface="+mn-ea"/>
        <a:cs typeface="+mn-cs"/>
      </a:defRPr>
    </a:lvl2pPr>
    <a:lvl3pPr marL="913977" algn="l" defTabSz="913977" rtl="0" eaLnBrk="1" latinLnBrk="0" hangingPunct="1">
      <a:defRPr sz="1200" kern="1200">
        <a:solidFill>
          <a:schemeClr val="tx1"/>
        </a:solidFill>
        <a:latin typeface="+mn-lt"/>
        <a:ea typeface="+mn-ea"/>
        <a:cs typeface="+mn-cs"/>
      </a:defRPr>
    </a:lvl3pPr>
    <a:lvl4pPr marL="1370970" algn="l" defTabSz="913977" rtl="0" eaLnBrk="1" latinLnBrk="0" hangingPunct="1">
      <a:defRPr sz="1200" kern="1200">
        <a:solidFill>
          <a:schemeClr val="tx1"/>
        </a:solidFill>
        <a:latin typeface="+mn-lt"/>
        <a:ea typeface="+mn-ea"/>
        <a:cs typeface="+mn-cs"/>
      </a:defRPr>
    </a:lvl4pPr>
    <a:lvl5pPr marL="1827959" algn="l" defTabSz="913977" rtl="0" eaLnBrk="1" latinLnBrk="0" hangingPunct="1">
      <a:defRPr sz="1200" kern="1200">
        <a:solidFill>
          <a:schemeClr val="tx1"/>
        </a:solidFill>
        <a:latin typeface="+mn-lt"/>
        <a:ea typeface="+mn-ea"/>
        <a:cs typeface="+mn-cs"/>
      </a:defRPr>
    </a:lvl5pPr>
    <a:lvl6pPr marL="2284947" algn="l" defTabSz="913977" rtl="0" eaLnBrk="1" latinLnBrk="0" hangingPunct="1">
      <a:defRPr sz="1200" kern="1200">
        <a:solidFill>
          <a:schemeClr val="tx1"/>
        </a:solidFill>
        <a:latin typeface="+mn-lt"/>
        <a:ea typeface="+mn-ea"/>
        <a:cs typeface="+mn-cs"/>
      </a:defRPr>
    </a:lvl6pPr>
    <a:lvl7pPr marL="2741939" algn="l" defTabSz="913977" rtl="0" eaLnBrk="1" latinLnBrk="0" hangingPunct="1">
      <a:defRPr sz="1200" kern="1200">
        <a:solidFill>
          <a:schemeClr val="tx1"/>
        </a:solidFill>
        <a:latin typeface="+mn-lt"/>
        <a:ea typeface="+mn-ea"/>
        <a:cs typeface="+mn-cs"/>
      </a:defRPr>
    </a:lvl7pPr>
    <a:lvl8pPr marL="3198924" algn="l" defTabSz="913977" rtl="0" eaLnBrk="1" latinLnBrk="0" hangingPunct="1">
      <a:defRPr sz="1200" kern="1200">
        <a:solidFill>
          <a:schemeClr val="tx1"/>
        </a:solidFill>
        <a:latin typeface="+mn-lt"/>
        <a:ea typeface="+mn-ea"/>
        <a:cs typeface="+mn-cs"/>
      </a:defRPr>
    </a:lvl8pPr>
    <a:lvl9pPr marL="3655917" algn="l" defTabSz="9139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9554" name="Rectangle 2"/>
          <p:cNvSpPr>
            <a:spLocks noGrp="1" noRot="1" noChangeAspect="1" noChangeArrowheads="1" noTextEdit="1"/>
          </p:cNvSpPr>
          <p:nvPr>
            <p:ph type="sldImg"/>
          </p:nvPr>
        </p:nvSpPr>
        <p:spPr>
          <a:ln/>
        </p:spPr>
      </p:sp>
      <p:sp>
        <p:nvSpPr>
          <p:cNvPr id="2839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3588"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1" y="4343400"/>
            <a:ext cx="5486399" cy="369300"/>
          </a:xfrm>
          <a:prstGeom prst="rect">
            <a:avLst/>
          </a:prstGeom>
        </p:spPr>
        <p:txBody>
          <a:bodyPr lIns="91424" tIns="91424" rIns="91424" bIns="91424" anchor="t" anchorCtr="0">
            <a:sp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0" y="1752452"/>
            <a:ext cx="3352800" cy="43733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15000" y="1752452"/>
            <a:ext cx="3355848" cy="43733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6" y="1534791"/>
            <a:ext cx="3352799"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1752606" y="2174379"/>
            <a:ext cx="3352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81601" y="1534791"/>
            <a:ext cx="3504754"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5181601" y="2174379"/>
            <a:ext cx="3504754"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a:p>
        </p:txBody>
      </p:sp>
      <p:sp>
        <p:nvSpPr>
          <p:cNvPr id="9" name="Title 1"/>
          <p:cNvSpPr>
            <a:spLocks noGrp="1"/>
          </p:cNvSpPr>
          <p:nvPr>
            <p:ph type="title"/>
          </p:nvPr>
        </p:nvSpPr>
        <p:spPr>
          <a:xfrm>
            <a:off x="152400" y="228824"/>
            <a:ext cx="6705601" cy="1218902"/>
          </a:xfrm>
        </p:spPr>
        <p:txBody>
          <a:body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820CF4A-8026-46E0-B013-70E8576EE365}" type="slidenum">
              <a:rPr lang="en-US" smtClean="0"/>
              <a:pPr/>
              <a:t>‹#›</a:t>
            </a:fld>
            <a:endParaRPr lang="en-US"/>
          </a:p>
        </p:txBody>
      </p:sp>
      <p:sp>
        <p:nvSpPr>
          <p:cNvPr id="5" name="Content Placeholder 4"/>
          <p:cNvSpPr>
            <a:spLocks noGrp="1"/>
          </p:cNvSpPr>
          <p:nvPr>
            <p:ph sz="quarter" idx="11"/>
          </p:nvPr>
        </p:nvSpPr>
        <p:spPr>
          <a:xfrm>
            <a:off x="1676400" y="16002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2"/>
          </p:nvPr>
        </p:nvSpPr>
        <p:spPr>
          <a:xfrm>
            <a:off x="5562600" y="1600200"/>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6"/>
          <p:cNvSpPr>
            <a:spLocks noGrp="1"/>
          </p:cNvSpPr>
          <p:nvPr>
            <p:ph sz="quarter" idx="13"/>
          </p:nvPr>
        </p:nvSpPr>
        <p:spPr>
          <a:xfrm>
            <a:off x="5562600" y="3962400"/>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990601"/>
            <a:ext cx="6324600" cy="26098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895600" y="3886200"/>
            <a:ext cx="55626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3E282E-65D0-4F93-952F-DF6B88DB09B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x" userDrawn="1">
  <p:cSld name="1_tx">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91699988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824"/>
            <a:ext cx="8839200" cy="1218902"/>
          </a:xfrm>
          <a:prstGeom prst="rect">
            <a:avLst/>
          </a:prstGeom>
          <a:noFill/>
          <a:ln w="9525">
            <a:noFill/>
            <a:miter lim="800000"/>
            <a:headEnd/>
            <a:tailEnd/>
          </a:ln>
        </p:spPr>
        <p:txBody>
          <a:bodyPr vert="horz" wrap="square" lIns="91440" tIns="45664" rIns="91440" bIns="45664" numCol="1" anchor="ctr" anchorCtr="1" compatLnSpc="1">
            <a:prstTxWarp prst="textNoShape">
              <a:avLst/>
            </a:prstTxWarp>
            <a:norm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066800" y="1524000"/>
            <a:ext cx="8001000" cy="4343400"/>
          </a:xfrm>
          <a:prstGeom prst="roundRect">
            <a:avLst>
              <a:gd name="adj" fmla="val 7160"/>
            </a:avLst>
          </a:prstGeom>
          <a:gradFill>
            <a:gsLst>
              <a:gs pos="0">
                <a:schemeClr val="accent2">
                  <a:tint val="50000"/>
                  <a:satMod val="300000"/>
                  <a:alpha val="37000"/>
                </a:schemeClr>
              </a:gs>
              <a:gs pos="35000">
                <a:schemeClr val="accent2">
                  <a:tint val="37000"/>
                  <a:satMod val="300000"/>
                </a:schemeClr>
              </a:gs>
              <a:gs pos="100000">
                <a:schemeClr val="accent2">
                  <a:tint val="15000"/>
                  <a:satMod val="350000"/>
                </a:schemeClr>
              </a:gs>
            </a:gsLst>
          </a:gradFill>
          <a:ln>
            <a:headEnd/>
            <a:tailEnd/>
          </a:ln>
        </p:spPr>
        <p:style>
          <a:lnRef idx="1">
            <a:schemeClr val="accent2"/>
          </a:lnRef>
          <a:fillRef idx="2">
            <a:schemeClr val="accent2"/>
          </a:fillRef>
          <a:effectRef idx="1">
            <a:schemeClr val="accent2"/>
          </a:effectRef>
          <a:fontRef idx="none"/>
        </p:style>
        <p:txBody>
          <a:bodyPr vert="horz" wrap="square" lIns="91326" tIns="45664" rIns="91326" bIns="45664" numCol="1" anchor="ctr"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8372" name="Rectangle 4"/>
          <p:cNvSpPr>
            <a:spLocks noGrp="1" noChangeArrowheads="1"/>
          </p:cNvSpPr>
          <p:nvPr>
            <p:ph type="sldNum" sz="quarter" idx="4"/>
          </p:nvPr>
        </p:nvSpPr>
        <p:spPr bwMode="auto">
          <a:xfrm>
            <a:off x="0" y="6381378"/>
            <a:ext cx="2210098" cy="476622"/>
          </a:xfrm>
          <a:prstGeom prst="rect">
            <a:avLst/>
          </a:prstGeom>
          <a:noFill/>
          <a:ln w="9525">
            <a:noFill/>
            <a:miter lim="800000"/>
            <a:headEnd/>
            <a:tailEnd/>
          </a:ln>
        </p:spPr>
        <p:txBody>
          <a:bodyPr vert="horz" wrap="square" lIns="91326" tIns="45664" rIns="91326" bIns="45664"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charset="0"/>
                <a:ea typeface="ＭＳ Ｐゴシック" pitchFamily="34" charset="-128"/>
              </a:defRPr>
            </a:lvl1pPr>
          </a:lstStyle>
          <a:p>
            <a:fld id="{0820CF4A-8026-46E0-B013-70E8576EE365}"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2" r:id="rId1"/>
    <p:sldLayoutId id="2147483664" r:id="rId2"/>
    <p:sldLayoutId id="2147483666" r:id="rId3"/>
    <p:sldLayoutId id="2147483689" r:id="rId4"/>
    <p:sldLayoutId id="2147483690" r:id="rId5"/>
    <p:sldLayoutId id="2147483840" r:id="rId6"/>
    <p:sldLayoutId id="2147483842" r:id="rId7"/>
  </p:sldLayoutIdLst>
  <p:transition xmlns:p14="http://schemas.microsoft.com/office/powerpoint/2010/main"/>
  <p:timing>
    <p:tnLst>
      <p:par>
        <p:cTn xmlns:p14="http://schemas.microsoft.com/office/powerpoint/2010/main" id="1" dur="indefinite" restart="never" nodeType="tmRoot"/>
      </p:par>
    </p:tnLst>
  </p:timing>
  <p:txStyles>
    <p:titleStyle>
      <a:lvl1pPr marL="0" indent="0" algn="ctr" defTabSz="913722" rtl="0" eaLnBrk="1" fontAlgn="base" hangingPunct="1">
        <a:spcBef>
          <a:spcPct val="0"/>
        </a:spcBef>
        <a:spcAft>
          <a:spcPct val="0"/>
        </a:spcAft>
        <a:defRPr sz="4000" b="1" baseline="0">
          <a:solidFill>
            <a:srgbClr val="C00000"/>
          </a:solidFill>
          <a:latin typeface="+mj-lt"/>
          <a:ea typeface="+mj-ea"/>
          <a:cs typeface="+mj-cs"/>
        </a:defRPr>
      </a:lvl1pPr>
      <a:lvl2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2pPr>
      <a:lvl3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3pPr>
      <a:lvl4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4pPr>
      <a:lvl5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5pPr>
      <a:lvl6pPr marL="321308"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6pPr>
      <a:lvl7pPr marL="642618"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7pPr>
      <a:lvl8pPr marL="963925"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8pPr>
      <a:lvl9pPr marL="1285237"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9pPr>
    </p:titleStyle>
    <p:bodyStyle>
      <a:lvl1pPr marL="342508" indent="-342508" algn="l" defTabSz="913722" rtl="0" eaLnBrk="1" fontAlgn="base" hangingPunct="1">
        <a:spcBef>
          <a:spcPct val="20000"/>
        </a:spcBef>
        <a:spcAft>
          <a:spcPct val="0"/>
        </a:spcAft>
        <a:buClr>
          <a:srgbClr val="BA1A00"/>
        </a:buClr>
        <a:buFont typeface="Wingdings" pitchFamily="2" charset="2"/>
        <a:buChar char="Ø"/>
        <a:defRPr sz="3200" b="1">
          <a:solidFill>
            <a:schemeClr val="accent6">
              <a:lumMod val="50000"/>
            </a:schemeClr>
          </a:solidFill>
          <a:latin typeface="+mn-lt"/>
          <a:ea typeface="+mn-ea"/>
          <a:cs typeface="+mn-cs"/>
        </a:defRPr>
      </a:lvl1pPr>
      <a:lvl2pPr marL="743028" indent="-285610" algn="l" defTabSz="913722" rtl="0" eaLnBrk="1" fontAlgn="base" hangingPunct="1">
        <a:spcBef>
          <a:spcPct val="20000"/>
        </a:spcBef>
        <a:spcAft>
          <a:spcPct val="0"/>
        </a:spcAft>
        <a:buClr>
          <a:srgbClr val="C00000"/>
        </a:buClr>
        <a:buFont typeface="Wingdings" pitchFamily="2" charset="2"/>
        <a:buChar char="w"/>
        <a:defRPr sz="2800" b="1">
          <a:solidFill>
            <a:schemeClr val="accent6">
              <a:lumMod val="50000"/>
            </a:schemeClr>
          </a:solidFill>
          <a:latin typeface="+mn-lt"/>
          <a:ea typeface="+mn-ea"/>
        </a:defRPr>
      </a:lvl2pPr>
      <a:lvl3pPr marL="1142429" indent="-228709" algn="l" defTabSz="913722" rtl="0" eaLnBrk="1" fontAlgn="base" hangingPunct="1">
        <a:spcBef>
          <a:spcPct val="20000"/>
        </a:spcBef>
        <a:spcAft>
          <a:spcPct val="0"/>
        </a:spcAft>
        <a:buClr>
          <a:srgbClr val="C00000"/>
        </a:buClr>
        <a:buChar char="•"/>
        <a:defRPr sz="2400" b="1">
          <a:solidFill>
            <a:schemeClr val="accent6">
              <a:lumMod val="50000"/>
            </a:schemeClr>
          </a:solidFill>
          <a:latin typeface="+mn-lt"/>
          <a:ea typeface="+mn-ea"/>
        </a:defRPr>
      </a:lvl3pPr>
      <a:lvl4pPr marL="1599852" indent="-228709" algn="l" defTabSz="913722" rtl="0" eaLnBrk="1" fontAlgn="base" hangingPunct="1">
        <a:spcBef>
          <a:spcPct val="20000"/>
        </a:spcBef>
        <a:spcAft>
          <a:spcPct val="0"/>
        </a:spcAft>
        <a:buClr>
          <a:srgbClr val="C00000"/>
        </a:buClr>
        <a:buFont typeface="Wingdings" pitchFamily="2" charset="2"/>
        <a:buChar char="s"/>
        <a:defRPr sz="2000" b="1">
          <a:solidFill>
            <a:schemeClr val="accent6">
              <a:lumMod val="50000"/>
            </a:schemeClr>
          </a:solidFill>
          <a:latin typeface="+mn-lt"/>
          <a:ea typeface="+mn-ea"/>
        </a:defRPr>
      </a:lvl4pPr>
      <a:lvl5pPr marL="2056159" indent="-228709" algn="l" defTabSz="913722" rtl="0" eaLnBrk="1" fontAlgn="base" hangingPunct="1">
        <a:spcBef>
          <a:spcPct val="20000"/>
        </a:spcBef>
        <a:spcAft>
          <a:spcPct val="0"/>
        </a:spcAft>
        <a:buClr>
          <a:srgbClr val="C00000"/>
        </a:buClr>
        <a:buChar char="•"/>
        <a:defRPr sz="2000" b="1">
          <a:solidFill>
            <a:schemeClr val="accent6">
              <a:lumMod val="50000"/>
            </a:schemeClr>
          </a:solidFill>
          <a:latin typeface="+mn-lt"/>
          <a:ea typeface="+mn-ea"/>
        </a:defRPr>
      </a:lvl5pPr>
      <a:lvl6pPr marL="2377463"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6pPr>
      <a:lvl7pPr marL="2698776"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7pPr>
      <a:lvl8pPr marL="3020089"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8pPr>
      <a:lvl9pPr marL="3341394"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9pPr>
    </p:bodyStyle>
    <p:otherStyle>
      <a:defPPr>
        <a:defRPr lang="en-US"/>
      </a:defPPr>
      <a:lvl1pPr marL="0" algn="l" defTabSz="642618" rtl="0" eaLnBrk="1" latinLnBrk="0" hangingPunct="1">
        <a:defRPr sz="1300" kern="1200">
          <a:solidFill>
            <a:schemeClr val="tx1"/>
          </a:solidFill>
          <a:latin typeface="+mn-lt"/>
          <a:ea typeface="+mn-ea"/>
          <a:cs typeface="+mn-cs"/>
        </a:defRPr>
      </a:lvl1pPr>
      <a:lvl2pPr marL="321308" algn="l" defTabSz="642618" rtl="0" eaLnBrk="1" latinLnBrk="0" hangingPunct="1">
        <a:defRPr sz="1300" kern="1200">
          <a:solidFill>
            <a:schemeClr val="tx1"/>
          </a:solidFill>
          <a:latin typeface="+mn-lt"/>
          <a:ea typeface="+mn-ea"/>
          <a:cs typeface="+mn-cs"/>
        </a:defRPr>
      </a:lvl2pPr>
      <a:lvl3pPr marL="642618" algn="l" defTabSz="642618" rtl="0" eaLnBrk="1" latinLnBrk="0" hangingPunct="1">
        <a:defRPr sz="1300" kern="1200">
          <a:solidFill>
            <a:schemeClr val="tx1"/>
          </a:solidFill>
          <a:latin typeface="+mn-lt"/>
          <a:ea typeface="+mn-ea"/>
          <a:cs typeface="+mn-cs"/>
        </a:defRPr>
      </a:lvl3pPr>
      <a:lvl4pPr marL="963925" algn="l" defTabSz="642618" rtl="0" eaLnBrk="1" latinLnBrk="0" hangingPunct="1">
        <a:defRPr sz="1300" kern="1200">
          <a:solidFill>
            <a:schemeClr val="tx1"/>
          </a:solidFill>
          <a:latin typeface="+mn-lt"/>
          <a:ea typeface="+mn-ea"/>
          <a:cs typeface="+mn-cs"/>
        </a:defRPr>
      </a:lvl4pPr>
      <a:lvl5pPr marL="1285237" algn="l" defTabSz="642618" rtl="0" eaLnBrk="1" latinLnBrk="0" hangingPunct="1">
        <a:defRPr sz="1300" kern="1200">
          <a:solidFill>
            <a:schemeClr val="tx1"/>
          </a:solidFill>
          <a:latin typeface="+mn-lt"/>
          <a:ea typeface="+mn-ea"/>
          <a:cs typeface="+mn-cs"/>
        </a:defRPr>
      </a:lvl5pPr>
      <a:lvl6pPr marL="1606546" algn="l" defTabSz="642618" rtl="0" eaLnBrk="1" latinLnBrk="0" hangingPunct="1">
        <a:defRPr sz="1300" kern="1200">
          <a:solidFill>
            <a:schemeClr val="tx1"/>
          </a:solidFill>
          <a:latin typeface="+mn-lt"/>
          <a:ea typeface="+mn-ea"/>
          <a:cs typeface="+mn-cs"/>
        </a:defRPr>
      </a:lvl6pPr>
      <a:lvl7pPr marL="1927855" algn="l" defTabSz="642618" rtl="0" eaLnBrk="1" latinLnBrk="0" hangingPunct="1">
        <a:defRPr sz="1300" kern="1200">
          <a:solidFill>
            <a:schemeClr val="tx1"/>
          </a:solidFill>
          <a:latin typeface="+mn-lt"/>
          <a:ea typeface="+mn-ea"/>
          <a:cs typeface="+mn-cs"/>
        </a:defRPr>
      </a:lvl7pPr>
      <a:lvl8pPr marL="2249166" algn="l" defTabSz="642618" rtl="0" eaLnBrk="1" latinLnBrk="0" hangingPunct="1">
        <a:defRPr sz="1300" kern="1200">
          <a:solidFill>
            <a:schemeClr val="tx1"/>
          </a:solidFill>
          <a:latin typeface="+mn-lt"/>
          <a:ea typeface="+mn-ea"/>
          <a:cs typeface="+mn-cs"/>
        </a:defRPr>
      </a:lvl8pPr>
      <a:lvl9pPr marL="2570475" algn="l" defTabSz="642618"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interactivemetronome.com/index.php/fall-risk-coach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0" y="1136839"/>
            <a:ext cx="9144000" cy="2215961"/>
          </a:xfrm>
          <a:prstGeom prst="rect">
            <a:avLst/>
          </a:prstGeom>
        </p:spPr>
        <p:txBody>
          <a:bodyPr wrap="square" lIns="91425" tIns="91425" rIns="91425" bIns="91425" anchor="b" anchorCtr="0">
            <a:spAutoFit/>
          </a:bodyPr>
          <a:lstStyle/>
          <a:p>
            <a:pPr lvl="0" algn="ctr" rtl="0">
              <a:buNone/>
            </a:pPr>
            <a:r>
              <a:rPr lang="en" sz="4800" dirty="0">
                <a:solidFill>
                  <a:srgbClr val="BA1A00"/>
                </a:solidFill>
              </a:rPr>
              <a:t>Fall Risk Reduction Program</a:t>
            </a:r>
          </a:p>
          <a:p>
            <a:pPr lvl="0" algn="ctr" rtl="0">
              <a:buNone/>
            </a:pPr>
            <a:r>
              <a:rPr lang="en-US" sz="4400" smtClean="0">
                <a:solidFill>
                  <a:srgbClr val="BA1A00"/>
                </a:solidFill>
              </a:rPr>
              <a:t>Patient Assessment</a:t>
            </a:r>
            <a:endParaRPr lang="en" sz="4400" dirty="0">
              <a:solidFill>
                <a:srgbClr val="BA1A00"/>
              </a:solidFill>
            </a:endParaRPr>
          </a:p>
          <a:p>
            <a:pPr algn="ctr">
              <a:buNone/>
            </a:pPr>
            <a:r>
              <a:rPr lang="en" dirty="0">
                <a:solidFill>
                  <a:srgbClr val="BA1A00"/>
                </a:solidFill>
              </a:rPr>
              <a:t>Module </a:t>
            </a:r>
            <a:r>
              <a:rPr lang="en" dirty="0" smtClean="0">
                <a:solidFill>
                  <a:srgbClr val="BA1A00"/>
                </a:solidFill>
              </a:rPr>
              <a:t>#2</a:t>
            </a:r>
            <a:r>
              <a:rPr lang="en-US" dirty="0" smtClean="0">
                <a:solidFill>
                  <a:srgbClr val="BA1A00"/>
                </a:solidFill>
              </a:rPr>
              <a:t> of 6</a:t>
            </a:r>
            <a:endParaRPr lang="en" dirty="0">
              <a:solidFill>
                <a:srgbClr val="BA1A00"/>
              </a:solidFill>
            </a:endParaRPr>
          </a:p>
        </p:txBody>
      </p:sp>
      <p:sp>
        <p:nvSpPr>
          <p:cNvPr id="117" name="Shape 117"/>
          <p:cNvSpPr txBox="1">
            <a:spLocks noGrp="1"/>
          </p:cNvSpPr>
          <p:nvPr>
            <p:ph type="subTitle" idx="1"/>
          </p:nvPr>
        </p:nvSpPr>
        <p:spPr>
          <a:xfrm>
            <a:off x="2590800" y="3581400"/>
            <a:ext cx="5943600" cy="1517971"/>
          </a:xfrm>
          <a:prstGeom prst="roundRect">
            <a:avLst/>
          </a:prstGeom>
        </p:spPr>
        <p:txBody>
          <a:bodyPr wrap="square" lIns="91425" tIns="91425" rIns="91425" bIns="91425" anchor="t" anchorCtr="0">
            <a:spAutoFit/>
          </a:bodyPr>
          <a:lstStyle/>
          <a:p>
            <a:pPr lvl="0" rtl="0">
              <a:lnSpc>
                <a:spcPct val="115000"/>
              </a:lnSpc>
              <a:buNone/>
            </a:pPr>
            <a:r>
              <a:rPr lang="en" b="1" dirty="0">
                <a:solidFill>
                  <a:srgbClr val="0068AE"/>
                </a:solidFill>
              </a:rPr>
              <a:t>Shelley Thomas, MPT, MBA</a:t>
            </a:r>
          </a:p>
          <a:p>
            <a:pPr lvl="0" rtl="0">
              <a:lnSpc>
                <a:spcPct val="115000"/>
              </a:lnSpc>
              <a:buNone/>
            </a:pPr>
            <a:r>
              <a:rPr lang="en" b="1" dirty="0">
                <a:solidFill>
                  <a:srgbClr val="0068AE"/>
                </a:solidFill>
              </a:rPr>
              <a:t>Dara Coburn, M.S., </a:t>
            </a:r>
            <a:r>
              <a:rPr lang="en" b="1" dirty="0" smtClean="0">
                <a:solidFill>
                  <a:srgbClr val="0068AE"/>
                </a:solidFill>
              </a:rPr>
              <a:t>CCC-SLP</a:t>
            </a:r>
            <a:endParaRPr lang="en" b="1" dirty="0">
              <a:solidFill>
                <a:srgbClr val="0068AE"/>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8530" name="Rectangle 2"/>
          <p:cNvSpPr>
            <a:spLocks noGrp="1" noChangeArrowheads="1"/>
          </p:cNvSpPr>
          <p:nvPr>
            <p:ph type="title"/>
          </p:nvPr>
        </p:nvSpPr>
        <p:spPr/>
        <p:txBody>
          <a:bodyPr>
            <a:normAutofit/>
          </a:bodyPr>
          <a:lstStyle/>
          <a:p>
            <a:pPr algn="ctr"/>
            <a:r>
              <a:rPr lang="en-US" dirty="0" smtClean="0"/>
              <a:t>Narrative Note Example</a:t>
            </a:r>
            <a:endParaRPr lang="en-US" dirty="0"/>
          </a:p>
        </p:txBody>
      </p:sp>
      <p:sp>
        <p:nvSpPr>
          <p:cNvPr id="2838531" name="Rectangle 3"/>
          <p:cNvSpPr>
            <a:spLocks noGrp="1" noChangeArrowheads="1"/>
          </p:cNvSpPr>
          <p:nvPr>
            <p:ph idx="1"/>
          </p:nvPr>
        </p:nvSpPr>
        <p:spPr/>
        <p:txBody>
          <a:bodyPr>
            <a:normAutofit fontScale="55000" lnSpcReduction="20000"/>
          </a:bodyPr>
          <a:lstStyle/>
          <a:p>
            <a:pPr marL="0" indent="0">
              <a:lnSpc>
                <a:spcPct val="120000"/>
              </a:lnSpc>
              <a:buNone/>
            </a:pPr>
            <a:r>
              <a:rPr lang="en-US" sz="3600" dirty="0" smtClean="0"/>
              <a:t>Soap Note Example:</a:t>
            </a:r>
          </a:p>
          <a:p>
            <a:pPr>
              <a:lnSpc>
                <a:spcPct val="120000"/>
              </a:lnSpc>
            </a:pPr>
            <a:r>
              <a:rPr lang="en-US" dirty="0" smtClean="0"/>
              <a:t>S – Patient seen for skilled speech therapy.  He was alert and oriented.  He participated well in treatment and had no complaints of pain.</a:t>
            </a:r>
          </a:p>
          <a:p>
            <a:pPr>
              <a:lnSpc>
                <a:spcPct val="120000"/>
              </a:lnSpc>
            </a:pPr>
            <a:r>
              <a:rPr lang="en-US" dirty="0" smtClean="0"/>
              <a:t>O – Patient will follow a 2-step direction</a:t>
            </a:r>
          </a:p>
          <a:p>
            <a:pPr>
              <a:lnSpc>
                <a:spcPct val="120000"/>
              </a:lnSpc>
            </a:pPr>
            <a:r>
              <a:rPr lang="en-US" dirty="0" smtClean="0"/>
              <a:t>A – Performed a cognitive/motor task direction in the presence of auditory cues and repetitive task practice with hand over hand assistance.  Required more assistance from clinician as complexity of auditory cue and feedback was added.  Has difficulty in distraction.  Required moderate assistance to persist.</a:t>
            </a:r>
          </a:p>
          <a:p>
            <a:pPr>
              <a:lnSpc>
                <a:spcPct val="120000"/>
              </a:lnSpc>
            </a:pPr>
            <a:r>
              <a:rPr lang="en-US" dirty="0" smtClean="0"/>
              <a:t>P – Increase complexity of feedback, reduce amount of clinical assistance require.  Alternate between two different sets of directions as tolerated.</a:t>
            </a:r>
          </a:p>
        </p:txBody>
      </p:sp>
      <p:sp>
        <p:nvSpPr>
          <p:cNvPr id="4" name="Slide Number Placeholder 3"/>
          <p:cNvSpPr>
            <a:spLocks noGrp="1"/>
          </p:cNvSpPr>
          <p:nvPr>
            <p:ph type="sldNum" sz="quarter" idx="10"/>
          </p:nvPr>
        </p:nvSpPr>
        <p:spPr/>
        <p:txBody>
          <a:bodyPr/>
          <a:lstStyle/>
          <a:p>
            <a:endParaRPr lang="en-US" smtClean="0"/>
          </a:p>
          <a:p>
            <a:r>
              <a:rPr lang="en-US" smtClean="0"/>
              <a:t>Slide </a:t>
            </a:r>
            <a:fld id="{0B72DDD1-2C8B-41BD-A9D6-D4735EA49830}" type="slidenum">
              <a:rPr lang="en-US" smtClean="0"/>
              <a:pPr/>
              <a:t>10</a:t>
            </a:fld>
            <a:endParaRPr lang="en-US"/>
          </a:p>
        </p:txBody>
      </p:sp>
    </p:spTree>
    <p:extLst>
      <p:ext uri="{BB962C8B-B14F-4D97-AF65-F5344CB8AC3E}">
        <p14:creationId xmlns:p14="http://schemas.microsoft.com/office/powerpoint/2010/main" val="18268333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p:txBody>
          <a:bodyPr/>
          <a:lstStyle/>
          <a:p>
            <a:r>
              <a:rPr lang="en" dirty="0" smtClean="0"/>
              <a:t>Determining Patient Baseline</a:t>
            </a:r>
            <a:endParaRPr lang="en" dirty="0"/>
          </a:p>
        </p:txBody>
      </p:sp>
      <p:sp>
        <p:nvSpPr>
          <p:cNvPr id="74" name="Shape 74"/>
          <p:cNvSpPr txBox="1">
            <a:spLocks noGrp="1"/>
          </p:cNvSpPr>
          <p:nvPr>
            <p:ph idx="1"/>
          </p:nvPr>
        </p:nvSpPr>
        <p:spPr>
          <a:xfrm>
            <a:off x="2286000" y="1981200"/>
            <a:ext cx="6781800" cy="3505200"/>
          </a:xfrm>
        </p:spPr>
        <p:txBody>
          <a:bodyPr>
            <a:normAutofit lnSpcReduction="10000"/>
          </a:bodyPr>
          <a:lstStyle/>
          <a:p>
            <a:pPr marL="0" lvl="0" indent="0" algn="ctr">
              <a:buNone/>
            </a:pPr>
            <a:r>
              <a:rPr lang="en-US" sz="3600" dirty="0" smtClean="0"/>
              <a:t>       Use both IM assessments </a:t>
            </a:r>
            <a:br>
              <a:rPr lang="en-US" sz="3600" dirty="0" smtClean="0"/>
            </a:br>
            <a:r>
              <a:rPr lang="en-US" sz="3600" dirty="0" smtClean="0"/>
              <a:t>    and standardized</a:t>
            </a:r>
            <a:br>
              <a:rPr lang="en-US" sz="3600" dirty="0" smtClean="0"/>
            </a:br>
            <a:r>
              <a:rPr lang="en-US" sz="3600" dirty="0" smtClean="0"/>
              <a:t> evaluation tools to determine baseline prior </a:t>
            </a:r>
            <a:br>
              <a:rPr lang="en-US" sz="3600" dirty="0" smtClean="0"/>
            </a:br>
            <a:r>
              <a:rPr lang="en-US" sz="3600" dirty="0" smtClean="0"/>
              <a:t>to starting Fall Risk </a:t>
            </a:r>
            <a:br>
              <a:rPr lang="en-US" sz="3600" dirty="0" smtClean="0"/>
            </a:br>
            <a:r>
              <a:rPr lang="en-US" sz="3600" dirty="0" smtClean="0"/>
              <a:t>Reduction Program</a:t>
            </a:r>
          </a:p>
        </p:txBody>
      </p:sp>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7667" t="10084" r="18889" b="11083"/>
          <a:stretch/>
        </p:blipFill>
        <p:spPr>
          <a:xfrm>
            <a:off x="76200" y="1312921"/>
            <a:ext cx="3276602" cy="2344679"/>
          </a:xfrm>
          <a:prstGeom prst="roundRect">
            <a:avLst>
              <a:gd name="adj" fmla="val 11334"/>
            </a:avLst>
          </a:prstGeom>
          <a:ln>
            <a:solidFill>
              <a:schemeClr val="bg1"/>
            </a:solidFill>
          </a:ln>
        </p:spPr>
      </p:pic>
    </p:spTree>
    <p:extLst>
      <p:ext uri="{BB962C8B-B14F-4D97-AF65-F5344CB8AC3E}">
        <p14:creationId xmlns:p14="http://schemas.microsoft.com/office/powerpoint/2010/main" val="5088991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p:txBody>
          <a:bodyPr/>
          <a:lstStyle/>
          <a:p>
            <a:r>
              <a:rPr lang="en" smtClean="0"/>
              <a:t>IM Assessments</a:t>
            </a:r>
            <a:endParaRPr lang="en" dirty="0"/>
          </a:p>
        </p:txBody>
      </p:sp>
      <p:sp>
        <p:nvSpPr>
          <p:cNvPr id="80" name="Shape 80"/>
          <p:cNvSpPr txBox="1">
            <a:spLocks noGrp="1"/>
          </p:cNvSpPr>
          <p:nvPr>
            <p:ph idx="1"/>
          </p:nvPr>
        </p:nvSpPr>
        <p:spPr>
          <a:xfrm>
            <a:off x="1066800" y="1371600"/>
            <a:ext cx="8001000" cy="4495800"/>
          </a:xfrm>
        </p:spPr>
        <p:txBody>
          <a:bodyPr>
            <a:normAutofit/>
          </a:bodyPr>
          <a:lstStyle/>
          <a:p>
            <a:pPr lvl="0"/>
            <a:r>
              <a:rPr lang="en" sz="2000" dirty="0" smtClean="0"/>
              <a:t>Short Form Test (SFT)</a:t>
            </a:r>
          </a:p>
          <a:p>
            <a:pPr lvl="1"/>
            <a:r>
              <a:rPr lang="en" sz="1600" dirty="0" smtClean="0"/>
              <a:t>Patient performs two 1-minutes task</a:t>
            </a:r>
          </a:p>
          <a:p>
            <a:pPr lvl="1"/>
            <a:r>
              <a:rPr lang="en" sz="1600" dirty="0" smtClean="0"/>
              <a:t>One without guide sounds, the other with guide sounds</a:t>
            </a:r>
          </a:p>
          <a:p>
            <a:pPr lvl="1"/>
            <a:r>
              <a:rPr lang="en" sz="1600" dirty="0" smtClean="0"/>
              <a:t>Provides baseline task average for ability to pair auditory information with motor sequencing task</a:t>
            </a:r>
          </a:p>
          <a:p>
            <a:pPr lvl="0"/>
            <a:r>
              <a:rPr lang="en" sz="2000" dirty="0" smtClean="0"/>
              <a:t>Long Form Assessment (LFA)</a:t>
            </a:r>
          </a:p>
          <a:p>
            <a:pPr lvl="1"/>
            <a:r>
              <a:rPr lang="en" sz="1600" dirty="0" smtClean="0"/>
              <a:t>14 tasks, evaluates coordination and sequencing with different motor tasks</a:t>
            </a:r>
          </a:p>
          <a:p>
            <a:pPr lvl="1"/>
            <a:r>
              <a:rPr lang="en" sz="1600" dirty="0" smtClean="0"/>
              <a:t>Takes approximately 20-25 minutes to administer</a:t>
            </a:r>
          </a:p>
          <a:p>
            <a:pPr lvl="0"/>
            <a:r>
              <a:rPr lang="en-US" sz="2000" dirty="0" smtClean="0"/>
              <a:t>Modify to meet the patient’s current level</a:t>
            </a:r>
          </a:p>
          <a:p>
            <a:r>
              <a:rPr lang="en-US" sz="2000" dirty="0" smtClean="0"/>
              <a:t>Document any modifications provided</a:t>
            </a:r>
          </a:p>
          <a:p>
            <a:r>
              <a:rPr lang="en-US" sz="2000" dirty="0" smtClean="0"/>
              <a:t>Should administer one of these assessments when evaluating patient</a:t>
            </a:r>
          </a:p>
        </p:txBody>
      </p:sp>
    </p:spTree>
    <p:extLst>
      <p:ext uri="{BB962C8B-B14F-4D97-AF65-F5344CB8AC3E}">
        <p14:creationId xmlns:p14="http://schemas.microsoft.com/office/powerpoint/2010/main" val="154983376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p:txBody>
          <a:bodyPr/>
          <a:lstStyle/>
          <a:p>
            <a:r>
              <a:rPr lang="en" dirty="0" smtClean="0"/>
              <a:t>Standardized Assessments</a:t>
            </a:r>
            <a:endParaRPr lang="en" dirty="0"/>
          </a:p>
        </p:txBody>
      </p:sp>
      <p:sp>
        <p:nvSpPr>
          <p:cNvPr id="86" name="Shape 86"/>
          <p:cNvSpPr txBox="1">
            <a:spLocks noGrp="1"/>
          </p:cNvSpPr>
          <p:nvPr>
            <p:ph idx="1"/>
          </p:nvPr>
        </p:nvSpPr>
        <p:spPr>
          <a:xfrm>
            <a:off x="1066800" y="1524000"/>
            <a:ext cx="8001000" cy="4419600"/>
          </a:xfrm>
        </p:spPr>
        <p:txBody>
          <a:bodyPr>
            <a:normAutofit fontScale="85000" lnSpcReduction="20000"/>
          </a:bodyPr>
          <a:lstStyle/>
          <a:p>
            <a:pPr lvl="0">
              <a:lnSpc>
                <a:spcPct val="120000"/>
              </a:lnSpc>
            </a:pPr>
            <a:r>
              <a:rPr lang="en" dirty="0" smtClean="0"/>
              <a:t>Multitude of standardized </a:t>
            </a:r>
            <a:br>
              <a:rPr lang="en" dirty="0" smtClean="0"/>
            </a:br>
            <a:r>
              <a:rPr lang="en" dirty="0" smtClean="0"/>
              <a:t>assessments that can be </a:t>
            </a:r>
            <a:br>
              <a:rPr lang="en" dirty="0" smtClean="0"/>
            </a:br>
            <a:r>
              <a:rPr lang="en" dirty="0" smtClean="0"/>
              <a:t>used to assess fall risk, </a:t>
            </a:r>
            <a:br>
              <a:rPr lang="en" dirty="0" smtClean="0"/>
            </a:br>
            <a:r>
              <a:rPr lang="en" dirty="0" smtClean="0"/>
              <a:t>ability to perform activities</a:t>
            </a:r>
            <a:br>
              <a:rPr lang="en" dirty="0" smtClean="0"/>
            </a:br>
            <a:r>
              <a:rPr lang="en" dirty="0" smtClean="0"/>
              <a:t>of daily living, cognitive status</a:t>
            </a:r>
          </a:p>
          <a:p>
            <a:pPr lvl="0">
              <a:lnSpc>
                <a:spcPct val="120000"/>
              </a:lnSpc>
            </a:pPr>
            <a:r>
              <a:rPr lang="en" dirty="0" smtClean="0"/>
              <a:t>Important to assess dual-tasking impact on balance </a:t>
            </a:r>
          </a:p>
          <a:p>
            <a:pPr lvl="1">
              <a:lnSpc>
                <a:spcPct val="120000"/>
              </a:lnSpc>
            </a:pPr>
            <a:r>
              <a:rPr lang="en" dirty="0" smtClean="0"/>
              <a:t>It's good a person can walk. But can they walk and talk? Walk and carry a glass of water? Be safe when distracted?</a:t>
            </a:r>
            <a:endParaRPr lang="en" dirty="0"/>
          </a:p>
        </p:txBody>
      </p:sp>
      <p:pic>
        <p:nvPicPr>
          <p:cNvPr id="6" name="Picture 2" descr="http://ptclinic.com/websites/937/website/photos/gait-and-balance.jpg"/>
          <p:cNvPicPr>
            <a:picLocks noChangeAspect="1" noChangeArrowheads="1"/>
          </p:cNvPicPr>
          <p:nvPr/>
        </p:nvPicPr>
        <p:blipFill>
          <a:blip r:embed="rId3" cstate="print"/>
          <a:srcRect/>
          <a:stretch>
            <a:fillRect/>
          </a:stretch>
        </p:blipFill>
        <p:spPr bwMode="auto">
          <a:xfrm>
            <a:off x="6248400" y="1285342"/>
            <a:ext cx="2590800" cy="2067458"/>
          </a:xfrm>
          <a:prstGeom prst="roundRect">
            <a:avLst>
              <a:gd name="adj" fmla="val 11261"/>
            </a:avLst>
          </a:prstGeom>
          <a:noFill/>
          <a:ln>
            <a:solidFill>
              <a:schemeClr val="bg1"/>
            </a:solidFill>
          </a:ln>
        </p:spPr>
      </p:pic>
    </p:spTree>
    <p:extLst>
      <p:ext uri="{BB962C8B-B14F-4D97-AF65-F5344CB8AC3E}">
        <p14:creationId xmlns:p14="http://schemas.microsoft.com/office/powerpoint/2010/main" val="245089060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p:txBody>
          <a:bodyPr/>
          <a:lstStyle/>
          <a:p>
            <a:r>
              <a:rPr lang="en" smtClean="0"/>
              <a:t>Motor Assessments</a:t>
            </a:r>
            <a:endParaRPr lang="en" dirty="0"/>
          </a:p>
        </p:txBody>
      </p:sp>
      <p:sp>
        <p:nvSpPr>
          <p:cNvPr id="92" name="Shape 92"/>
          <p:cNvSpPr txBox="1">
            <a:spLocks noGrp="1"/>
          </p:cNvSpPr>
          <p:nvPr>
            <p:ph idx="1"/>
          </p:nvPr>
        </p:nvSpPr>
        <p:spPr>
          <a:xfrm>
            <a:off x="1066800" y="1600200"/>
            <a:ext cx="6554727" cy="4267200"/>
          </a:xfrm>
        </p:spPr>
        <p:txBody>
          <a:bodyPr>
            <a:normAutofit fontScale="92500" lnSpcReduction="10000"/>
          </a:bodyPr>
          <a:lstStyle/>
          <a:p>
            <a:pPr lvl="0">
              <a:lnSpc>
                <a:spcPct val="110000"/>
              </a:lnSpc>
            </a:pPr>
            <a:r>
              <a:rPr lang="en-US" sz="3600" dirty="0" smtClean="0"/>
              <a:t>Motor/Balance </a:t>
            </a:r>
            <a:br>
              <a:rPr lang="en-US" sz="3600" dirty="0" smtClean="0"/>
            </a:br>
            <a:r>
              <a:rPr lang="en-US" sz="3600" dirty="0" smtClean="0"/>
              <a:t>Assessment:</a:t>
            </a:r>
          </a:p>
          <a:p>
            <a:pPr lvl="1">
              <a:lnSpc>
                <a:spcPct val="110000"/>
              </a:lnSpc>
            </a:pPr>
            <a:r>
              <a:rPr lang="en-US" sz="3200" dirty="0" smtClean="0"/>
              <a:t>TUG</a:t>
            </a:r>
          </a:p>
          <a:p>
            <a:pPr lvl="1">
              <a:lnSpc>
                <a:spcPct val="110000"/>
              </a:lnSpc>
            </a:pPr>
            <a:r>
              <a:rPr lang="en-US" sz="3200" dirty="0" err="1" smtClean="0"/>
              <a:t>Tinetti</a:t>
            </a:r>
            <a:r>
              <a:rPr lang="en-US" sz="3200" dirty="0" smtClean="0"/>
              <a:t> Scale</a:t>
            </a:r>
          </a:p>
          <a:p>
            <a:pPr lvl="1">
              <a:lnSpc>
                <a:spcPct val="110000"/>
              </a:lnSpc>
            </a:pPr>
            <a:r>
              <a:rPr lang="en-US" sz="3200" dirty="0" smtClean="0"/>
              <a:t>Functional Reach</a:t>
            </a:r>
          </a:p>
          <a:p>
            <a:pPr lvl="1">
              <a:lnSpc>
                <a:spcPct val="110000"/>
              </a:lnSpc>
            </a:pPr>
            <a:r>
              <a:rPr lang="en-US" sz="3200" dirty="0" smtClean="0"/>
              <a:t>Dynamic Gait Index</a:t>
            </a:r>
          </a:p>
          <a:p>
            <a:pPr lvl="1">
              <a:lnSpc>
                <a:spcPct val="110000"/>
              </a:lnSpc>
            </a:pPr>
            <a:r>
              <a:rPr lang="en-US" sz="3200" dirty="0" smtClean="0"/>
              <a:t>6-Minute Walk Test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229360"/>
            <a:ext cx="2593855" cy="3886200"/>
          </a:xfrm>
          <a:prstGeom prst="roundRect">
            <a:avLst/>
          </a:prstGeom>
          <a:ln>
            <a:solidFill>
              <a:schemeClr val="bg1"/>
            </a:solidFill>
          </a:ln>
        </p:spPr>
      </p:pic>
    </p:spTree>
    <p:extLst>
      <p:ext uri="{BB962C8B-B14F-4D97-AF65-F5344CB8AC3E}">
        <p14:creationId xmlns:p14="http://schemas.microsoft.com/office/powerpoint/2010/main" val="85309052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p:txBody>
          <a:bodyPr/>
          <a:lstStyle/>
          <a:p>
            <a:r>
              <a:rPr lang="en" smtClean="0"/>
              <a:t>Cognitive Assessments</a:t>
            </a:r>
            <a:endParaRPr lang="en" dirty="0"/>
          </a:p>
        </p:txBody>
      </p:sp>
      <p:sp>
        <p:nvSpPr>
          <p:cNvPr id="98" name="Shape 98"/>
          <p:cNvSpPr txBox="1">
            <a:spLocks noGrp="1"/>
          </p:cNvSpPr>
          <p:nvPr>
            <p:ph idx="1"/>
          </p:nvPr>
        </p:nvSpPr>
        <p:spPr/>
        <p:txBody>
          <a:bodyPr>
            <a:normAutofit fontScale="70000" lnSpcReduction="20000"/>
          </a:bodyPr>
          <a:lstStyle/>
          <a:p>
            <a:pPr>
              <a:lnSpc>
                <a:spcPct val="120000"/>
              </a:lnSpc>
            </a:pPr>
            <a:r>
              <a:rPr lang="en-US" dirty="0" smtClean="0"/>
              <a:t>RIPA</a:t>
            </a:r>
          </a:p>
          <a:p>
            <a:pPr lvl="0">
              <a:lnSpc>
                <a:spcPct val="120000"/>
              </a:lnSpc>
            </a:pPr>
            <a:r>
              <a:rPr lang="en-US" dirty="0" smtClean="0"/>
              <a:t>SCATBI</a:t>
            </a:r>
          </a:p>
          <a:p>
            <a:pPr lvl="0">
              <a:lnSpc>
                <a:spcPct val="120000"/>
              </a:lnSpc>
            </a:pPr>
            <a:r>
              <a:rPr lang="en-US" dirty="0" smtClean="0"/>
              <a:t>Test of Variables of Attention</a:t>
            </a:r>
          </a:p>
          <a:p>
            <a:pPr lvl="0">
              <a:lnSpc>
                <a:spcPct val="120000"/>
              </a:lnSpc>
            </a:pPr>
            <a:r>
              <a:rPr lang="en-US" dirty="0" err="1" smtClean="0"/>
              <a:t>Stroop</a:t>
            </a:r>
            <a:r>
              <a:rPr lang="en-US" dirty="0" smtClean="0"/>
              <a:t> Affect</a:t>
            </a:r>
          </a:p>
          <a:p>
            <a:pPr>
              <a:lnSpc>
                <a:spcPct val="120000"/>
              </a:lnSpc>
            </a:pPr>
            <a:r>
              <a:rPr lang="en-US" dirty="0" smtClean="0"/>
              <a:t>Trail Making</a:t>
            </a:r>
          </a:p>
          <a:p>
            <a:pPr>
              <a:lnSpc>
                <a:spcPct val="120000"/>
              </a:lnSpc>
            </a:pPr>
            <a:r>
              <a:rPr lang="en-US" dirty="0" smtClean="0"/>
              <a:t>Delis-Kaplan Executive Functioning Scale (D-KEFS)</a:t>
            </a:r>
          </a:p>
          <a:p>
            <a:pPr>
              <a:lnSpc>
                <a:spcPct val="120000"/>
              </a:lnSpc>
            </a:pPr>
            <a:r>
              <a:rPr lang="en-US" dirty="0" err="1" smtClean="0"/>
              <a:t>Mesulam</a:t>
            </a:r>
            <a:r>
              <a:rPr lang="en-US" dirty="0" smtClean="0"/>
              <a:t> and </a:t>
            </a:r>
            <a:r>
              <a:rPr lang="en-US" dirty="0" err="1" smtClean="0"/>
              <a:t>Weintraub</a:t>
            </a:r>
            <a:r>
              <a:rPr lang="en-US" dirty="0" smtClean="0"/>
              <a:t> Cancellation Test (MWCT) </a:t>
            </a:r>
          </a:p>
          <a:p>
            <a:pPr>
              <a:lnSpc>
                <a:spcPct val="120000"/>
              </a:lnSpc>
            </a:pPr>
            <a:r>
              <a:rPr lang="en-US" dirty="0" smtClean="0"/>
              <a:t> Mini Mental State Examination (MMSE) </a:t>
            </a:r>
          </a:p>
          <a:p>
            <a:pPr>
              <a:lnSpc>
                <a:spcPct val="120000"/>
              </a:lnSpc>
            </a:pPr>
            <a:r>
              <a:rPr lang="en-US" dirty="0" smtClean="0"/>
              <a:t>Wisconsin Card Sorting Test (WCST) </a:t>
            </a:r>
          </a:p>
          <a:p>
            <a:pPr>
              <a:lnSpc>
                <a:spcPct val="120000"/>
              </a:lnSpc>
            </a:pPr>
            <a:r>
              <a:rPr lang="en-US" dirty="0" smtClean="0"/>
              <a:t>Woodcock- Johnson, 3rd Edition (WCJ-III)</a:t>
            </a:r>
          </a:p>
        </p:txBody>
      </p:sp>
    </p:spTree>
    <p:extLst>
      <p:ext uri="{BB962C8B-B14F-4D97-AF65-F5344CB8AC3E}">
        <p14:creationId xmlns:p14="http://schemas.microsoft.com/office/powerpoint/2010/main" val="277516506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p:txBody>
          <a:bodyPr/>
          <a:lstStyle/>
          <a:p>
            <a:pPr algn="ctr"/>
            <a:r>
              <a:rPr lang="en" dirty="0" smtClean="0"/>
              <a:t>Confidence Assessments</a:t>
            </a:r>
            <a:endParaRPr lang="en" dirty="0"/>
          </a:p>
        </p:txBody>
      </p:sp>
      <p:sp>
        <p:nvSpPr>
          <p:cNvPr id="104" name="Shape 104"/>
          <p:cNvSpPr txBox="1">
            <a:spLocks noGrp="1"/>
          </p:cNvSpPr>
          <p:nvPr>
            <p:ph idx="1"/>
          </p:nvPr>
        </p:nvSpPr>
        <p:spPr/>
        <p:txBody>
          <a:bodyPr>
            <a:normAutofit fontScale="92500" lnSpcReduction="10000"/>
          </a:bodyPr>
          <a:lstStyle/>
          <a:p>
            <a:pPr lvl="2">
              <a:lnSpc>
                <a:spcPct val="110000"/>
              </a:lnSpc>
              <a:buFont typeface="Wingdings" pitchFamily="2" charset="2"/>
              <a:buChar char="Ø"/>
            </a:pPr>
            <a:r>
              <a:rPr lang="en-US" dirty="0" smtClean="0"/>
              <a:t>Activities-Specific Balance Confidence (ABC) Scale</a:t>
            </a:r>
          </a:p>
          <a:p>
            <a:pPr lvl="2">
              <a:lnSpc>
                <a:spcPct val="110000"/>
              </a:lnSpc>
              <a:buFont typeface="Wingdings" pitchFamily="2" charset="2"/>
              <a:buChar char="Ø"/>
            </a:pPr>
            <a:r>
              <a:rPr lang="en-US" dirty="0" smtClean="0"/>
              <a:t>Modified Falls Efficacy Scale</a:t>
            </a:r>
          </a:p>
          <a:p>
            <a:pPr>
              <a:lnSpc>
                <a:spcPct val="110000"/>
              </a:lnSpc>
            </a:pPr>
            <a:endParaRPr lang="en-US" dirty="0" smtClean="0"/>
          </a:p>
          <a:p>
            <a:pPr marL="0" lvl="0" indent="0" algn="ctr">
              <a:lnSpc>
                <a:spcPct val="110000"/>
              </a:lnSpc>
              <a:buNone/>
            </a:pPr>
            <a:r>
              <a:rPr lang="en-US" dirty="0" smtClean="0"/>
              <a:t>       Including a confidence assessment </a:t>
            </a:r>
            <a:br>
              <a:rPr lang="en-US" dirty="0" smtClean="0"/>
            </a:br>
            <a:r>
              <a:rPr lang="en-US" dirty="0" smtClean="0"/>
              <a:t>         helps determine if the patient has less concerns about falling and </a:t>
            </a:r>
            <a:br>
              <a:rPr lang="en-US" dirty="0" smtClean="0"/>
            </a:br>
            <a:r>
              <a:rPr lang="en-US" dirty="0" smtClean="0"/>
              <a:t>is perceiving improvements in </a:t>
            </a:r>
            <a:br>
              <a:rPr lang="en-US" dirty="0" smtClean="0"/>
            </a:br>
            <a:r>
              <a:rPr lang="en-US" dirty="0" smtClean="0"/>
              <a:t>physical abilities.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905000"/>
            <a:ext cx="1920006" cy="2876616"/>
          </a:xfrm>
          <a:prstGeom prst="roundRect">
            <a:avLst/>
          </a:prstGeom>
          <a:ln>
            <a:solidFill>
              <a:schemeClr val="bg1"/>
            </a:solidFill>
          </a:ln>
        </p:spPr>
      </p:pic>
    </p:spTree>
    <p:extLst>
      <p:ext uri="{BB962C8B-B14F-4D97-AF65-F5344CB8AC3E}">
        <p14:creationId xmlns:p14="http://schemas.microsoft.com/office/powerpoint/2010/main" val="375987893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p:txBody>
          <a:bodyPr>
            <a:normAutofit fontScale="90000"/>
          </a:bodyPr>
          <a:lstStyle/>
          <a:p>
            <a:pPr algn="ctr"/>
            <a:r>
              <a:rPr lang="en-US" dirty="0" smtClean="0"/>
              <a:t>Other Useful Tools and Assessments</a:t>
            </a:r>
            <a:endParaRPr lang="en" dirty="0"/>
          </a:p>
        </p:txBody>
      </p:sp>
      <p:sp>
        <p:nvSpPr>
          <p:cNvPr id="104" name="Shape 104"/>
          <p:cNvSpPr txBox="1">
            <a:spLocks noGrp="1"/>
          </p:cNvSpPr>
          <p:nvPr>
            <p:ph idx="1"/>
          </p:nvPr>
        </p:nvSpPr>
        <p:spPr>
          <a:xfrm>
            <a:off x="2209800" y="1981200"/>
            <a:ext cx="6858000" cy="3200400"/>
          </a:xfrm>
        </p:spPr>
        <p:txBody>
          <a:bodyPr/>
          <a:lstStyle/>
          <a:p>
            <a:r>
              <a:rPr lang="en-US" dirty="0" smtClean="0"/>
              <a:t>Functional Assessment Tool</a:t>
            </a:r>
          </a:p>
          <a:p>
            <a:pPr marL="457418" lvl="1" indent="0">
              <a:buNone/>
            </a:pPr>
            <a:r>
              <a:rPr lang="en-US" sz="1400" dirty="0" smtClean="0"/>
              <a:t>(Developed by Amy Vega)</a:t>
            </a:r>
          </a:p>
          <a:p>
            <a:r>
              <a:rPr lang="en-US" dirty="0" smtClean="0"/>
              <a:t>Stroke Impact Scale</a:t>
            </a:r>
          </a:p>
          <a:p>
            <a:r>
              <a:rPr lang="en-US" dirty="0" smtClean="0"/>
              <a:t>Canadian Occupational Performance Measure</a:t>
            </a:r>
            <a:endParaRPr lang="en-US" dirty="0"/>
          </a:p>
        </p:txBody>
      </p:sp>
    </p:spTree>
    <p:extLst>
      <p:ext uri="{BB962C8B-B14F-4D97-AF65-F5344CB8AC3E}">
        <p14:creationId xmlns:p14="http://schemas.microsoft.com/office/powerpoint/2010/main" val="135381646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p:txBody>
          <a:bodyPr>
            <a:normAutofit fontScale="90000"/>
          </a:bodyPr>
          <a:lstStyle/>
          <a:p>
            <a:pPr algn="ctr"/>
            <a:r>
              <a:rPr lang="en" dirty="0" smtClean="0"/>
              <a:t>Timed Up &amp; Go Modification </a:t>
            </a:r>
            <a:br>
              <a:rPr lang="en" dirty="0" smtClean="0"/>
            </a:br>
            <a:r>
              <a:rPr lang="en" dirty="0" smtClean="0"/>
              <a:t>to Assess Dual Tasking</a:t>
            </a:r>
            <a:endParaRPr lang="en" dirty="0"/>
          </a:p>
        </p:txBody>
      </p:sp>
      <p:sp>
        <p:nvSpPr>
          <p:cNvPr id="110" name="Shape 110"/>
          <p:cNvSpPr txBox="1">
            <a:spLocks noGrp="1"/>
          </p:cNvSpPr>
          <p:nvPr>
            <p:ph idx="1"/>
          </p:nvPr>
        </p:nvSpPr>
        <p:spPr/>
        <p:txBody>
          <a:bodyPr>
            <a:normAutofit fontScale="92500" lnSpcReduction="10000"/>
          </a:bodyPr>
          <a:lstStyle/>
          <a:p>
            <a:pPr lvl="0">
              <a:lnSpc>
                <a:spcPct val="110000"/>
              </a:lnSpc>
            </a:pPr>
            <a:r>
              <a:rPr lang="en-US" dirty="0" smtClean="0"/>
              <a:t>Can modify the TUG to incorporate a cognitive and physical task</a:t>
            </a:r>
          </a:p>
          <a:p>
            <a:pPr lvl="0">
              <a:lnSpc>
                <a:spcPct val="110000"/>
              </a:lnSpc>
            </a:pPr>
            <a:r>
              <a:rPr lang="en-US" dirty="0" smtClean="0"/>
              <a:t>Administer TUG under following conditions:</a:t>
            </a:r>
          </a:p>
          <a:p>
            <a:pPr lvl="1">
              <a:lnSpc>
                <a:spcPct val="110000"/>
              </a:lnSpc>
            </a:pPr>
            <a:r>
              <a:rPr lang="en-US" dirty="0" smtClean="0"/>
              <a:t>Traditional conditions</a:t>
            </a:r>
          </a:p>
          <a:p>
            <a:pPr lvl="1">
              <a:lnSpc>
                <a:spcPct val="110000"/>
              </a:lnSpc>
            </a:pPr>
            <a:r>
              <a:rPr lang="en-US" dirty="0" smtClean="0"/>
              <a:t>While carrying a glass of water</a:t>
            </a:r>
          </a:p>
          <a:p>
            <a:pPr lvl="1">
              <a:lnSpc>
                <a:spcPct val="110000"/>
              </a:lnSpc>
            </a:pPr>
            <a:r>
              <a:rPr lang="en-US" dirty="0" smtClean="0"/>
              <a:t>While counting backwards from 100 in serial 7's</a:t>
            </a:r>
          </a:p>
        </p:txBody>
      </p:sp>
    </p:spTree>
    <p:extLst>
      <p:ext uri="{BB962C8B-B14F-4D97-AF65-F5344CB8AC3E}">
        <p14:creationId xmlns:p14="http://schemas.microsoft.com/office/powerpoint/2010/main" val="284452495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Normative Values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0521841"/>
              </p:ext>
            </p:extLst>
          </p:nvPr>
        </p:nvGraphicFramePr>
        <p:xfrm>
          <a:off x="1295400" y="1676401"/>
          <a:ext cx="7620000" cy="3291839"/>
        </p:xfrm>
        <a:graphic>
          <a:graphicData uri="http://schemas.openxmlformats.org/drawingml/2006/table">
            <a:tbl>
              <a:tblPr firstRow="1" bandRow="1">
                <a:tableStyleId>{5C22544A-7EE6-4342-B048-85BDC9FD1C3A}</a:tableStyleId>
              </a:tblPr>
              <a:tblGrid>
                <a:gridCol w="3810000"/>
                <a:gridCol w="3810000"/>
              </a:tblGrid>
              <a:tr h="659277">
                <a:tc>
                  <a:txBody>
                    <a:bodyPr/>
                    <a:lstStyle/>
                    <a:p>
                      <a:pPr marL="0" marR="0" indent="0" algn="ctr" defTabSz="642618" rtl="0" eaLnBrk="1" fontAlgn="auto" latinLnBrk="0" hangingPunct="1">
                        <a:lnSpc>
                          <a:spcPct val="100000"/>
                        </a:lnSpc>
                        <a:spcBef>
                          <a:spcPts val="0"/>
                        </a:spcBef>
                        <a:spcAft>
                          <a:spcPts val="0"/>
                        </a:spcAft>
                        <a:buClrTx/>
                        <a:buSzTx/>
                        <a:buFontTx/>
                        <a:buNone/>
                        <a:tabLst/>
                        <a:defRPr/>
                      </a:pPr>
                      <a:r>
                        <a:rPr lang="en" sz="2400" b="1" dirty="0" smtClean="0">
                          <a:solidFill>
                            <a:schemeClr val="tx1"/>
                          </a:solidFill>
                        </a:rPr>
                        <a:t>TUG Condition</a:t>
                      </a:r>
                    </a:p>
                  </a:txBody>
                  <a:tcPr anchor="ctr"/>
                </a:tc>
                <a:tc>
                  <a:txBody>
                    <a:bodyPr/>
                    <a:lstStyle/>
                    <a:p>
                      <a:pPr marL="0" marR="0" indent="0" algn="ctr" defTabSz="642618" rtl="0" eaLnBrk="1" fontAlgn="auto" latinLnBrk="0" hangingPunct="1">
                        <a:lnSpc>
                          <a:spcPct val="100000"/>
                        </a:lnSpc>
                        <a:spcBef>
                          <a:spcPts val="0"/>
                        </a:spcBef>
                        <a:spcAft>
                          <a:spcPts val="0"/>
                        </a:spcAft>
                        <a:buClrTx/>
                        <a:buSzTx/>
                        <a:buFontTx/>
                        <a:buNone/>
                        <a:tabLst/>
                        <a:defRPr/>
                      </a:pPr>
                      <a:r>
                        <a:rPr lang="en" sz="2400" b="1" dirty="0" smtClean="0">
                          <a:solidFill>
                            <a:schemeClr val="tx1"/>
                          </a:solidFill>
                        </a:rPr>
                        <a:t>High Risk for Falling: </a:t>
                      </a:r>
                    </a:p>
                  </a:txBody>
                  <a:tcPr anchor="ctr"/>
                </a:tc>
              </a:tr>
              <a:tr h="659277">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2000" dirty="0" smtClean="0">
                          <a:solidFill>
                            <a:srgbClr val="003457"/>
                          </a:solidFill>
                        </a:rPr>
                        <a:t>TUG Alone</a:t>
                      </a:r>
                    </a:p>
                  </a:txBody>
                  <a:tcPr anchor="ctr"/>
                </a:tc>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2000" dirty="0" smtClean="0">
                          <a:solidFill>
                            <a:srgbClr val="003457"/>
                          </a:solidFill>
                        </a:rPr>
                        <a:t>&gt; 13.5 seconds</a:t>
                      </a:r>
                    </a:p>
                  </a:txBody>
                  <a:tcPr anchor="ctr"/>
                </a:tc>
              </a:tr>
              <a:tr h="1136685">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2000" dirty="0" smtClean="0">
                          <a:solidFill>
                            <a:srgbClr val="003457"/>
                          </a:solidFill>
                        </a:rPr>
                        <a:t>TUG Manual (carry full glass of water)</a:t>
                      </a:r>
                    </a:p>
                  </a:txBody>
                  <a:tcPr anchor="ctr"/>
                </a:tc>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2000" dirty="0" smtClean="0">
                          <a:solidFill>
                            <a:srgbClr val="003457"/>
                          </a:solidFill>
                        </a:rPr>
                        <a:t>&gt; 14.5 seconds</a:t>
                      </a:r>
                    </a:p>
                  </a:txBody>
                  <a:tcPr anchor="ctr"/>
                </a:tc>
              </a:tr>
              <a:tr h="836600">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2000" dirty="0" smtClean="0">
                          <a:solidFill>
                            <a:srgbClr val="003457"/>
                          </a:solidFill>
                        </a:rPr>
                        <a:t>TUG Cognitive (count backwards)</a:t>
                      </a:r>
                    </a:p>
                  </a:txBody>
                  <a:tcPr anchor="ctr"/>
                </a:tc>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2000" dirty="0" smtClean="0">
                          <a:solidFill>
                            <a:srgbClr val="003457"/>
                          </a:solidFill>
                        </a:rPr>
                        <a:t>&gt; 15 seconds</a:t>
                      </a:r>
                    </a:p>
                  </a:txBody>
                  <a:tcPr anchor="ctr"/>
                </a:tc>
              </a:tr>
            </a:tbl>
          </a:graphicData>
        </a:graphic>
      </p:graphicFrame>
      <p:sp>
        <p:nvSpPr>
          <p:cNvPr id="7" name="Rectangle 6"/>
          <p:cNvSpPr/>
          <p:nvPr/>
        </p:nvSpPr>
        <p:spPr>
          <a:xfrm>
            <a:off x="2438400" y="4948535"/>
            <a:ext cx="6477000" cy="461665"/>
          </a:xfrm>
          <a:prstGeom prst="rect">
            <a:avLst/>
          </a:prstGeom>
        </p:spPr>
        <p:txBody>
          <a:bodyPr wrap="square">
            <a:spAutoFit/>
          </a:bodyPr>
          <a:lstStyle/>
          <a:p>
            <a:pPr algn="r"/>
            <a:r>
              <a:rPr lang="en" sz="1200" dirty="0">
                <a:solidFill>
                  <a:schemeClr val="accent6">
                    <a:lumMod val="50000"/>
                  </a:schemeClr>
                </a:solidFill>
              </a:rPr>
              <a:t>Shumway-Cook, A., Brauer, S., &amp; Woollacott, M. (2000, September). Predicting the probability for falls in community-dwelling older adults using the timed up &amp; go test. Physical Therapy , 80(9), 896-903.</a:t>
            </a:r>
          </a:p>
        </p:txBody>
      </p:sp>
    </p:spTree>
    <p:extLst>
      <p:ext uri="{BB962C8B-B14F-4D97-AF65-F5344CB8AC3E}">
        <p14:creationId xmlns:p14="http://schemas.microsoft.com/office/powerpoint/2010/main" val="6258593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a:t>Patient assessment</a:t>
            </a:r>
          </a:p>
          <a:p>
            <a:r>
              <a:rPr lang="en-US" dirty="0" smtClean="0"/>
              <a:t>Choosing </a:t>
            </a:r>
            <a:r>
              <a:rPr lang="en-US" dirty="0"/>
              <a:t>the most appropriate assessment protocol</a:t>
            </a:r>
          </a:p>
          <a:p>
            <a:r>
              <a:rPr lang="en-US" dirty="0" smtClean="0"/>
              <a:t>Choosing </a:t>
            </a:r>
            <a:r>
              <a:rPr lang="en-US" dirty="0"/>
              <a:t>the top systems of balance impacting falls</a:t>
            </a:r>
          </a:p>
          <a:p>
            <a:r>
              <a:rPr lang="en-US" dirty="0" smtClean="0"/>
              <a:t>Q </a:t>
            </a:r>
            <a:r>
              <a:rPr lang="en-US" dirty="0"/>
              <a:t>&amp; </a:t>
            </a:r>
            <a:r>
              <a:rPr lang="en-US" dirty="0" smtClean="0"/>
              <a:t>A</a:t>
            </a:r>
            <a:endParaRPr lang="en-US" dirty="0"/>
          </a:p>
        </p:txBody>
      </p:sp>
    </p:spTree>
    <p:extLst>
      <p:ext uri="{BB962C8B-B14F-4D97-AF65-F5344CB8AC3E}">
        <p14:creationId xmlns:p14="http://schemas.microsoft.com/office/powerpoint/2010/main" val="2174546791"/>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p:txBody>
          <a:bodyPr>
            <a:normAutofit fontScale="90000"/>
          </a:bodyPr>
          <a:lstStyle/>
          <a:p>
            <a:pPr algn="ctr"/>
            <a:r>
              <a:rPr lang="en" dirty="0" smtClean="0"/>
              <a:t>Create a Dual Task Condition </a:t>
            </a:r>
            <a:br>
              <a:rPr lang="en" dirty="0" smtClean="0"/>
            </a:br>
            <a:r>
              <a:rPr lang="en" dirty="0" smtClean="0"/>
              <a:t>with Short Form Test</a:t>
            </a:r>
            <a:endParaRPr lang="en" dirty="0"/>
          </a:p>
        </p:txBody>
      </p:sp>
      <p:sp>
        <p:nvSpPr>
          <p:cNvPr id="123" name="Shape 123"/>
          <p:cNvSpPr txBox="1">
            <a:spLocks noGrp="1"/>
          </p:cNvSpPr>
          <p:nvPr>
            <p:ph idx="1"/>
          </p:nvPr>
        </p:nvSpPr>
        <p:spPr>
          <a:xfrm>
            <a:off x="1066800" y="1524000"/>
            <a:ext cx="8001000" cy="4038600"/>
          </a:xfrm>
        </p:spPr>
        <p:txBody>
          <a:bodyPr>
            <a:normAutofit fontScale="85000" lnSpcReduction="20000"/>
          </a:bodyPr>
          <a:lstStyle/>
          <a:p>
            <a:pPr marL="0" lvl="0" indent="0">
              <a:lnSpc>
                <a:spcPct val="120000"/>
              </a:lnSpc>
              <a:buNone/>
            </a:pPr>
            <a:r>
              <a:rPr lang="en" dirty="0" smtClean="0"/>
              <a:t>Compare traditional SFT score with a dual-task condition (document how you create dual-task so it can be replicated). Perform SFT while:</a:t>
            </a:r>
          </a:p>
          <a:p>
            <a:pPr lvl="0">
              <a:lnSpc>
                <a:spcPct val="120000"/>
              </a:lnSpc>
            </a:pPr>
            <a:r>
              <a:rPr lang="en" dirty="0" smtClean="0"/>
              <a:t>Counting aloud</a:t>
            </a:r>
          </a:p>
          <a:p>
            <a:pPr lvl="0">
              <a:lnSpc>
                <a:spcPct val="120000"/>
              </a:lnSpc>
            </a:pPr>
            <a:r>
              <a:rPr lang="en" dirty="0" smtClean="0"/>
              <a:t>Marching in place</a:t>
            </a:r>
          </a:p>
          <a:p>
            <a:pPr lvl="0">
              <a:lnSpc>
                <a:spcPct val="120000"/>
              </a:lnSpc>
            </a:pPr>
            <a:r>
              <a:rPr lang="en" dirty="0" smtClean="0"/>
              <a:t>Transfering sit to/from stand</a:t>
            </a:r>
          </a:p>
          <a:p>
            <a:pPr lvl="0">
              <a:lnSpc>
                <a:spcPct val="120000"/>
              </a:lnSpc>
            </a:pPr>
            <a:r>
              <a:rPr lang="en" dirty="0" smtClean="0"/>
              <a:t>Walking (use in-motion triggers)</a:t>
            </a:r>
          </a:p>
          <a:p>
            <a:pPr lvl="0">
              <a:lnSpc>
                <a:spcPct val="120000"/>
              </a:lnSpc>
            </a:pPr>
            <a:r>
              <a:rPr lang="en" dirty="0" smtClean="0"/>
              <a:t>Naming objects</a:t>
            </a:r>
            <a:endParaRPr lang="en"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8401" t="22478" r="31198" b="4214"/>
          <a:stretch/>
        </p:blipFill>
        <p:spPr>
          <a:xfrm>
            <a:off x="7010400" y="2971800"/>
            <a:ext cx="1894436" cy="3048000"/>
          </a:xfrm>
          <a:prstGeom prst="roundRect">
            <a:avLst/>
          </a:prstGeom>
          <a:ln>
            <a:solidFill>
              <a:schemeClr val="bg1"/>
            </a:solidFill>
          </a:ln>
        </p:spPr>
      </p:pic>
    </p:spTree>
    <p:extLst>
      <p:ext uri="{BB962C8B-B14F-4D97-AF65-F5344CB8AC3E}">
        <p14:creationId xmlns:p14="http://schemas.microsoft.com/office/powerpoint/2010/main" val="9137371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p:txBody>
          <a:bodyPr>
            <a:normAutofit fontScale="90000"/>
          </a:bodyPr>
          <a:lstStyle/>
          <a:p>
            <a:pPr algn="ctr"/>
            <a:r>
              <a:rPr lang="en" dirty="0" smtClean="0"/>
              <a:t>Summary of Patient </a:t>
            </a:r>
            <a:br>
              <a:rPr lang="en" dirty="0" smtClean="0"/>
            </a:br>
            <a:r>
              <a:rPr lang="en" dirty="0" smtClean="0"/>
              <a:t>Selection &amp; Assessment</a:t>
            </a:r>
            <a:endParaRPr lang="en" dirty="0"/>
          </a:p>
        </p:txBody>
      </p:sp>
      <p:sp>
        <p:nvSpPr>
          <p:cNvPr id="129" name="Shape 129"/>
          <p:cNvSpPr txBox="1">
            <a:spLocks noGrp="1"/>
          </p:cNvSpPr>
          <p:nvPr>
            <p:ph idx="1"/>
          </p:nvPr>
        </p:nvSpPr>
        <p:spPr>
          <a:xfrm>
            <a:off x="1905000" y="1752600"/>
            <a:ext cx="7162800" cy="3657600"/>
          </a:xfrm>
        </p:spPr>
        <p:txBody>
          <a:bodyPr>
            <a:normAutofit fontScale="70000" lnSpcReduction="20000"/>
          </a:bodyPr>
          <a:lstStyle/>
          <a:p>
            <a:pPr marL="514350" lvl="0" indent="-514350">
              <a:lnSpc>
                <a:spcPct val="120000"/>
              </a:lnSpc>
              <a:buFont typeface="+mj-lt"/>
              <a:buAutoNum type="arabicPeriod"/>
            </a:pPr>
            <a:r>
              <a:rPr lang="en" dirty="0" smtClean="0"/>
              <a:t>Patient should have goals that include ambulation and/or transfers (that involve lower extremity weight bearing)</a:t>
            </a:r>
          </a:p>
          <a:p>
            <a:pPr marL="514350" lvl="0" indent="-514350">
              <a:lnSpc>
                <a:spcPct val="120000"/>
              </a:lnSpc>
              <a:buFont typeface="+mj-lt"/>
              <a:buAutoNum type="arabicPeriod"/>
            </a:pPr>
            <a:r>
              <a:rPr lang="en" dirty="0" smtClean="0"/>
              <a:t>Use standardized assessment tools to evaluation motor and cognitive performance</a:t>
            </a:r>
          </a:p>
          <a:p>
            <a:pPr marL="514350" lvl="0" indent="-514350">
              <a:lnSpc>
                <a:spcPct val="120000"/>
              </a:lnSpc>
              <a:buFont typeface="+mj-lt"/>
              <a:buAutoNum type="arabicPeriod"/>
            </a:pPr>
            <a:r>
              <a:rPr lang="en" dirty="0" smtClean="0"/>
              <a:t>Use IM assessments to get a baseline on ability to pair auditory information with motor sequencing. </a:t>
            </a:r>
          </a:p>
          <a:p>
            <a:pPr marL="514350" indent="-514350">
              <a:lnSpc>
                <a:spcPct val="120000"/>
              </a:lnSpc>
              <a:buFont typeface="+mj-lt"/>
              <a:buAutoNum type="arabicPeriod"/>
            </a:pPr>
            <a:r>
              <a:rPr lang="en" dirty="0" smtClean="0"/>
              <a:t>Assess performance under dual-task conditions</a:t>
            </a:r>
            <a:endParaRPr lang="en" dirty="0"/>
          </a:p>
        </p:txBody>
      </p:sp>
    </p:spTree>
    <p:extLst>
      <p:ext uri="{BB962C8B-B14F-4D97-AF65-F5344CB8AC3E}">
        <p14:creationId xmlns:p14="http://schemas.microsoft.com/office/powerpoint/2010/main" val="220979948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p:txBody>
          <a:bodyPr/>
          <a:lstStyle/>
          <a:p>
            <a:pPr algn="ctr"/>
            <a:r>
              <a:rPr lang="en" dirty="0" smtClean="0"/>
              <a:t>"Homework"</a:t>
            </a:r>
            <a:endParaRPr lang="en" dirty="0"/>
          </a:p>
        </p:txBody>
      </p:sp>
      <p:sp>
        <p:nvSpPr>
          <p:cNvPr id="135" name="Shape 135"/>
          <p:cNvSpPr txBox="1">
            <a:spLocks noGrp="1"/>
          </p:cNvSpPr>
          <p:nvPr>
            <p:ph idx="1"/>
          </p:nvPr>
        </p:nvSpPr>
        <p:spPr>
          <a:xfrm>
            <a:off x="2209800" y="2133600"/>
            <a:ext cx="6858000" cy="2895600"/>
          </a:xfrm>
        </p:spPr>
        <p:txBody>
          <a:bodyPr>
            <a:normAutofit/>
          </a:bodyPr>
          <a:lstStyle/>
          <a:p>
            <a:r>
              <a:rPr lang="en" sz="4400" dirty="0" smtClean="0"/>
              <a:t>Complete following worksheet to select and assess your patient</a:t>
            </a:r>
            <a:endParaRPr lang="en" sz="4400" dirty="0"/>
          </a:p>
        </p:txBody>
      </p:sp>
    </p:spTree>
    <p:extLst>
      <p:ext uri="{BB962C8B-B14F-4D97-AF65-F5344CB8AC3E}">
        <p14:creationId xmlns:p14="http://schemas.microsoft.com/office/powerpoint/2010/main" val="254805283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7" name="Picture 6" descr="worksheet for module #2.pdf"/>
          <p:cNvPicPr>
            <a:picLocks noChangeAspect="1"/>
          </p:cNvPicPr>
          <p:nvPr/>
        </p:nvPicPr>
        <p:blipFill>
          <a:blip r:embed="rId3"/>
          <a:stretch>
            <a:fillRect/>
          </a:stretch>
        </p:blipFill>
        <p:spPr>
          <a:xfrm>
            <a:off x="2362200" y="0"/>
            <a:ext cx="5299075" cy="6858000"/>
          </a:xfrm>
          <a:prstGeom prst="rect">
            <a:avLst/>
          </a:prstGeom>
          <a:solidFill>
            <a:schemeClr val="tx1">
              <a:lumMod val="95000"/>
            </a:schemeClr>
          </a:solidFill>
        </p:spPr>
      </p:pic>
    </p:spTree>
    <p:extLst>
      <p:ext uri="{BB962C8B-B14F-4D97-AF65-F5344CB8AC3E}">
        <p14:creationId xmlns:p14="http://schemas.microsoft.com/office/powerpoint/2010/main" val="113111585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3" name="Picture 2" descr="worksheet for module #2.pdf"/>
          <p:cNvPicPr>
            <a:picLocks noChangeAspect="1"/>
          </p:cNvPicPr>
          <p:nvPr/>
        </p:nvPicPr>
        <p:blipFill>
          <a:blip r:embed="rId3"/>
          <a:stretch>
            <a:fillRect/>
          </a:stretch>
        </p:blipFill>
        <p:spPr>
          <a:xfrm>
            <a:off x="2362200" y="0"/>
            <a:ext cx="5299075" cy="6858000"/>
          </a:xfrm>
          <a:prstGeom prst="rect">
            <a:avLst/>
          </a:prstGeom>
          <a:solidFill>
            <a:schemeClr val="tx1">
              <a:lumMod val="95000"/>
            </a:schemeClr>
          </a:solidFill>
        </p:spPr>
      </p:pic>
    </p:spTree>
    <p:extLst>
      <p:ext uri="{BB962C8B-B14F-4D97-AF65-F5344CB8AC3E}">
        <p14:creationId xmlns:p14="http://schemas.microsoft.com/office/powerpoint/2010/main" val="145869837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Post-test</a:t>
            </a:r>
            <a:endParaRPr lang="en-US" dirty="0"/>
          </a:p>
        </p:txBody>
      </p:sp>
      <p:sp>
        <p:nvSpPr>
          <p:cNvPr id="5" name="Content Placeholder 4"/>
          <p:cNvSpPr>
            <a:spLocks noGrp="1"/>
          </p:cNvSpPr>
          <p:nvPr>
            <p:ph idx="1"/>
          </p:nvPr>
        </p:nvSpPr>
        <p:spPr/>
        <p:txBody>
          <a:bodyPr/>
          <a:lstStyle/>
          <a:p>
            <a:r>
              <a:rPr lang="en-US" dirty="0" smtClean="0"/>
              <a:t>Complete post-test to receive link for Module # 3 of 6</a:t>
            </a:r>
            <a:endParaRPr lang="en-US" dirty="0"/>
          </a:p>
        </p:txBody>
      </p:sp>
    </p:spTree>
    <p:extLst>
      <p:ext uri="{BB962C8B-B14F-4D97-AF65-F5344CB8AC3E}">
        <p14:creationId xmlns:p14="http://schemas.microsoft.com/office/powerpoint/2010/main" val="1811678608"/>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Page</a:t>
            </a:r>
            <a:endParaRPr lang="en-US" dirty="0"/>
          </a:p>
        </p:txBody>
      </p:sp>
      <p:sp>
        <p:nvSpPr>
          <p:cNvPr id="5" name="Content Placeholder 4"/>
          <p:cNvSpPr>
            <a:spLocks noGrp="1"/>
          </p:cNvSpPr>
          <p:nvPr>
            <p:ph idx="1"/>
          </p:nvPr>
        </p:nvSpPr>
        <p:spPr/>
        <p:txBody>
          <a:bodyPr/>
          <a:lstStyle/>
          <a:p>
            <a:r>
              <a:rPr lang="en-US" dirty="0" smtClean="0"/>
              <a:t>This video</a:t>
            </a:r>
          </a:p>
          <a:p>
            <a:r>
              <a:rPr lang="en-US" dirty="0" smtClean="0"/>
              <a:t>PowerPoint</a:t>
            </a:r>
          </a:p>
          <a:p>
            <a:r>
              <a:rPr lang="en-US" dirty="0" smtClean="0"/>
              <a:t>Patient Selection Worksheet</a:t>
            </a:r>
          </a:p>
          <a:p>
            <a:endParaRPr lang="en-US" dirty="0"/>
          </a:p>
          <a:p>
            <a:r>
              <a:rPr lang="en-US" dirty="0" smtClean="0">
                <a:hlinkClick r:id="rId2"/>
              </a:rPr>
              <a:t>www.interactivemetronome.com/index.php/fall-risk-coaching</a:t>
            </a:r>
            <a:r>
              <a:rPr lang="en-US" dirty="0" smtClean="0"/>
              <a:t> </a:t>
            </a:r>
            <a:endParaRPr lang="en-US" dirty="0"/>
          </a:p>
        </p:txBody>
      </p:sp>
    </p:spTree>
    <p:extLst>
      <p:ext uri="{BB962C8B-B14F-4D97-AF65-F5344CB8AC3E}">
        <p14:creationId xmlns:p14="http://schemas.microsoft.com/office/powerpoint/2010/main" val="29598956"/>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QUESTIONS?</a:t>
            </a:r>
            <a:br>
              <a:rPr lang="en-US" dirty="0" smtClean="0"/>
            </a:br>
            <a:r>
              <a:rPr lang="en-US" dirty="0" smtClean="0"/>
              <a:t>You can call or email us.</a:t>
            </a:r>
            <a:br>
              <a:rPr lang="en-US" dirty="0" smtClean="0"/>
            </a:br>
            <a:r>
              <a:rPr lang="en-US" dirty="0" smtClean="0"/>
              <a:t>We’re here to help!</a:t>
            </a:r>
            <a:endParaRPr lang="en-US" dirty="0"/>
          </a:p>
        </p:txBody>
      </p:sp>
      <p:sp>
        <p:nvSpPr>
          <p:cNvPr id="3" name="Content Placeholder 2"/>
          <p:cNvSpPr>
            <a:spLocks noGrp="1"/>
          </p:cNvSpPr>
          <p:nvPr>
            <p:ph idx="1"/>
          </p:nvPr>
        </p:nvSpPr>
        <p:spPr>
          <a:xfrm>
            <a:off x="2209800" y="1981200"/>
            <a:ext cx="6781800" cy="4038600"/>
          </a:xfrm>
        </p:spPr>
        <p:txBody>
          <a:bodyPr>
            <a:normAutofit fontScale="92500" lnSpcReduction="20000"/>
          </a:bodyPr>
          <a:lstStyle/>
          <a:p>
            <a:pPr marL="0" indent="0">
              <a:lnSpc>
                <a:spcPct val="110000"/>
              </a:lnSpc>
              <a:buNone/>
            </a:pPr>
            <a:r>
              <a:rPr lang="en-US" sz="2800" dirty="0" smtClean="0"/>
              <a:t>Call 877-994-6776:</a:t>
            </a:r>
          </a:p>
          <a:p>
            <a:pPr>
              <a:lnSpc>
                <a:spcPct val="110000"/>
              </a:lnSpc>
            </a:pPr>
            <a:r>
              <a:rPr lang="en-US" sz="2800" dirty="0" smtClean="0"/>
              <a:t>Opt. 3 – Education </a:t>
            </a:r>
          </a:p>
          <a:p>
            <a:pPr lvl="1">
              <a:lnSpc>
                <a:spcPct val="110000"/>
              </a:lnSpc>
            </a:pPr>
            <a:r>
              <a:rPr lang="en-US" sz="2400" dirty="0" smtClean="0"/>
              <a:t>imcourses@interactivemetronome.com</a:t>
            </a:r>
          </a:p>
          <a:p>
            <a:pPr>
              <a:lnSpc>
                <a:spcPct val="110000"/>
              </a:lnSpc>
            </a:pPr>
            <a:r>
              <a:rPr lang="en-US" sz="2800" dirty="0" smtClean="0"/>
              <a:t>Opt. 5 – Technical Support</a:t>
            </a:r>
          </a:p>
          <a:p>
            <a:pPr lvl="1">
              <a:lnSpc>
                <a:spcPct val="110000"/>
              </a:lnSpc>
            </a:pPr>
            <a:r>
              <a:rPr lang="en-US" sz="2400" dirty="0" smtClean="0"/>
              <a:t>support@interactivemetronome.com</a:t>
            </a:r>
          </a:p>
          <a:p>
            <a:pPr>
              <a:lnSpc>
                <a:spcPct val="110000"/>
              </a:lnSpc>
            </a:pPr>
            <a:r>
              <a:rPr lang="en-US" sz="2800" dirty="0" smtClean="0"/>
              <a:t>Opt. 6 – Clinical Support</a:t>
            </a:r>
          </a:p>
          <a:p>
            <a:pPr lvl="1">
              <a:lnSpc>
                <a:spcPct val="110000"/>
              </a:lnSpc>
            </a:pPr>
            <a:r>
              <a:rPr lang="en-US" sz="2400" dirty="0" smtClean="0"/>
              <a:t>clinicaled@interactivemetronome.com</a:t>
            </a:r>
          </a:p>
          <a:p>
            <a:pPr>
              <a:lnSpc>
                <a:spcPct val="110000"/>
              </a:lnSpc>
            </a:pPr>
            <a:r>
              <a:rPr lang="en-US" sz="2800" dirty="0" smtClean="0"/>
              <a:t>Opt. 7 – Marketing</a:t>
            </a:r>
          </a:p>
          <a:p>
            <a:pPr lvl="1">
              <a:lnSpc>
                <a:spcPct val="110000"/>
              </a:lnSpc>
            </a:pPr>
            <a:r>
              <a:rPr lang="en-US" sz="2400" dirty="0" smtClean="0"/>
              <a:t>newsletter@interactivemetronome.com</a:t>
            </a:r>
            <a:endParaRPr lang="en-US" sz="2400" dirty="0"/>
          </a:p>
        </p:txBody>
      </p:sp>
      <p:sp>
        <p:nvSpPr>
          <p:cNvPr id="4" name="TextBox 3"/>
          <p:cNvSpPr txBox="1"/>
          <p:nvPr/>
        </p:nvSpPr>
        <p:spPr>
          <a:xfrm>
            <a:off x="609600" y="1981200"/>
            <a:ext cx="936675" cy="1846659"/>
          </a:xfrm>
          <a:prstGeom prst="rect">
            <a:avLst/>
          </a:prstGeom>
          <a:noFill/>
        </p:spPr>
        <p:txBody>
          <a:bodyPr wrap="none" rtlCol="0">
            <a:spAutoFit/>
          </a:bodyPr>
          <a:lstStyle/>
          <a:p>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a:t>
            </a:r>
          </a:p>
          <a:p>
            <a:endParaRPr lang="en-US" dirty="0"/>
          </a:p>
        </p:txBody>
      </p:sp>
    </p:spTree>
    <p:extLst>
      <p:ext uri="{BB962C8B-B14F-4D97-AF65-F5344CB8AC3E}">
        <p14:creationId xmlns:p14="http://schemas.microsoft.com/office/powerpoint/2010/main" val="4284250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p:txBody>
          <a:bodyPr/>
          <a:lstStyle/>
          <a:p>
            <a:r>
              <a:rPr lang="en" dirty="0" smtClean="0"/>
              <a:t>Patient Selection</a:t>
            </a:r>
            <a:endParaRPr lang="en" dirty="0"/>
          </a:p>
        </p:txBody>
      </p:sp>
      <p:sp>
        <p:nvSpPr>
          <p:cNvPr id="30" name="Shape 30"/>
          <p:cNvSpPr txBox="1">
            <a:spLocks noGrp="1"/>
          </p:cNvSpPr>
          <p:nvPr>
            <p:ph idx="1"/>
          </p:nvPr>
        </p:nvSpPr>
        <p:spPr/>
        <p:txBody>
          <a:bodyPr>
            <a:normAutofit fontScale="77500" lnSpcReduction="20000"/>
          </a:bodyPr>
          <a:lstStyle/>
          <a:p>
            <a:pPr lvl="0"/>
            <a:r>
              <a:rPr lang="en" dirty="0" smtClean="0"/>
              <a:t>Patient and family goals and </a:t>
            </a:r>
            <a:br>
              <a:rPr lang="en" dirty="0" smtClean="0"/>
            </a:br>
            <a:r>
              <a:rPr lang="en" dirty="0" smtClean="0"/>
              <a:t>expectations</a:t>
            </a:r>
          </a:p>
          <a:p>
            <a:pPr lvl="1"/>
            <a:r>
              <a:rPr lang="en" dirty="0" smtClean="0"/>
              <a:t>History of falling? Fear of falling?</a:t>
            </a:r>
          </a:p>
          <a:p>
            <a:pPr lvl="0"/>
            <a:r>
              <a:rPr lang="en" dirty="0" smtClean="0"/>
              <a:t>Weight bearing status</a:t>
            </a:r>
          </a:p>
          <a:p>
            <a:pPr lvl="1"/>
            <a:r>
              <a:rPr lang="en" dirty="0" smtClean="0"/>
              <a:t>Able to weight bear as tolerated? Or partial weight bearing? </a:t>
            </a:r>
          </a:p>
          <a:p>
            <a:pPr lvl="0"/>
            <a:r>
              <a:rPr lang="en" dirty="0" smtClean="0"/>
              <a:t>Cognitive and communicative status</a:t>
            </a:r>
          </a:p>
          <a:p>
            <a:pPr lvl="1"/>
            <a:r>
              <a:rPr lang="en" dirty="0" smtClean="0"/>
              <a:t>Attend to task for at least </a:t>
            </a:r>
            <a:r>
              <a:rPr lang="en-US" dirty="0" smtClean="0"/>
              <a:t>60</a:t>
            </a:r>
            <a:r>
              <a:rPr lang="en" dirty="0" smtClean="0"/>
              <a:t> seconds</a:t>
            </a:r>
            <a:r>
              <a:rPr lang="en-US" dirty="0" smtClean="0"/>
              <a:t> to 2 minutes</a:t>
            </a:r>
            <a:r>
              <a:rPr lang="en" dirty="0" smtClean="0"/>
              <a:t>?</a:t>
            </a:r>
            <a:endParaRPr lang="en-US" dirty="0" smtClean="0"/>
          </a:p>
          <a:p>
            <a:pPr lvl="1"/>
            <a:r>
              <a:rPr lang="en-US" dirty="0" smtClean="0"/>
              <a:t>Able to communicate basic wants and needs?</a:t>
            </a:r>
          </a:p>
          <a:p>
            <a:pPr lvl="1"/>
            <a:r>
              <a:rPr lang="en-US" dirty="0" smtClean="0"/>
              <a:t>Follow simple directions?</a:t>
            </a:r>
            <a:endParaRPr lang="en" dirty="0" smtClean="0"/>
          </a:p>
          <a:p>
            <a:pPr lvl="0"/>
            <a:r>
              <a:rPr lang="en" dirty="0" smtClean="0"/>
              <a:t>Inpatient vs. outpatient</a:t>
            </a:r>
          </a:p>
          <a:p>
            <a:pPr lvl="1"/>
            <a:r>
              <a:rPr lang="en" dirty="0" smtClean="0"/>
              <a:t>Intensity of treatment</a:t>
            </a:r>
            <a:endParaRPr lang="en" dirty="0"/>
          </a:p>
        </p:txBody>
      </p:sp>
      <p:pic>
        <p:nvPicPr>
          <p:cNvPr id="6" name="Picture 2" descr="http://www.ankota.com/Portals/55127/images/Fall%20Prevention.jpg"/>
          <p:cNvPicPr>
            <a:picLocks noChangeAspect="1" noChangeArrowheads="1"/>
          </p:cNvPicPr>
          <p:nvPr/>
        </p:nvPicPr>
        <p:blipFill>
          <a:blip r:embed="rId3" cstate="print"/>
          <a:srcRect/>
          <a:stretch>
            <a:fillRect/>
          </a:stretch>
        </p:blipFill>
        <p:spPr bwMode="auto">
          <a:xfrm>
            <a:off x="6400800" y="1219200"/>
            <a:ext cx="2562225" cy="2365131"/>
          </a:xfrm>
          <a:prstGeom prst="roundRect">
            <a:avLst/>
          </a:prstGeom>
          <a:noFill/>
          <a:ln>
            <a:solidFill>
              <a:schemeClr val="bg1"/>
            </a:solidFill>
          </a:ln>
        </p:spPr>
      </p:pic>
    </p:spTree>
    <p:extLst>
      <p:ext uri="{BB962C8B-B14F-4D97-AF65-F5344CB8AC3E}">
        <p14:creationId xmlns:p14="http://schemas.microsoft.com/office/powerpoint/2010/main" val="215927161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p:txBody>
          <a:bodyPr/>
          <a:lstStyle/>
          <a:p>
            <a:pPr algn="ctr"/>
            <a:r>
              <a:rPr lang="en" dirty="0" smtClean="0"/>
              <a:t>Patient Selection</a:t>
            </a:r>
            <a:endParaRPr lang="en" dirty="0"/>
          </a:p>
        </p:txBody>
      </p:sp>
      <p:sp>
        <p:nvSpPr>
          <p:cNvPr id="30" name="Shape 30"/>
          <p:cNvSpPr txBox="1">
            <a:spLocks noGrp="1"/>
          </p:cNvSpPr>
          <p:nvPr>
            <p:ph idx="1"/>
          </p:nvPr>
        </p:nvSpPr>
        <p:spPr/>
        <p:txBody>
          <a:bodyPr>
            <a:normAutofit fontScale="70000" lnSpcReduction="20000"/>
          </a:bodyPr>
          <a:lstStyle/>
          <a:p>
            <a:pPr lvl="0">
              <a:lnSpc>
                <a:spcPct val="120000"/>
              </a:lnSpc>
            </a:pPr>
            <a:r>
              <a:rPr lang="en-US" dirty="0" smtClean="0"/>
              <a:t>Discharge Disposition</a:t>
            </a:r>
          </a:p>
          <a:p>
            <a:pPr lvl="1">
              <a:lnSpc>
                <a:spcPct val="120000"/>
              </a:lnSpc>
            </a:pPr>
            <a:r>
              <a:rPr lang="en-US" dirty="0" smtClean="0"/>
              <a:t>Home with help</a:t>
            </a:r>
            <a:r>
              <a:rPr lang="en" dirty="0" smtClean="0"/>
              <a:t>?</a:t>
            </a:r>
            <a:endParaRPr lang="en-US" dirty="0" smtClean="0"/>
          </a:p>
          <a:p>
            <a:pPr lvl="1">
              <a:lnSpc>
                <a:spcPct val="120000"/>
              </a:lnSpc>
            </a:pPr>
            <a:r>
              <a:rPr lang="en-US" dirty="0" smtClean="0"/>
              <a:t>Home alone?</a:t>
            </a:r>
          </a:p>
          <a:p>
            <a:pPr lvl="1">
              <a:lnSpc>
                <a:spcPct val="120000"/>
              </a:lnSpc>
            </a:pPr>
            <a:r>
              <a:rPr lang="en-US" dirty="0" smtClean="0"/>
              <a:t>Ongoing treatment?</a:t>
            </a:r>
          </a:p>
          <a:p>
            <a:pPr lvl="0">
              <a:lnSpc>
                <a:spcPct val="120000"/>
              </a:lnSpc>
            </a:pPr>
            <a:r>
              <a:rPr lang="en" dirty="0" smtClean="0"/>
              <a:t>Concomitant diagnosis</a:t>
            </a:r>
          </a:p>
          <a:p>
            <a:pPr lvl="1">
              <a:lnSpc>
                <a:spcPct val="120000"/>
              </a:lnSpc>
            </a:pPr>
            <a:r>
              <a:rPr lang="en" dirty="0" smtClean="0"/>
              <a:t>Tolerance to exercise?</a:t>
            </a:r>
            <a:endParaRPr lang="en-US" dirty="0" smtClean="0"/>
          </a:p>
          <a:p>
            <a:pPr lvl="1">
              <a:lnSpc>
                <a:spcPct val="120000"/>
              </a:lnSpc>
            </a:pPr>
            <a:r>
              <a:rPr lang="en-US" dirty="0" smtClean="0"/>
              <a:t>Medications?</a:t>
            </a:r>
          </a:p>
          <a:p>
            <a:pPr lvl="0">
              <a:lnSpc>
                <a:spcPct val="120000"/>
              </a:lnSpc>
            </a:pPr>
            <a:r>
              <a:rPr lang="en-US" dirty="0" smtClean="0"/>
              <a:t>Vision and Hearing Status</a:t>
            </a:r>
            <a:endParaRPr lang="en" dirty="0" smtClean="0"/>
          </a:p>
          <a:p>
            <a:pPr lvl="1">
              <a:lnSpc>
                <a:spcPct val="120000"/>
              </a:lnSpc>
            </a:pPr>
            <a:r>
              <a:rPr lang="en-US" dirty="0" smtClean="0"/>
              <a:t>Does the patient have adaptive equipment?  </a:t>
            </a:r>
          </a:p>
          <a:p>
            <a:pPr lvl="1">
              <a:lnSpc>
                <a:spcPct val="120000"/>
              </a:lnSpc>
            </a:pPr>
            <a:r>
              <a:rPr lang="en-US" dirty="0" smtClean="0"/>
              <a:t>Is the equipment available for their use?</a:t>
            </a:r>
          </a:p>
        </p:txBody>
      </p:sp>
      <p:pic>
        <p:nvPicPr>
          <p:cNvPr id="5" name="Picture 4" descr="http://2.bp.blogspot.com/_8YHNqwhVBt4/TH1Soa9VJ6I/AAAAAAAAAGU/FjKLa160kJ4/s1600/Senior-woman-confused-365rr021810.jpg"/>
          <p:cNvPicPr>
            <a:picLocks noChangeAspect="1" noChangeArrowheads="1"/>
          </p:cNvPicPr>
          <p:nvPr/>
        </p:nvPicPr>
        <p:blipFill>
          <a:blip r:embed="rId3" cstate="print"/>
          <a:srcRect/>
          <a:stretch>
            <a:fillRect/>
          </a:stretch>
        </p:blipFill>
        <p:spPr bwMode="auto">
          <a:xfrm>
            <a:off x="5257800" y="2590800"/>
            <a:ext cx="1592035" cy="1981200"/>
          </a:xfrm>
          <a:prstGeom prst="roundRect">
            <a:avLst/>
          </a:prstGeom>
          <a:noFill/>
          <a:ln>
            <a:solidFill>
              <a:schemeClr val="accent1"/>
            </a:solidFill>
          </a:ln>
        </p:spPr>
      </p:pic>
      <p:pic>
        <p:nvPicPr>
          <p:cNvPr id="4" name="Picture 2" descr="http://pt.uindy.edu/images/Van_Mike_0517.jpg"/>
          <p:cNvPicPr>
            <a:picLocks noChangeAspect="1" noChangeArrowheads="1"/>
          </p:cNvPicPr>
          <p:nvPr/>
        </p:nvPicPr>
        <p:blipFill>
          <a:blip r:embed="rId4" cstate="print"/>
          <a:srcRect l="5972"/>
          <a:stretch>
            <a:fillRect/>
          </a:stretch>
        </p:blipFill>
        <p:spPr bwMode="auto">
          <a:xfrm>
            <a:off x="6338023" y="1219200"/>
            <a:ext cx="2321522" cy="2133600"/>
          </a:xfrm>
          <a:prstGeom prst="roundRect">
            <a:avLst/>
          </a:prstGeom>
          <a:noFill/>
          <a:ln>
            <a:solidFill>
              <a:schemeClr val="accent1"/>
            </a:solidFill>
          </a:ln>
        </p:spPr>
      </p:pic>
      <p:pic>
        <p:nvPicPr>
          <p:cNvPr id="6" name="Picture 8" descr="http://www.infocomrade.com/wp-content/uploads/2011/08/dementia-01.jpg"/>
          <p:cNvPicPr>
            <a:picLocks noChangeAspect="1" noChangeArrowheads="1"/>
          </p:cNvPicPr>
          <p:nvPr/>
        </p:nvPicPr>
        <p:blipFill>
          <a:blip r:embed="rId5" cstate="print"/>
          <a:srcRect/>
          <a:stretch>
            <a:fillRect/>
          </a:stretch>
        </p:blipFill>
        <p:spPr bwMode="auto">
          <a:xfrm>
            <a:off x="7620000" y="2727960"/>
            <a:ext cx="1390650" cy="1854200"/>
          </a:xfrm>
          <a:prstGeom prst="roundRect">
            <a:avLst>
              <a:gd name="adj" fmla="val 24704"/>
            </a:avLst>
          </a:prstGeom>
          <a:noFill/>
          <a:ln>
            <a:solidFill>
              <a:schemeClr val="accent1"/>
            </a:solidFill>
          </a:ln>
        </p:spPr>
      </p:pic>
    </p:spTree>
    <p:extLst>
      <p:ext uri="{BB962C8B-B14F-4D97-AF65-F5344CB8AC3E}">
        <p14:creationId xmlns:p14="http://schemas.microsoft.com/office/powerpoint/2010/main" val="221478020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p:txBody>
          <a:bodyPr/>
          <a:lstStyle/>
          <a:p>
            <a:pPr algn="ctr"/>
            <a:r>
              <a:rPr lang="en" dirty="0" smtClean="0"/>
              <a:t>Patient Selection, cont. </a:t>
            </a:r>
            <a:endParaRPr lang="en" dirty="0"/>
          </a:p>
        </p:txBody>
      </p:sp>
      <p:sp>
        <p:nvSpPr>
          <p:cNvPr id="36" name="Shape 36"/>
          <p:cNvSpPr txBox="1">
            <a:spLocks noGrp="1"/>
          </p:cNvSpPr>
          <p:nvPr>
            <p:ph idx="1"/>
          </p:nvPr>
        </p:nvSpPr>
        <p:spPr/>
        <p:txBody>
          <a:bodyPr>
            <a:normAutofit fontScale="92500" lnSpcReduction="20000"/>
          </a:bodyPr>
          <a:lstStyle/>
          <a:p>
            <a:pPr marL="0" lvl="0" indent="0">
              <a:lnSpc>
                <a:spcPct val="120000"/>
              </a:lnSpc>
              <a:buNone/>
            </a:pPr>
            <a:r>
              <a:rPr lang="en" sz="2400" dirty="0" smtClean="0"/>
              <a:t>Candidates for this program should have goals that include ambulation and/or lower extremity weight bearing transfers</a:t>
            </a:r>
          </a:p>
          <a:p>
            <a:pPr lvl="1">
              <a:lnSpc>
                <a:spcPct val="120000"/>
              </a:lnSpc>
            </a:pPr>
            <a:r>
              <a:rPr lang="en" sz="2000" dirty="0" smtClean="0"/>
              <a:t>Standing pivot/squat pivot transfers</a:t>
            </a:r>
          </a:p>
          <a:p>
            <a:pPr lvl="1">
              <a:lnSpc>
                <a:spcPct val="120000"/>
              </a:lnSpc>
            </a:pPr>
            <a:r>
              <a:rPr lang="en" sz="2000" dirty="0" smtClean="0"/>
              <a:t>Modified depression transfers</a:t>
            </a:r>
          </a:p>
          <a:p>
            <a:pPr lvl="1">
              <a:lnSpc>
                <a:spcPct val="120000"/>
              </a:lnSpc>
            </a:pPr>
            <a:r>
              <a:rPr lang="en" sz="2000" dirty="0" smtClean="0"/>
              <a:t>Ambulation with or without a device</a:t>
            </a:r>
          </a:p>
          <a:p>
            <a:pPr marL="0" lvl="0" indent="0">
              <a:lnSpc>
                <a:spcPct val="120000"/>
              </a:lnSpc>
              <a:buNone/>
            </a:pPr>
            <a:r>
              <a:rPr lang="en" sz="2400" dirty="0" smtClean="0"/>
              <a:t>Patients that are dependent with transfers or unable to walk </a:t>
            </a:r>
            <a:r>
              <a:rPr lang="en-US" sz="2400" dirty="0" smtClean="0"/>
              <a:t>or have severe to profound cognitive and/or communication deficits</a:t>
            </a:r>
            <a:endParaRPr lang="en" sz="2400" dirty="0" smtClean="0"/>
          </a:p>
          <a:p>
            <a:pPr lvl="1">
              <a:lnSpc>
                <a:spcPct val="120000"/>
              </a:lnSpc>
            </a:pPr>
            <a:r>
              <a:rPr lang="en" sz="2000" dirty="0" smtClean="0"/>
              <a:t>May require therapy for other reasons, but focus is less likely on decreasing falls. Often focus is on caregiver training, wheelchair mobility, </a:t>
            </a:r>
            <a:r>
              <a:rPr lang="en-US" sz="2000" dirty="0" smtClean="0"/>
              <a:t>compensatory strategies </a:t>
            </a:r>
            <a:r>
              <a:rPr lang="en" sz="2000" dirty="0" smtClean="0"/>
              <a:t>etc. </a:t>
            </a:r>
            <a:endParaRPr lang="en" sz="2000" dirty="0"/>
          </a:p>
        </p:txBody>
      </p:sp>
    </p:spTree>
    <p:extLst>
      <p:ext uri="{BB962C8B-B14F-4D97-AF65-F5344CB8AC3E}">
        <p14:creationId xmlns:p14="http://schemas.microsoft.com/office/powerpoint/2010/main" val="357985035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Long Term Goals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00247075"/>
              </p:ext>
            </p:extLst>
          </p:nvPr>
        </p:nvGraphicFramePr>
        <p:xfrm>
          <a:off x="1066800" y="1647698"/>
          <a:ext cx="7924800" cy="3914901"/>
        </p:xfrm>
        <a:graphic>
          <a:graphicData uri="http://schemas.openxmlformats.org/drawingml/2006/table">
            <a:tbl>
              <a:tblPr firstRow="1" bandRow="1">
                <a:tableStyleId>{5C22544A-7EE6-4342-B048-85BDC9FD1C3A}</a:tableStyleId>
              </a:tblPr>
              <a:tblGrid>
                <a:gridCol w="3962400"/>
                <a:gridCol w="3962400"/>
              </a:tblGrid>
              <a:tr h="486301">
                <a:tc>
                  <a:txBody>
                    <a:bodyPr/>
                    <a:lstStyle/>
                    <a:p>
                      <a:pPr algn="ctr"/>
                      <a:r>
                        <a:rPr lang="en-US" sz="1800" dirty="0" smtClean="0"/>
                        <a:t>Functional Limitation</a:t>
                      </a:r>
                      <a:endParaRPr lang="en-US" sz="1800" dirty="0"/>
                    </a:p>
                  </a:txBody>
                  <a:tcPr anchor="ctr"/>
                </a:tc>
                <a:tc>
                  <a:txBody>
                    <a:bodyPr/>
                    <a:lstStyle/>
                    <a:p>
                      <a:pPr algn="ctr"/>
                      <a:r>
                        <a:rPr lang="en-US" sz="1800" dirty="0" smtClean="0"/>
                        <a:t>Sample Goal</a:t>
                      </a:r>
                      <a:endParaRPr lang="en-US" sz="1800" dirty="0"/>
                    </a:p>
                  </a:txBody>
                  <a:tcPr anchor="ctr"/>
                </a:tc>
              </a:tr>
              <a:tr h="899323">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1400" dirty="0" smtClean="0">
                          <a:solidFill>
                            <a:srgbClr val="003457"/>
                          </a:solidFill>
                        </a:rPr>
                        <a:t>Fall or loss of balance at home in past month = 6</a:t>
                      </a:r>
                    </a:p>
                  </a:txBody>
                  <a:tcPr anchor="ctr"/>
                </a:tc>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1400" dirty="0" smtClean="0">
                          <a:solidFill>
                            <a:srgbClr val="003457"/>
                          </a:solidFill>
                        </a:rPr>
                        <a:t>Patient will only experience two falls or loss of balance in home per month to decrease risk of injurywithin 8 weeks. </a:t>
                      </a:r>
                    </a:p>
                  </a:txBody>
                  <a:tcPr anchor="ctr"/>
                </a:tc>
              </a:tr>
              <a:tr h="671775">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1400" dirty="0" smtClean="0">
                          <a:solidFill>
                            <a:srgbClr val="003457"/>
                          </a:solidFill>
                        </a:rPr>
                        <a:t>Falls or loss of balance in community, on uneven surfaces, in last month = 8</a:t>
                      </a:r>
                    </a:p>
                  </a:txBody>
                  <a:tcPr anchor="ctr"/>
                </a:tc>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1400" dirty="0" smtClean="0">
                          <a:solidFill>
                            <a:srgbClr val="003457"/>
                          </a:solidFill>
                        </a:rPr>
                        <a:t>Patient will only experience three falls or loss of balance in the community per month to decrease risk of injurywithin 8 weeks. </a:t>
                      </a:r>
                    </a:p>
                  </a:txBody>
                  <a:tcPr anchor="ctr"/>
                </a:tc>
              </a:tr>
              <a:tr h="639518">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1400" dirty="0" smtClean="0">
                          <a:solidFill>
                            <a:srgbClr val="003457"/>
                          </a:solidFill>
                        </a:rPr>
                        <a:t>Unable to safely ascend or descend stairs without physical assistance due to fear of falling</a:t>
                      </a:r>
                    </a:p>
                  </a:txBody>
                  <a:tcPr anchor="ctr"/>
                </a:tc>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1400" dirty="0" smtClean="0">
                          <a:solidFill>
                            <a:srgbClr val="003457"/>
                          </a:solidFill>
                        </a:rPr>
                        <a:t>Patient will ascend and descend 12 steps with a hand rail independently within 6 weeks. </a:t>
                      </a:r>
                    </a:p>
                  </a:txBody>
                  <a:tcPr anchor="ctr"/>
                </a:tc>
              </a:tr>
              <a:tr h="1037934">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1400" dirty="0" smtClean="0">
                          <a:solidFill>
                            <a:srgbClr val="003457"/>
                          </a:solidFill>
                        </a:rPr>
                        <a:t>Increasing risk of falling when reaching for objects secondary to poor balance reactions</a:t>
                      </a:r>
                    </a:p>
                  </a:txBody>
                  <a:tcPr anchor="ctr"/>
                </a:tc>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 sz="1400" dirty="0" smtClean="0">
                          <a:solidFill>
                            <a:srgbClr val="003457"/>
                          </a:solidFill>
                        </a:rPr>
                        <a:t>Patient will safely be able to reach for objects outside of base of support and demonstrate appropriate balance reactions (ankle, hip, stepping strategies) to prevent loss of balance within 6 weeks. </a:t>
                      </a:r>
                    </a:p>
                  </a:txBody>
                  <a:tcPr anchor="ctr"/>
                </a:tc>
              </a:tr>
            </a:tbl>
          </a:graphicData>
        </a:graphic>
      </p:graphicFrame>
    </p:spTree>
    <p:extLst>
      <p:ext uri="{BB962C8B-B14F-4D97-AF65-F5344CB8AC3E}">
        <p14:creationId xmlns:p14="http://schemas.microsoft.com/office/powerpoint/2010/main" val="2527262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Long Term Goals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79006953"/>
              </p:ext>
            </p:extLst>
          </p:nvPr>
        </p:nvGraphicFramePr>
        <p:xfrm>
          <a:off x="1066800" y="1524001"/>
          <a:ext cx="8001000" cy="4335905"/>
        </p:xfrm>
        <a:graphic>
          <a:graphicData uri="http://schemas.openxmlformats.org/drawingml/2006/table">
            <a:tbl>
              <a:tblPr firstRow="1" bandRow="1">
                <a:tableStyleId>{5C22544A-7EE6-4342-B048-85BDC9FD1C3A}</a:tableStyleId>
              </a:tblPr>
              <a:tblGrid>
                <a:gridCol w="4000500"/>
                <a:gridCol w="4000500"/>
              </a:tblGrid>
              <a:tr h="327710">
                <a:tc>
                  <a:txBody>
                    <a:bodyPr/>
                    <a:lstStyle/>
                    <a:p>
                      <a:pPr algn="ctr"/>
                      <a:r>
                        <a:rPr lang="en-US" sz="1800" dirty="0" smtClean="0"/>
                        <a:t>Functional Limitation</a:t>
                      </a:r>
                      <a:endParaRPr lang="en-US" sz="1800" dirty="0"/>
                    </a:p>
                  </a:txBody>
                  <a:tcPr anchor="ctr"/>
                </a:tc>
                <a:tc>
                  <a:txBody>
                    <a:bodyPr/>
                    <a:lstStyle/>
                    <a:p>
                      <a:pPr algn="ctr"/>
                      <a:r>
                        <a:rPr lang="en-US" sz="1800" dirty="0" smtClean="0"/>
                        <a:t>Sample Goal</a:t>
                      </a:r>
                      <a:endParaRPr lang="en-US" sz="1800" dirty="0"/>
                    </a:p>
                  </a:txBody>
                  <a:tcPr anchor="ctr"/>
                </a:tc>
              </a:tr>
              <a:tr h="606036">
                <a:tc>
                  <a:txBody>
                    <a:bodyPr/>
                    <a:lstStyle/>
                    <a:p>
                      <a:pPr lvl="0" rtl="0">
                        <a:buNone/>
                      </a:pPr>
                      <a:r>
                        <a:rPr lang="en" sz="1400" dirty="0" smtClean="0">
                          <a:solidFill>
                            <a:schemeClr val="accent6">
                              <a:lumMod val="50000"/>
                            </a:schemeClr>
                          </a:solidFill>
                          <a:latin typeface="+mn-lt"/>
                        </a:rPr>
                        <a:t>Unable to transfer on/off toilet or chair without use of a walker</a:t>
                      </a:r>
                      <a:endParaRPr lang="en" sz="1400" dirty="0">
                        <a:solidFill>
                          <a:schemeClr val="accent6">
                            <a:lumMod val="50000"/>
                          </a:schemeClr>
                        </a:solidFill>
                        <a:latin typeface="+mn-lt"/>
                      </a:endParaRPr>
                    </a:p>
                  </a:txBody>
                  <a:tcPr anchor="ctr"/>
                </a:tc>
                <a:tc>
                  <a:txBody>
                    <a:bodyPr/>
                    <a:lstStyle/>
                    <a:p>
                      <a:pPr lvl="0" rtl="0">
                        <a:buNone/>
                      </a:pPr>
                      <a:r>
                        <a:rPr lang="en" sz="1400" dirty="0" smtClean="0">
                          <a:solidFill>
                            <a:schemeClr val="accent6">
                              <a:lumMod val="50000"/>
                            </a:schemeClr>
                          </a:solidFill>
                          <a:latin typeface="+mn-lt"/>
                        </a:rPr>
                        <a:t>Patient will transfer independently on/off chair or toilet within 6 weeks. </a:t>
                      </a:r>
                      <a:endParaRPr lang="en" sz="1400" dirty="0">
                        <a:solidFill>
                          <a:schemeClr val="accent6">
                            <a:lumMod val="50000"/>
                          </a:schemeClr>
                        </a:solidFill>
                        <a:latin typeface="+mn-lt"/>
                      </a:endParaRPr>
                    </a:p>
                  </a:txBody>
                  <a:tcPr anchor="ctr"/>
                </a:tc>
              </a:tr>
              <a:tr h="654149">
                <a:tc>
                  <a:txBody>
                    <a:bodyPr/>
                    <a:lstStyle/>
                    <a:p>
                      <a:pPr lvl="0" rtl="0">
                        <a:buNone/>
                      </a:pPr>
                      <a:r>
                        <a:rPr lang="en" sz="1400" dirty="0" smtClean="0">
                          <a:solidFill>
                            <a:schemeClr val="accent6">
                              <a:lumMod val="50000"/>
                            </a:schemeClr>
                          </a:solidFill>
                          <a:latin typeface="+mn-lt"/>
                        </a:rPr>
                        <a:t>Demonstrates increased fall risk while cooking because difficulty with balance, carrying objects, and focusing on cooking task</a:t>
                      </a:r>
                      <a:endParaRPr lang="en" sz="1400" dirty="0">
                        <a:solidFill>
                          <a:schemeClr val="accent6">
                            <a:lumMod val="50000"/>
                          </a:schemeClr>
                        </a:solidFill>
                        <a:latin typeface="+mn-lt"/>
                      </a:endParaRPr>
                    </a:p>
                  </a:txBody>
                  <a:tcPr anchor="ctr"/>
                </a:tc>
                <a:tc>
                  <a:txBody>
                    <a:bodyPr/>
                    <a:lstStyle/>
                    <a:p>
                      <a:pPr lvl="0" rtl="0">
                        <a:buNone/>
                      </a:pPr>
                      <a:r>
                        <a:rPr lang="en" sz="1400" dirty="0" smtClean="0">
                          <a:solidFill>
                            <a:schemeClr val="accent6">
                              <a:lumMod val="50000"/>
                            </a:schemeClr>
                          </a:solidFill>
                          <a:latin typeface="+mn-lt"/>
                        </a:rPr>
                        <a:t>Patient will demonstrate improved dual-tasking ability by being able to prepare a basic meal without loss of balance within 4 weeks. </a:t>
                      </a:r>
                      <a:endParaRPr lang="en" sz="1400" dirty="0">
                        <a:solidFill>
                          <a:schemeClr val="accent6">
                            <a:lumMod val="50000"/>
                          </a:schemeClr>
                        </a:solidFill>
                        <a:latin typeface="+mn-lt"/>
                      </a:endParaRPr>
                    </a:p>
                  </a:txBody>
                  <a:tcPr anchor="ctr"/>
                </a:tc>
              </a:tr>
              <a:tr h="658883">
                <a:tc>
                  <a:txBody>
                    <a:bodyPr/>
                    <a:lstStyle/>
                    <a:p>
                      <a:pPr lvl="0" rtl="0">
                        <a:buNone/>
                      </a:pPr>
                      <a:r>
                        <a:rPr lang="en-US" sz="1400" baseline="0" dirty="0" smtClean="0">
                          <a:solidFill>
                            <a:schemeClr val="accent6">
                              <a:lumMod val="50000"/>
                            </a:schemeClr>
                          </a:solidFill>
                          <a:latin typeface="+mn-lt"/>
                        </a:rPr>
                        <a:t>Unable to maintain attention and focus to safely complete ADL’s</a:t>
                      </a:r>
                      <a:endParaRPr lang="en" sz="1400" dirty="0">
                        <a:solidFill>
                          <a:schemeClr val="accent6">
                            <a:lumMod val="50000"/>
                          </a:schemeClr>
                        </a:solidFill>
                        <a:latin typeface="+mn-lt"/>
                      </a:endParaRPr>
                    </a:p>
                  </a:txBody>
                  <a:tcPr anchor="ctr"/>
                </a:tc>
                <a:tc>
                  <a:txBody>
                    <a:bodyPr/>
                    <a:lstStyle/>
                    <a:p>
                      <a:pPr marL="0" marR="0" lvl="0" indent="0" algn="l" defTabSz="64261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6">
                              <a:lumMod val="50000"/>
                            </a:schemeClr>
                          </a:solidFill>
                          <a:effectLst/>
                          <a:uLnTx/>
                          <a:uFillTx/>
                          <a:latin typeface="+mn-lt"/>
                          <a:ea typeface="+mn-ea"/>
                          <a:cs typeface="+mn-cs"/>
                        </a:rPr>
                        <a:t>Patient will demonstrate sustained &amp; accurate visual attention and processing in order to complete a task with 70% accuracy over 3 minutes.</a:t>
                      </a:r>
                    </a:p>
                  </a:txBody>
                  <a:tcPr anchor="ctr"/>
                </a:tc>
              </a:tr>
              <a:tr h="653958">
                <a:tc>
                  <a:txBody>
                    <a:bodyPr/>
                    <a:lstStyle/>
                    <a:p>
                      <a:pPr lvl="0" rtl="0">
                        <a:buNone/>
                      </a:pPr>
                      <a:r>
                        <a:rPr lang="en-US" sz="1400" dirty="0" smtClean="0">
                          <a:solidFill>
                            <a:schemeClr val="accent6">
                              <a:lumMod val="50000"/>
                            </a:schemeClr>
                          </a:solidFill>
                          <a:latin typeface="+mn-lt"/>
                        </a:rPr>
                        <a:t>Unable</a:t>
                      </a:r>
                      <a:r>
                        <a:rPr lang="en-US" sz="1400" baseline="0" dirty="0" smtClean="0">
                          <a:solidFill>
                            <a:schemeClr val="accent6">
                              <a:lumMod val="50000"/>
                            </a:schemeClr>
                          </a:solidFill>
                          <a:latin typeface="+mn-lt"/>
                        </a:rPr>
                        <a:t> to self-regulate</a:t>
                      </a:r>
                      <a:endParaRPr lang="en" sz="1400" dirty="0">
                        <a:solidFill>
                          <a:schemeClr val="accent6">
                            <a:lumMod val="50000"/>
                          </a:schemeClr>
                        </a:solidFill>
                        <a:latin typeface="+mn-lt"/>
                      </a:endParaRPr>
                    </a:p>
                  </a:txBody>
                  <a:tcPr anchor="ctr"/>
                </a:tc>
                <a:tc>
                  <a:txBody>
                    <a:bodyPr/>
                    <a:lstStyle/>
                    <a:p>
                      <a:pPr marL="0" marR="0" indent="0" algn="l" defTabSz="642618" rtl="0" eaLnBrk="1" fontAlgn="auto" latinLnBrk="0" hangingPunct="1">
                        <a:lnSpc>
                          <a:spcPct val="100000"/>
                        </a:lnSpc>
                        <a:spcBef>
                          <a:spcPts val="0"/>
                        </a:spcBef>
                        <a:spcAft>
                          <a:spcPts val="0"/>
                        </a:spcAft>
                        <a:buClrTx/>
                        <a:buSzTx/>
                        <a:buFontTx/>
                        <a:buNone/>
                        <a:tabLst/>
                        <a:defRPr/>
                      </a:pPr>
                      <a:r>
                        <a:rPr lang="en-US" sz="1400" dirty="0" smtClean="0">
                          <a:solidFill>
                            <a:schemeClr val="accent6">
                              <a:lumMod val="50000"/>
                            </a:schemeClr>
                          </a:solidFill>
                          <a:latin typeface="+mn-lt"/>
                        </a:rPr>
                        <a:t>Patient will demonstrate sustained attention to task, self-monitoring, &amp; self-correction during a cognitive-motor task with fewer than 3 errors in a 3 minute time period.</a:t>
                      </a:r>
                    </a:p>
                  </a:txBody>
                  <a:tcPr anchor="ctr"/>
                </a:tc>
              </a:tr>
              <a:tr h="956190">
                <a:tc>
                  <a:txBody>
                    <a:bodyPr/>
                    <a:lstStyle/>
                    <a:p>
                      <a:pPr marL="0" marR="0" lvl="0" indent="0" algn="l" defTabSz="642618" rtl="0" eaLnBrk="1" fontAlgn="auto" latinLnBrk="0" hangingPunct="1">
                        <a:lnSpc>
                          <a:spcPct val="100000"/>
                        </a:lnSpc>
                        <a:spcBef>
                          <a:spcPts val="0"/>
                        </a:spcBef>
                        <a:spcAft>
                          <a:spcPts val="0"/>
                        </a:spcAft>
                        <a:buClrTx/>
                        <a:buSzTx/>
                        <a:buFontTx/>
                        <a:buNone/>
                        <a:tabLst/>
                        <a:defRPr/>
                      </a:pPr>
                      <a:r>
                        <a:rPr lang="en-US" sz="1400" dirty="0" smtClean="0">
                          <a:solidFill>
                            <a:schemeClr val="accent6">
                              <a:lumMod val="50000"/>
                            </a:schemeClr>
                          </a:solidFill>
                          <a:latin typeface="+mn-lt"/>
                        </a:rPr>
                        <a:t>Unable to follow moderately complex directions</a:t>
                      </a:r>
                      <a:endParaRPr lang="en" sz="1400" dirty="0" smtClean="0">
                        <a:solidFill>
                          <a:schemeClr val="accent6">
                            <a:lumMod val="50000"/>
                          </a:schemeClr>
                        </a:solidFill>
                        <a:latin typeface="+mn-lt"/>
                      </a:endParaRPr>
                    </a:p>
                  </a:txBody>
                  <a:tcPr anchor="ctr"/>
                </a:tc>
                <a:tc>
                  <a:txBody>
                    <a:bodyPr/>
                    <a:lstStyle/>
                    <a:p>
                      <a:pPr marL="0" marR="0" lvl="0" indent="0" algn="l" defTabSz="642618"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accent6">
                              <a:lumMod val="50000"/>
                            </a:schemeClr>
                          </a:solidFill>
                          <a:effectLst/>
                          <a:uLnTx/>
                          <a:uFillTx/>
                          <a:latin typeface="+mn-lt"/>
                          <a:ea typeface="+mn-ea"/>
                          <a:cs typeface="+mn-cs"/>
                        </a:rPr>
                        <a:t>Patient will demonstrate improved receptive language and auditory comprehension skills by following a 2 step cognitive/motor task  with 50% accuracy and moderate cues.</a:t>
                      </a:r>
                    </a:p>
                  </a:txBody>
                  <a:tcPr anchor="ctr"/>
                </a:tc>
              </a:tr>
            </a:tbl>
          </a:graphicData>
        </a:graphic>
      </p:graphicFrame>
    </p:spTree>
    <p:extLst>
      <p:ext uri="{BB962C8B-B14F-4D97-AF65-F5344CB8AC3E}">
        <p14:creationId xmlns:p14="http://schemas.microsoft.com/office/powerpoint/2010/main" val="3288008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p:txBody>
          <a:bodyPr/>
          <a:lstStyle/>
          <a:p>
            <a:r>
              <a:rPr lang="en" smtClean="0"/>
              <a:t>Short Term Goals</a:t>
            </a:r>
            <a:endParaRPr lang="en" dirty="0"/>
          </a:p>
        </p:txBody>
      </p:sp>
      <p:sp>
        <p:nvSpPr>
          <p:cNvPr id="68" name="Shape 68"/>
          <p:cNvSpPr txBox="1">
            <a:spLocks noGrp="1"/>
          </p:cNvSpPr>
          <p:nvPr>
            <p:ph idx="1"/>
          </p:nvPr>
        </p:nvSpPr>
        <p:spPr/>
        <p:txBody>
          <a:bodyPr>
            <a:normAutofit fontScale="70000" lnSpcReduction="20000"/>
          </a:bodyPr>
          <a:lstStyle/>
          <a:p>
            <a:pPr lvl="0">
              <a:lnSpc>
                <a:spcPct val="120000"/>
              </a:lnSpc>
            </a:pPr>
            <a:r>
              <a:rPr lang="en-US" dirty="0" smtClean="0"/>
              <a:t>Patient will perform both toes for 2 </a:t>
            </a:r>
            <a:br>
              <a:rPr lang="en-US" dirty="0" smtClean="0"/>
            </a:br>
            <a:r>
              <a:rPr lang="en-US" dirty="0" smtClean="0"/>
              <a:t>minutes with while holding onto walker </a:t>
            </a:r>
            <a:br>
              <a:rPr lang="en-US" dirty="0" smtClean="0"/>
            </a:br>
            <a:r>
              <a:rPr lang="en-US" dirty="0" smtClean="0"/>
              <a:t>for balance and achieve  &lt;200 </a:t>
            </a:r>
            <a:r>
              <a:rPr lang="en-US" dirty="0" err="1" smtClean="0"/>
              <a:t>ms</a:t>
            </a:r>
            <a:r>
              <a:rPr lang="en-US" dirty="0" smtClean="0"/>
              <a:t> task </a:t>
            </a:r>
            <a:br>
              <a:rPr lang="en-US" dirty="0" smtClean="0"/>
            </a:br>
            <a:r>
              <a:rPr lang="en-US" dirty="0" smtClean="0"/>
              <a:t>average with difficulty level set at 300, </a:t>
            </a:r>
            <a:br>
              <a:rPr lang="en-US" dirty="0" smtClean="0"/>
            </a:br>
            <a:r>
              <a:rPr lang="en-US" dirty="0" smtClean="0"/>
              <a:t>tempo set at 54 </a:t>
            </a:r>
            <a:r>
              <a:rPr lang="en-US" dirty="0" err="1" smtClean="0"/>
              <a:t>bpm</a:t>
            </a:r>
            <a:r>
              <a:rPr lang="en-US" dirty="0" smtClean="0"/>
              <a:t>, and guide sounds on. </a:t>
            </a:r>
          </a:p>
          <a:p>
            <a:pPr lvl="0">
              <a:lnSpc>
                <a:spcPct val="120000"/>
              </a:lnSpc>
            </a:pPr>
            <a:r>
              <a:rPr lang="en-US" dirty="0" smtClean="0"/>
              <a:t>Patient will attend to task during a  synchronized cognitive/motor activity for 2 minutes with moderate cues and/or redirection, achieving a temporal processing score within 150 </a:t>
            </a:r>
            <a:r>
              <a:rPr lang="en-US" dirty="0" err="1" smtClean="0"/>
              <a:t>ms</a:t>
            </a:r>
            <a:r>
              <a:rPr lang="en-US" dirty="0" smtClean="0"/>
              <a:t> of the reference beat in order to persist in daily activities and complete them without constant prompting </a:t>
            </a:r>
          </a:p>
        </p:txBody>
      </p:sp>
      <p:pic>
        <p:nvPicPr>
          <p:cNvPr id="4" name="Picture 6" descr="http://t2.gstatic.com/images?q=tbn:ANd9GcTTkw9kQO6OLf5yLNXeCMzK8oscZRtI3r8FKYKqeaAPxIfiD50-lcH5h3TI9Q"/>
          <p:cNvPicPr>
            <a:picLocks noChangeAspect="1" noChangeArrowheads="1"/>
          </p:cNvPicPr>
          <p:nvPr/>
        </p:nvPicPr>
        <p:blipFill>
          <a:blip r:embed="rId3" cstate="print"/>
          <a:srcRect/>
          <a:stretch>
            <a:fillRect/>
          </a:stretch>
        </p:blipFill>
        <p:spPr bwMode="auto">
          <a:xfrm>
            <a:off x="6983799" y="304800"/>
            <a:ext cx="1931601" cy="2902679"/>
          </a:xfrm>
          <a:prstGeom prst="roundRect">
            <a:avLst/>
          </a:prstGeom>
          <a:noFill/>
          <a:ln>
            <a:solidFill>
              <a:schemeClr val="bg1"/>
            </a:solidFill>
          </a:ln>
        </p:spPr>
      </p:pic>
    </p:spTree>
    <p:extLst>
      <p:ext uri="{BB962C8B-B14F-4D97-AF65-F5344CB8AC3E}">
        <p14:creationId xmlns:p14="http://schemas.microsoft.com/office/powerpoint/2010/main" val="222859994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p:txBody>
          <a:bodyPr/>
          <a:lstStyle/>
          <a:p>
            <a:r>
              <a:rPr lang="en-US" smtClean="0"/>
              <a:t>Documentation</a:t>
            </a:r>
            <a:endParaRPr lang="en" dirty="0"/>
          </a:p>
        </p:txBody>
      </p:sp>
      <p:sp>
        <p:nvSpPr>
          <p:cNvPr id="62" name="Shape 62"/>
          <p:cNvSpPr txBox="1">
            <a:spLocks noGrp="1"/>
          </p:cNvSpPr>
          <p:nvPr>
            <p:ph idx="1"/>
          </p:nvPr>
        </p:nvSpPr>
        <p:spPr/>
        <p:txBody>
          <a:bodyPr>
            <a:normAutofit fontScale="85000" lnSpcReduction="20000"/>
          </a:bodyPr>
          <a:lstStyle/>
          <a:p>
            <a:pPr marL="0" lvl="0" indent="0">
              <a:lnSpc>
                <a:spcPct val="110000"/>
              </a:lnSpc>
              <a:buNone/>
            </a:pPr>
            <a:r>
              <a:rPr lang="en-US" sz="3800" dirty="0" smtClean="0"/>
              <a:t>Documentation </a:t>
            </a:r>
            <a:r>
              <a:rPr lang="en" sz="3800" dirty="0" smtClean="0"/>
              <a:t>should </a:t>
            </a:r>
            <a:br>
              <a:rPr lang="en" sz="3800" dirty="0" smtClean="0"/>
            </a:br>
            <a:r>
              <a:rPr lang="en" sz="3800" dirty="0" smtClean="0"/>
              <a:t>include: </a:t>
            </a:r>
          </a:p>
          <a:p>
            <a:pPr lvl="0">
              <a:lnSpc>
                <a:spcPct val="110000"/>
              </a:lnSpc>
            </a:pPr>
            <a:r>
              <a:rPr lang="en" dirty="0" smtClean="0"/>
              <a:t>IM</a:t>
            </a:r>
            <a:r>
              <a:rPr lang="en-US" dirty="0" smtClean="0"/>
              <a:t> </a:t>
            </a:r>
            <a:r>
              <a:rPr lang="en" dirty="0" smtClean="0"/>
              <a:t>task to be completed</a:t>
            </a:r>
          </a:p>
          <a:p>
            <a:pPr lvl="0">
              <a:lnSpc>
                <a:spcPct val="110000"/>
              </a:lnSpc>
            </a:pPr>
            <a:r>
              <a:rPr lang="en" dirty="0" smtClean="0"/>
              <a:t>Task average to be achieved</a:t>
            </a:r>
          </a:p>
          <a:p>
            <a:pPr lvl="0">
              <a:lnSpc>
                <a:spcPct val="110000"/>
              </a:lnSpc>
            </a:pPr>
            <a:r>
              <a:rPr lang="en" dirty="0" smtClean="0"/>
              <a:t>IM settings (i.e. tempo, if guide sounds are on/off, difficulty level, etc.)</a:t>
            </a:r>
          </a:p>
          <a:p>
            <a:pPr lvl="0">
              <a:lnSpc>
                <a:spcPct val="110000"/>
              </a:lnSpc>
            </a:pPr>
            <a:r>
              <a:rPr lang="en" dirty="0" smtClean="0"/>
              <a:t>Assistance to be provided (i.e. verbal cues, hands on cues, modeling, etc.)</a:t>
            </a:r>
            <a:endParaRPr lang="en-US" dirty="0" smtClean="0"/>
          </a:p>
          <a:p>
            <a:pPr lvl="0">
              <a:lnSpc>
                <a:spcPct val="110000"/>
              </a:lnSpc>
            </a:pPr>
            <a:r>
              <a:rPr lang="en-US" dirty="0" smtClean="0"/>
              <a:t>Relationship to functional outcome</a:t>
            </a:r>
            <a:endParaRPr lang="en" dirty="0"/>
          </a:p>
        </p:txBody>
      </p:sp>
      <p:pic>
        <p:nvPicPr>
          <p:cNvPr id="1026" name="Picture 2" descr="http://www.page1solutions.com/sites/www.page1solutions.com/files/check-list_0.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673" b="93097" l="6243" r="90459">
                        <a14:foregroundMark x1="16843" y1="42655" x2="17314" y2="36991"/>
                        <a14:foregroundMark x1="12367" y1="43009" x2="11779" y2="42301"/>
                        <a14:foregroundMark x1="10601" y1="41239" x2="10601" y2="41239"/>
                        <a14:foregroundMark x1="8952" y1="40885" x2="8952" y2="40885"/>
                        <a14:foregroundMark x1="7656" y1="40354" x2="7656" y2="40354"/>
                        <a14:foregroundMark x1="6478" y1="40177" x2="6478" y2="40177"/>
                        <a14:foregroundMark x1="60188" y1="90973" x2="60188" y2="90973"/>
                        <a14:foregroundMark x1="60542" y1="92566" x2="60542" y2="92566"/>
                        <a14:foregroundMark x1="53239" y1="36637" x2="53239" y2="36637"/>
                        <a14:foregroundMark x1="67020" y1="8673" x2="67020" y2="8673"/>
                        <a14:foregroundMark x1="90577" y1="62832" x2="90577" y2="62832"/>
                        <a14:foregroundMark x1="56066" y1="37699" x2="56066" y2="37699"/>
                        <a14:foregroundMark x1="57126" y1="91327" x2="59835" y2="93097"/>
                        <a14:backgroundMark x1="59128" y1="49912" x2="59128" y2="49912"/>
                        <a14:backgroundMark x1="64311" y1="29735" x2="64311" y2="29735"/>
                      </a14:backgroundRemoval>
                    </a14:imgEffect>
                  </a14:imgLayer>
                </a14:imgProps>
              </a:ext>
              <a:ext uri="{28A0092B-C50C-407E-A947-70E740481C1C}">
                <a14:useLocalDpi xmlns:a14="http://schemas.microsoft.com/office/drawing/2010/main" val="0"/>
              </a:ext>
            </a:extLst>
          </a:blip>
          <a:srcRect/>
          <a:stretch>
            <a:fillRect/>
          </a:stretch>
        </p:blipFill>
        <p:spPr bwMode="auto">
          <a:xfrm>
            <a:off x="5181600" y="304798"/>
            <a:ext cx="4387364" cy="2919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70319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Fall Risk Reduction Program&amp;#x0D;Overview &amp;amp; Rationale&amp;#x0D;Module #2&amp;quot;&quot;/&gt;&lt;property id=&quot;20307&quot; value=&quot;261&quot;/&gt;&lt;/object&gt;&lt;object type=&quot;3&quot; unique_id=&quot;10024&quot;&gt;&lt;property id=&quot;20148&quot; value=&quot;5&quot;/&gt;&lt;property id=&quot;20300&quot; value=&quot;Slide 24 - &amp;quot;ANY QUESTIONS?&amp;quot;&quot;/&gt;&lt;property id=&quot;20307&quot; value=&quot;258&quot;/&gt;&lt;/object&gt;&lt;object type=&quot;3&quot; unique_id=&quot;10025&quot;&gt;&lt;property id=&quot;20148&quot; value=&quot;5&quot;/&gt;&lt;property id=&quot;20300&quot; value=&quot;Slide 25 - &amp;quot;You can call or email us anytime We’re here to help!&amp;quot;&quot;/&gt;&lt;property id=&quot;20307&quot; value=&quot;259&quot;/&gt;&lt;/object&gt;&lt;object type=&quot;3&quot; unique_id=&quot;13095&quot;&gt;&lt;property id=&quot;20148&quot; value=&quot;5&quot;/&gt;&lt;property id=&quot;20300&quot; value=&quot;Slide 2 - &amp;quot;Patient Selection&amp;quot;&quot;/&gt;&lt;property id=&quot;20307&quot; value=&quot;288&quot;/&gt;&lt;/object&gt;&lt;object type=&quot;3&quot; unique_id=&quot;13096&quot;&gt;&lt;property id=&quot;20148&quot; value=&quot;5&quot;/&gt;&lt;property id=&quot;20300&quot; value=&quot;Slide 3 - &amp;quot;Patient Selection&amp;quot;&quot;/&gt;&lt;property id=&quot;20307&quot; value=&quot;289&quot;/&gt;&lt;/object&gt;&lt;object type=&quot;3&quot; unique_id=&quot;13097&quot;&gt;&lt;property id=&quot;20148&quot; value=&quot;5&quot;/&gt;&lt;property id=&quot;20300&quot; value=&quot;Slide 4 - &amp;quot;Patient Selection, cont. &amp;quot;&quot;/&gt;&lt;property id=&quot;20307&quot; value=&quot;290&quot;/&gt;&lt;/object&gt;&lt;object type=&quot;3&quot; unique_id=&quot;13098&quot;&gt;&lt;property id=&quot;20148&quot; value=&quot;5&quot;/&gt;&lt;property id=&quot;20300&quot; value=&quot;Slide 5 - &amp;quot;Long Term Goals&amp;quot;&quot;/&gt;&lt;property id=&quot;20307&quot; value=&quot;310&quot;/&gt;&lt;/object&gt;&lt;object type=&quot;3&quot; unique_id=&quot;13099&quot;&gt;&lt;property id=&quot;20148&quot; value=&quot;5&quot;/&gt;&lt;property id=&quot;20300&quot; value=&quot;Slide 6 - &amp;quot;Long Term Goals&amp;quot;&quot;/&gt;&lt;property id=&quot;20307&quot; value=&quot;311&quot;/&gt;&lt;/object&gt;&lt;object type=&quot;3&quot; unique_id=&quot;13100&quot;&gt;&lt;property id=&quot;20148&quot; value=&quot;5&quot;/&gt;&lt;property id=&quot;20300&quot; value=&quot;Slide 7 - &amp;quot;Short Term Goals&amp;quot;&quot;/&gt;&lt;property id=&quot;20307&quot; value=&quot;293&quot;/&gt;&lt;/object&gt;&lt;object type=&quot;3&quot; unique_id=&quot;13101&quot;&gt;&lt;property id=&quot;20148&quot; value=&quot;5&quot;/&gt;&lt;property id=&quot;20300&quot; value=&quot;Slide 8 - &amp;quot;Documentation&amp;quot;&quot;/&gt;&lt;property id=&quot;20307&quot; value=&quot;294&quot;/&gt;&lt;/object&gt;&lt;object type=&quot;3&quot; unique_id=&quot;13102&quot;&gt;&lt;property id=&quot;20148&quot; value=&quot;5&quot;/&gt;&lt;property id=&quot;20300&quot; value=&quot;Slide 9 - &amp;quot;Narrative Note Example&amp;quot;&quot;/&gt;&lt;property id=&quot;20307&quot; value=&quot;295&quot;/&gt;&lt;/object&gt;&lt;object type=&quot;3&quot; unique_id=&quot;13103&quot;&gt;&lt;property id=&quot;20148&quot; value=&quot;5&quot;/&gt;&lt;property id=&quot;20300&quot; value=&quot;Slide 10 - &amp;quot;Determining Patient Baseline&amp;quot;&quot;/&gt;&lt;property id=&quot;20307&quot; value=&quot;296&quot;/&gt;&lt;/object&gt;&lt;object type=&quot;3&quot; unique_id=&quot;13104&quot;&gt;&lt;property id=&quot;20148&quot; value=&quot;5&quot;/&gt;&lt;property id=&quot;20300&quot; value=&quot;Slide 11 - &amp;quot;IM Assessments&amp;quot;&quot;/&gt;&lt;property id=&quot;20307&quot; value=&quot;297&quot;/&gt;&lt;/object&gt;&lt;object type=&quot;3&quot; unique_id=&quot;13105&quot;&gt;&lt;property id=&quot;20148&quot; value=&quot;5&quot;/&gt;&lt;property id=&quot;20300&quot; value=&quot;Slide 12 - &amp;quot;Standardized Assessments&amp;quot;&quot;/&gt;&lt;property id=&quot;20307&quot; value=&quot;298&quot;/&gt;&lt;/object&gt;&lt;object type=&quot;3&quot; unique_id=&quot;13106&quot;&gt;&lt;property id=&quot;20148&quot; value=&quot;5&quot;/&gt;&lt;property id=&quot;20300&quot; value=&quot;Slide 13 - &amp;quot;Motor Assessments&amp;quot;&quot;/&gt;&lt;property id=&quot;20307&quot; value=&quot;299&quot;/&gt;&lt;/object&gt;&lt;object type=&quot;3&quot; unique_id=&quot;13107&quot;&gt;&lt;property id=&quot;20148&quot; value=&quot;5&quot;/&gt;&lt;property id=&quot;20300&quot; value=&quot;Slide 14 - &amp;quot;Cognitive Assessments&amp;quot;&quot;/&gt;&lt;property id=&quot;20307&quot; value=&quot;300&quot;/&gt;&lt;/object&gt;&lt;object type=&quot;3&quot; unique_id=&quot;13108&quot;&gt;&lt;property id=&quot;20148&quot; value=&quot;5&quot;/&gt;&lt;property id=&quot;20300&quot; value=&quot;Slide 15 - &amp;quot;Confidence Assessments&amp;quot;&quot;/&gt;&lt;property id=&quot;20307&quot; value=&quot;301&quot;/&gt;&lt;/object&gt;&lt;object type=&quot;3&quot; unique_id=&quot;13109&quot;&gt;&lt;property id=&quot;20148&quot; value=&quot;5&quot;/&gt;&lt;property id=&quot;20300&quot; value=&quot;Slide 16 - &amp;quot;Other Useful Tools and Assessments&amp;quot;&quot;/&gt;&lt;property id=&quot;20307&quot; value=&quot;302&quot;/&gt;&lt;/object&gt;&lt;object type=&quot;3&quot; unique_id=&quot;13110&quot;&gt;&lt;property id=&quot;20148&quot; value=&quot;5&quot;/&gt;&lt;property id=&quot;20300&quot; value=&quot;Slide 17 - &amp;quot;Timed Up &amp;amp; Go Modification  to Assess Dual Tasking&amp;quot;&quot;/&gt;&lt;property id=&quot;20307&quot; value=&quot;303&quot;/&gt;&lt;/object&gt;&lt;object type=&quot;3&quot; unique_id=&quot;13111&quot;&gt;&lt;property id=&quot;20148&quot; value=&quot;5&quot;/&gt;&lt;property id=&quot;20300&quot; value=&quot;Slide 18 - &amp;quot;Normative Values&amp;quot;&quot;/&gt;&lt;property id=&quot;20307&quot; value=&quot;312&quot;/&gt;&lt;/object&gt;&lt;object type=&quot;3&quot; unique_id=&quot;13112&quot;&gt;&lt;property id=&quot;20148&quot; value=&quot;5&quot;/&gt;&lt;property id=&quot;20300&quot; value=&quot;Slide 19 - &amp;quot;Create a Dual Task Condition  with Short Form Test&amp;quot;&quot;/&gt;&lt;property id=&quot;20307&quot; value=&quot;305&quot;/&gt;&lt;/object&gt;&lt;object type=&quot;3&quot; unique_id=&quot;13113&quot;&gt;&lt;property id=&quot;20148&quot; value=&quot;5&quot;/&gt;&lt;property id=&quot;20300&quot; value=&quot;Slide 20 - &amp;quot;Summary of Patient  Selection &amp;amp; Assessment&amp;quot;&quot;/&gt;&lt;property id=&quot;20307&quot; value=&quot;306&quot;/&gt;&lt;/object&gt;&lt;object type=&quot;3&quot; unique_id=&quot;13114&quot;&gt;&lt;property id=&quot;20148&quot; value=&quot;5&quot;/&gt;&lt;property id=&quot;20300&quot; value=&quot;Slide 21 - &amp;quot;&amp;quot;Homework&amp;quot;&amp;quot;&quot;/&gt;&lt;property id=&quot;20307&quot; value=&quot;307&quot;/&gt;&lt;/object&gt;&lt;object type=&quot;3&quot; unique_id=&quot;13115&quot;&gt;&lt;property id=&quot;20148&quot; value=&quot;5&quot;/&gt;&lt;property id=&quot;20300&quot; value=&quot;Slide 22&quot;/&gt;&lt;property id=&quot;20307&quot; value=&quot;308&quot;/&gt;&lt;/object&gt;&lt;object type=&quot;3&quot; unique_id=&quot;13116&quot;&gt;&lt;property id=&quot;20148&quot; value=&quot;5&quot;/&gt;&lt;property id=&quot;20300&quot; value=&quot;Slide 23&quot;/&gt;&lt;property id=&quot;20307&quot; value=&quot;309&quot;/&gt;&lt;/object&gt;&lt;/object&gt;&lt;object type=&quot;8&quot; unique_id=&quot;10050&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ebinar theme">
  <a:themeElements>
    <a:clrScheme name="Custom 2">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004574"/>
      </a:hlink>
      <a:folHlink>
        <a:srgbClr val="0067AE"/>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Webinar theme</Template>
  <TotalTime>922</TotalTime>
  <Words>1150</Words>
  <Application>Microsoft Macintosh PowerPoint</Application>
  <PresentationFormat>On-screen Show (4:3)</PresentationFormat>
  <Paragraphs>175</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Webinar theme</vt:lpstr>
      <vt:lpstr>Fall Risk Reduction Program Patient Assessment Module #2 of 6</vt:lpstr>
      <vt:lpstr>AGENDA</vt:lpstr>
      <vt:lpstr>Patient Selection</vt:lpstr>
      <vt:lpstr>Patient Selection</vt:lpstr>
      <vt:lpstr>Patient Selection, cont. </vt:lpstr>
      <vt:lpstr>Long Term Goals</vt:lpstr>
      <vt:lpstr>Long Term Goals</vt:lpstr>
      <vt:lpstr>Short Term Goals</vt:lpstr>
      <vt:lpstr>Documentation</vt:lpstr>
      <vt:lpstr>Narrative Note Example</vt:lpstr>
      <vt:lpstr>Determining Patient Baseline</vt:lpstr>
      <vt:lpstr>IM Assessments</vt:lpstr>
      <vt:lpstr>Standardized Assessments</vt:lpstr>
      <vt:lpstr>Motor Assessments</vt:lpstr>
      <vt:lpstr>Cognitive Assessments</vt:lpstr>
      <vt:lpstr>Confidence Assessments</vt:lpstr>
      <vt:lpstr>Other Useful Tools and Assessments</vt:lpstr>
      <vt:lpstr>Timed Up &amp; Go Modification  to Assess Dual Tasking</vt:lpstr>
      <vt:lpstr>Normative Values</vt:lpstr>
      <vt:lpstr>Create a Dual Task Condition  with Short Form Test</vt:lpstr>
      <vt:lpstr>Summary of Patient  Selection &amp; Assessment</vt:lpstr>
      <vt:lpstr>"Homework"</vt:lpstr>
      <vt:lpstr>PowerPoint Presentation</vt:lpstr>
      <vt:lpstr>PowerPoint Presentation</vt:lpstr>
      <vt:lpstr>Post-test</vt:lpstr>
      <vt:lpstr>Materials Page</vt:lpstr>
      <vt:lpstr>QUESTIONS? You can call or email us. We’re here to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dmcbride</dc:creator>
  <cp:lastModifiedBy>Bricole Reincke</cp:lastModifiedBy>
  <cp:revision>89</cp:revision>
  <dcterms:created xsi:type="dcterms:W3CDTF">2013-01-14T15:28:02Z</dcterms:created>
  <dcterms:modified xsi:type="dcterms:W3CDTF">2013-01-17T18:25:19Z</dcterms:modified>
</cp:coreProperties>
</file>