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71" r:id="rId3"/>
    <p:sldId id="272" r:id="rId4"/>
    <p:sldId id="273" r:id="rId5"/>
    <p:sldId id="274" r:id="rId6"/>
    <p:sldId id="275" r:id="rId7"/>
    <p:sldId id="276" r:id="rId8"/>
    <p:sldId id="277" r:id="rId9"/>
    <p:sldId id="278" r:id="rId10"/>
    <p:sldId id="258" r:id="rId11"/>
    <p:sldId id="259" r:id="rId12"/>
    <p:sldId id="260" r:id="rId13"/>
    <p:sldId id="261" r:id="rId14"/>
    <p:sldId id="262" r:id="rId15"/>
    <p:sldId id="263" r:id="rId16"/>
    <p:sldId id="264" r:id="rId17"/>
    <p:sldId id="265" r:id="rId18"/>
    <p:sldId id="266" r:id="rId19"/>
    <p:sldId id="267" r:id="rId20"/>
    <p:sldId id="268" r:id="rId21"/>
    <p:sldId id="270" r:id="rId22"/>
    <p:sldId id="279" r:id="rId23"/>
    <p:sldId id="280" r:id="rId24"/>
    <p:sldId id="281" r:id="rId25"/>
    <p:sldId id="282" r:id="rId26"/>
    <p:sldId id="283" r:id="rId27"/>
    <p:sldId id="284" r:id="rId28"/>
    <p:sldId id="285" r:id="rId29"/>
    <p:sldId id="286" r:id="rId30"/>
    <p:sldId id="287" r:id="rId31"/>
    <p:sldId id="288" r:id="rId32"/>
    <p:sldId id="289" r:id="rId33"/>
    <p:sldId id="297" r:id="rId34"/>
    <p:sldId id="290" r:id="rId35"/>
    <p:sldId id="291" r:id="rId36"/>
    <p:sldId id="292" r:id="rId37"/>
    <p:sldId id="293" r:id="rId38"/>
    <p:sldId id="294" r:id="rId39"/>
    <p:sldId id="295" r:id="rId40"/>
    <p:sldId id="296" r:id="rId41"/>
    <p:sldId id="269" r:id="rId42"/>
    <p:sldId id="299" r:id="rId43"/>
    <p:sldId id="298" r:id="rId44"/>
    <p:sldId id="306" r:id="rId45"/>
    <p:sldId id="300" r:id="rId46"/>
    <p:sldId id="307" r:id="rId47"/>
    <p:sldId id="304" r:id="rId48"/>
    <p:sldId id="309" r:id="rId49"/>
    <p:sldId id="305" r:id="rId50"/>
    <p:sldId id="308" r:id="rId51"/>
    <p:sldId id="301" r:id="rId52"/>
    <p:sldId id="302" r:id="rId53"/>
    <p:sldId id="303" r:id="rId54"/>
  </p:sldIdLst>
  <p:sldSz cx="9144000" cy="6858000" type="screen4x3"/>
  <p:notesSz cx="6858000" cy="9144000"/>
  <p:custDataLst>
    <p:tags r:id="rId5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8" autoAdjust="0"/>
    <p:restoredTop sz="90508" autoAdjust="0"/>
  </p:normalViewPr>
  <p:slideViewPr>
    <p:cSldViewPr>
      <p:cViewPr varScale="1">
        <p:scale>
          <a:sx n="99" d="100"/>
          <a:sy n="99" d="100"/>
        </p:scale>
        <p:origin x="-96" y="-5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tags" Target="tags/tag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BB1961F-2557-4C99-825D-4FF4CA01C902}" type="datetimeFigureOut">
              <a:rPr lang="en-US"/>
              <a:pPr>
                <a:defRPr/>
              </a:pPr>
              <a:t>3/19/14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C1A3C46-CA13-41F5-93D4-E85CFA012CFA}" type="slidenum">
              <a:rPr lang="en-US"/>
              <a:pPr>
                <a:defRPr/>
              </a:pPr>
              <a:t>‹#›</a:t>
            </a:fld>
            <a:endParaRPr lang="en-US"/>
          </a:p>
        </p:txBody>
      </p:sp>
    </p:spTree>
    <p:extLst>
      <p:ext uri="{BB962C8B-B14F-4D97-AF65-F5344CB8AC3E}">
        <p14:creationId xmlns:p14="http://schemas.microsoft.com/office/powerpoint/2010/main" val="694893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0CA048-8C74-4630-B7BE-C776F6677AE0}" type="slidenum">
              <a:rPr lang="en-US" smtClean="0"/>
              <a:pPr/>
              <a:t>10</a:t>
            </a:fld>
            <a:endParaRPr lang="en-US" smtClean="0"/>
          </a:p>
        </p:txBody>
      </p:sp>
    </p:spTree>
    <p:extLst>
      <p:ext uri="{BB962C8B-B14F-4D97-AF65-F5344CB8AC3E}">
        <p14:creationId xmlns:p14="http://schemas.microsoft.com/office/powerpoint/2010/main" val="2228270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424345-549F-4F62-BFA9-CE18C0443199}" type="slidenum">
              <a:rPr lang="en-US" smtClean="0"/>
              <a:pPr/>
              <a:t>19</a:t>
            </a:fld>
            <a:endParaRPr lang="en-US" smtClean="0"/>
          </a:p>
        </p:txBody>
      </p:sp>
    </p:spTree>
    <p:extLst>
      <p:ext uri="{BB962C8B-B14F-4D97-AF65-F5344CB8AC3E}">
        <p14:creationId xmlns:p14="http://schemas.microsoft.com/office/powerpoint/2010/main" val="1735800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147BC2-6CD1-4F10-84ED-88481B7509C3}" type="slidenum">
              <a:rPr lang="en-US" smtClean="0"/>
              <a:pPr/>
              <a:t>20</a:t>
            </a:fld>
            <a:endParaRPr lang="en-US" smtClean="0"/>
          </a:p>
        </p:txBody>
      </p:sp>
    </p:spTree>
    <p:extLst>
      <p:ext uri="{BB962C8B-B14F-4D97-AF65-F5344CB8AC3E}">
        <p14:creationId xmlns:p14="http://schemas.microsoft.com/office/powerpoint/2010/main" val="1660258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861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8100" eaLnBrk="1" hangingPunct="1"/>
            <a:r>
              <a:rPr lang="en-US" b="1" smtClean="0">
                <a:solidFill>
                  <a:srgbClr val="000000"/>
                </a:solidFill>
                <a:latin typeface="Lucida Grande" pitchFamily="-109" charset="0"/>
                <a:sym typeface="Lucida Grande" pitchFamily="-109" charset="0"/>
              </a:rPr>
              <a:t>Neurological – notes:</a:t>
            </a:r>
          </a:p>
          <a:p>
            <a:pPr marL="38100" eaLnBrk="1" hangingPunct="1"/>
            <a:r>
              <a:rPr lang="en-US" smtClean="0">
                <a:solidFill>
                  <a:srgbClr val="000000"/>
                </a:solidFill>
                <a:latin typeface="Lucida Grande" pitchFamily="-109" charset="0"/>
                <a:sym typeface="Lucida Grande" pitchFamily="-109" charset="0"/>
              </a:rPr>
              <a:t>Developmental Delays:</a:t>
            </a:r>
          </a:p>
          <a:p>
            <a:pPr marL="38100" eaLnBrk="1" hangingPunct="1"/>
            <a:r>
              <a:rPr lang="en-US" smtClean="0">
                <a:solidFill>
                  <a:srgbClr val="000000"/>
                </a:solidFill>
                <a:latin typeface="Lucida Grande" pitchFamily="-109" charset="0"/>
                <a:sym typeface="Lucida Grande" pitchFamily="-109" charset="0"/>
              </a:rPr>
              <a:t>- genetic - developmental delays due to inherited factors (i.e., sensory processing dysfunction, dyslexia hearing loss)</a:t>
            </a:r>
          </a:p>
          <a:p>
            <a:pPr marL="38100" eaLnBrk="1" hangingPunct="1"/>
            <a:r>
              <a:rPr lang="en-US" smtClean="0">
                <a:solidFill>
                  <a:srgbClr val="000000"/>
                </a:solidFill>
                <a:latin typeface="Lucida Grande" pitchFamily="-109" charset="0"/>
                <a:sym typeface="Lucida Grande" pitchFamily="-109" charset="0"/>
              </a:rPr>
              <a:t>- environmental - developmental delays caused by environmental toxins (i.e., heavy metals such as lead/mercury),</a:t>
            </a:r>
          </a:p>
          <a:p>
            <a:pPr marL="38100" eaLnBrk="1" hangingPunct="1"/>
            <a:r>
              <a:rPr lang="en-US" smtClean="0">
                <a:solidFill>
                  <a:srgbClr val="000000"/>
                </a:solidFill>
                <a:latin typeface="Lucida Grande" pitchFamily="-109" charset="0"/>
                <a:sym typeface="Lucida Grande" pitchFamily="-109" charset="0"/>
              </a:rPr>
              <a:t>pollutants (i.e., household cleaners, pesticides), electro-magnetic fields (i.e., proximity to power lines), reaction to environmental allergens (i.e,. dust, pollens, molds, foods)</a:t>
            </a:r>
          </a:p>
          <a:p>
            <a:pPr marL="38100" eaLnBrk="1" hangingPunct="1"/>
            <a:r>
              <a:rPr lang="en-US" smtClean="0">
                <a:solidFill>
                  <a:srgbClr val="000000"/>
                </a:solidFill>
                <a:latin typeface="Lucida Grande" pitchFamily="-109" charset="0"/>
                <a:sym typeface="Lucida Grande" pitchFamily="-109" charset="0"/>
              </a:rPr>
              <a:t>- acquired - developmental delays caused by birth trauma, accidents, injury</a:t>
            </a:r>
          </a:p>
        </p:txBody>
      </p:sp>
    </p:spTree>
    <p:extLst>
      <p:ext uri="{BB962C8B-B14F-4D97-AF65-F5344CB8AC3E}">
        <p14:creationId xmlns:p14="http://schemas.microsoft.com/office/powerpoint/2010/main" val="383658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slide43-usingmedia.mp4</a:t>
            </a:r>
            <a:endParaRPr lang="en-US" dirty="0"/>
          </a:p>
        </p:txBody>
      </p:sp>
      <p:sp>
        <p:nvSpPr>
          <p:cNvPr id="4" name="Slide Number Placeholder 3"/>
          <p:cNvSpPr>
            <a:spLocks noGrp="1"/>
          </p:cNvSpPr>
          <p:nvPr>
            <p:ph type="sldNum" sz="quarter" idx="10"/>
          </p:nvPr>
        </p:nvSpPr>
        <p:spPr/>
        <p:txBody>
          <a:bodyPr/>
          <a:lstStyle/>
          <a:p>
            <a:pPr>
              <a:defRPr/>
            </a:pPr>
            <a:fld id="{0C1A3C46-CA13-41F5-93D4-E85CFA012CFA}" type="slidenum">
              <a:rPr lang="en-US" smtClean="0"/>
              <a:pPr>
                <a:defRPr/>
              </a:pPr>
              <a:t>43</a:t>
            </a:fld>
            <a:endParaRPr lang="en-US"/>
          </a:p>
        </p:txBody>
      </p:sp>
    </p:spTree>
    <p:extLst>
      <p:ext uri="{BB962C8B-B14F-4D97-AF65-F5344CB8AC3E}">
        <p14:creationId xmlns:p14="http://schemas.microsoft.com/office/powerpoint/2010/main" val="78422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slide45-feelbeattogether.mp4</a:t>
            </a:r>
            <a:endParaRPr lang="en-US" dirty="0"/>
          </a:p>
        </p:txBody>
      </p:sp>
      <p:sp>
        <p:nvSpPr>
          <p:cNvPr id="4" name="Slide Number Placeholder 3"/>
          <p:cNvSpPr>
            <a:spLocks noGrp="1"/>
          </p:cNvSpPr>
          <p:nvPr>
            <p:ph type="sldNum" sz="quarter" idx="10"/>
          </p:nvPr>
        </p:nvSpPr>
        <p:spPr/>
        <p:txBody>
          <a:bodyPr/>
          <a:lstStyle/>
          <a:p>
            <a:pPr>
              <a:defRPr/>
            </a:pPr>
            <a:fld id="{0C1A3C46-CA13-41F5-93D4-E85CFA012CFA}" type="slidenum">
              <a:rPr lang="en-US" smtClean="0"/>
              <a:pPr>
                <a:defRPr/>
              </a:pPr>
              <a:t>45</a:t>
            </a:fld>
            <a:endParaRPr lang="en-US"/>
          </a:p>
        </p:txBody>
      </p:sp>
    </p:spTree>
    <p:extLst>
      <p:ext uri="{BB962C8B-B14F-4D97-AF65-F5344CB8AC3E}">
        <p14:creationId xmlns:p14="http://schemas.microsoft.com/office/powerpoint/2010/main" val="361616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slide47-supportedsitting.mp4</a:t>
            </a:r>
            <a:endParaRPr lang="en-US" dirty="0"/>
          </a:p>
        </p:txBody>
      </p:sp>
      <p:sp>
        <p:nvSpPr>
          <p:cNvPr id="4" name="Slide Number Placeholder 3"/>
          <p:cNvSpPr>
            <a:spLocks noGrp="1"/>
          </p:cNvSpPr>
          <p:nvPr>
            <p:ph type="sldNum" sz="quarter" idx="10"/>
          </p:nvPr>
        </p:nvSpPr>
        <p:spPr/>
        <p:txBody>
          <a:bodyPr/>
          <a:lstStyle/>
          <a:p>
            <a:pPr>
              <a:defRPr/>
            </a:pPr>
            <a:fld id="{0C1A3C46-CA13-41F5-93D4-E85CFA012CFA}" type="slidenum">
              <a:rPr lang="en-US" smtClean="0"/>
              <a:pPr>
                <a:defRPr/>
              </a:pPr>
              <a:t>47</a:t>
            </a:fld>
            <a:endParaRPr lang="en-US"/>
          </a:p>
        </p:txBody>
      </p:sp>
    </p:spTree>
    <p:extLst>
      <p:ext uri="{BB962C8B-B14F-4D97-AF65-F5344CB8AC3E}">
        <p14:creationId xmlns:p14="http://schemas.microsoft.com/office/powerpoint/2010/main" val="4123982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slide49-keepingthebeat.mp4</a:t>
            </a:r>
            <a:endParaRPr lang="en-US" dirty="0"/>
          </a:p>
        </p:txBody>
      </p:sp>
      <p:sp>
        <p:nvSpPr>
          <p:cNvPr id="4" name="Slide Number Placeholder 3"/>
          <p:cNvSpPr>
            <a:spLocks noGrp="1"/>
          </p:cNvSpPr>
          <p:nvPr>
            <p:ph type="sldNum" sz="quarter" idx="10"/>
          </p:nvPr>
        </p:nvSpPr>
        <p:spPr/>
        <p:txBody>
          <a:bodyPr/>
          <a:lstStyle/>
          <a:p>
            <a:pPr>
              <a:defRPr/>
            </a:pPr>
            <a:fld id="{0C1A3C46-CA13-41F5-93D4-E85CFA012CFA}" type="slidenum">
              <a:rPr lang="en-US" smtClean="0"/>
              <a:pPr>
                <a:defRPr/>
              </a:pPr>
              <a:t>49</a:t>
            </a:fld>
            <a:endParaRPr lang="en-US"/>
          </a:p>
        </p:txBody>
      </p:sp>
    </p:spTree>
    <p:extLst>
      <p:ext uri="{BB962C8B-B14F-4D97-AF65-F5344CB8AC3E}">
        <p14:creationId xmlns:p14="http://schemas.microsoft.com/office/powerpoint/2010/main" val="380378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11.Lucy beginning.mp4</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30C440-5A87-4285-95A2-772B90CFCAD5}" type="slidenum">
              <a:rPr lang="en-US" smtClean="0"/>
              <a:pPr/>
              <a:t>11</a:t>
            </a:fld>
            <a:endParaRPr lang="en-US" smtClean="0"/>
          </a:p>
        </p:txBody>
      </p:sp>
    </p:spTree>
    <p:extLst>
      <p:ext uri="{BB962C8B-B14F-4D97-AF65-F5344CB8AC3E}">
        <p14:creationId xmlns:p14="http://schemas.microsoft.com/office/powerpoint/2010/main" val="220477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12.after IM.mp4</a:t>
            </a:r>
            <a:endParaRPr lang="en-US" dirty="0"/>
          </a:p>
        </p:txBody>
      </p:sp>
      <p:sp>
        <p:nvSpPr>
          <p:cNvPr id="4" name="Slide Number Placeholder 3"/>
          <p:cNvSpPr>
            <a:spLocks noGrp="1"/>
          </p:cNvSpPr>
          <p:nvPr>
            <p:ph type="sldNum" sz="quarter" idx="10"/>
          </p:nvPr>
        </p:nvSpPr>
        <p:spPr/>
        <p:txBody>
          <a:bodyPr/>
          <a:lstStyle/>
          <a:p>
            <a:pPr>
              <a:defRPr/>
            </a:pPr>
            <a:fld id="{0C1A3C46-CA13-41F5-93D4-E85CFA012CFA}" type="slidenum">
              <a:rPr lang="en-US" smtClean="0"/>
              <a:pPr>
                <a:defRPr/>
              </a:pPr>
              <a:t>12</a:t>
            </a:fld>
            <a:endParaRPr lang="en-US"/>
          </a:p>
        </p:txBody>
      </p:sp>
    </p:spTree>
    <p:extLst>
      <p:ext uri="{BB962C8B-B14F-4D97-AF65-F5344CB8AC3E}">
        <p14:creationId xmlns:p14="http://schemas.microsoft.com/office/powerpoint/2010/main" val="11836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13.IM </a:t>
            </a:r>
            <a:r>
              <a:rPr lang="en-US" dirty="0" err="1" smtClean="0"/>
              <a:t>teq</a:t>
            </a:r>
            <a:r>
              <a:rPr lang="en-US" dirty="0" smtClean="0"/>
              <a:t> </a:t>
            </a:r>
            <a:r>
              <a:rPr lang="en-US" dirty="0" err="1" smtClean="0"/>
              <a:t>qith</a:t>
            </a:r>
            <a:r>
              <a:rPr lang="en-US" dirty="0" smtClean="0"/>
              <a:t> Lucy.mp4</a:t>
            </a:r>
            <a:endParaRPr lang="en-US" dirty="0"/>
          </a:p>
        </p:txBody>
      </p:sp>
      <p:sp>
        <p:nvSpPr>
          <p:cNvPr id="4" name="Slide Number Placeholder 3"/>
          <p:cNvSpPr>
            <a:spLocks noGrp="1"/>
          </p:cNvSpPr>
          <p:nvPr>
            <p:ph type="sldNum" sz="quarter" idx="10"/>
          </p:nvPr>
        </p:nvSpPr>
        <p:spPr/>
        <p:txBody>
          <a:bodyPr/>
          <a:lstStyle/>
          <a:p>
            <a:pPr>
              <a:defRPr/>
            </a:pPr>
            <a:fld id="{0C1A3C46-CA13-41F5-93D4-E85CFA012CFA}" type="slidenum">
              <a:rPr lang="en-US" smtClean="0"/>
              <a:pPr>
                <a:defRPr/>
              </a:pPr>
              <a:t>13</a:t>
            </a:fld>
            <a:endParaRPr lang="en-US"/>
          </a:p>
        </p:txBody>
      </p:sp>
    </p:spTree>
    <p:extLst>
      <p:ext uri="{BB962C8B-B14F-4D97-AF65-F5344CB8AC3E}">
        <p14:creationId xmlns:p14="http://schemas.microsoft.com/office/powerpoint/2010/main" val="311129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E98FA5-6464-4C60-9C32-5641A5CE6111}" type="slidenum">
              <a:rPr lang="en-US" smtClean="0"/>
              <a:pPr/>
              <a:t>14</a:t>
            </a:fld>
            <a:endParaRPr lang="en-US" smtClean="0"/>
          </a:p>
        </p:txBody>
      </p:sp>
    </p:spTree>
    <p:extLst>
      <p:ext uri="{BB962C8B-B14F-4D97-AF65-F5344CB8AC3E}">
        <p14:creationId xmlns:p14="http://schemas.microsoft.com/office/powerpoint/2010/main" val="124587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15.clapping to music.mp4</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47398D-9759-47B7-A1A0-C2657793F92D}" type="slidenum">
              <a:rPr lang="en-US" smtClean="0"/>
              <a:pPr/>
              <a:t>15</a:t>
            </a:fld>
            <a:endParaRPr lang="en-US" smtClean="0"/>
          </a:p>
        </p:txBody>
      </p:sp>
    </p:spTree>
    <p:extLst>
      <p:ext uri="{BB962C8B-B14F-4D97-AF65-F5344CB8AC3E}">
        <p14:creationId xmlns:p14="http://schemas.microsoft.com/office/powerpoint/2010/main" val="240131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slide16-usingvideofeedback.mp4</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757BD5-EF6F-4422-8019-057B4DED51D5}" type="slidenum">
              <a:rPr lang="en-US" smtClean="0"/>
              <a:pPr/>
              <a:t>16</a:t>
            </a:fld>
            <a:endParaRPr lang="en-US" smtClean="0"/>
          </a:p>
        </p:txBody>
      </p:sp>
    </p:spTree>
    <p:extLst>
      <p:ext uri="{BB962C8B-B14F-4D97-AF65-F5344CB8AC3E}">
        <p14:creationId xmlns:p14="http://schemas.microsoft.com/office/powerpoint/2010/main" val="331621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17.2008_0731MISCSORT0070.mp4</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DBA45D-24AB-4025-8E89-306317C40EA4}" type="slidenum">
              <a:rPr lang="en-US" smtClean="0"/>
              <a:pPr/>
              <a:t>17</a:t>
            </a:fld>
            <a:endParaRPr lang="en-US" smtClean="0"/>
          </a:p>
        </p:txBody>
      </p:sp>
    </p:spTree>
    <p:extLst>
      <p:ext uri="{BB962C8B-B14F-4D97-AF65-F5344CB8AC3E}">
        <p14:creationId xmlns:p14="http://schemas.microsoft.com/office/powerpoint/2010/main" val="58278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80539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295400"/>
            <a:ext cx="6477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52700" y="3051175"/>
            <a:ext cx="5334000" cy="1752600"/>
          </a:xfrm>
        </p:spPr>
        <p:txBody>
          <a:bodyPr/>
          <a:lstStyle>
            <a:lvl1pPr marL="0" indent="0" algn="ctr">
              <a:buNone/>
              <a:defRPr>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B07AC2E-D90B-40FC-9275-F430C52B5405}" type="datetimeFigureOut">
              <a:rPr lang="en-US"/>
              <a:pPr>
                <a:defRPr/>
              </a:pPr>
              <a:t>3/19/14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32573C-3DB1-491E-8250-D7272DAB79A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6038"/>
            <a:ext cx="6934200" cy="1249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295400"/>
            <a:ext cx="33909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3909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1588"/>
            <a:ext cx="9144000" cy="6859588"/>
          </a:xfrm>
          <a:prstGeom prst="rect">
            <a:avLst/>
          </a:prstGeom>
          <a:gradFill flip="none" rotWithShape="1">
            <a:gsLst>
              <a:gs pos="0">
                <a:schemeClr val="accent4">
                  <a:lumMod val="20000"/>
                  <a:lumOff val="80000"/>
                </a:schemeClr>
              </a:gs>
              <a:gs pos="33000">
                <a:schemeClr val="accent1">
                  <a:lumMod val="20000"/>
                  <a:lumOff val="80000"/>
                  <a:alpha val="55000"/>
                </a:schemeClr>
              </a:gs>
              <a:gs pos="100000">
                <a:schemeClr val="accent1">
                  <a:tint val="23500"/>
                  <a:satMod val="160000"/>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3" name="Slide Number Placeholder 5"/>
          <p:cNvSpPr>
            <a:spLocks noGrp="1"/>
          </p:cNvSpPr>
          <p:nvPr>
            <p:ph type="sldNum" sz="quarter" idx="10"/>
          </p:nvPr>
        </p:nvSpPr>
        <p:spPr/>
        <p:txBody>
          <a:bodyPr/>
          <a:lstStyle>
            <a:lvl1pPr>
              <a:defRPr/>
            </a:lvl1pPr>
          </a:lstStyle>
          <a:p>
            <a:pPr>
              <a:defRPr/>
            </a:pPr>
            <a:fld id="{1DC69724-9641-48B1-8F08-619DBB91EE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A9F8D3-62E4-4BFF-987C-10C91A6130B2}" type="datetimeFigureOut">
              <a:rPr lang="en-US"/>
              <a:pPr>
                <a:defRPr/>
              </a:pPr>
              <a:t>3/19/14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D682AE-085F-4643-86C1-3FD5FFCC3A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800" y="2795588"/>
            <a:ext cx="6705600" cy="1245326"/>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828800" y="1295401"/>
            <a:ext cx="6705600" cy="1371600"/>
          </a:xfrm>
        </p:spPr>
        <p:txBody>
          <a:bodyPr anchor="b"/>
          <a:lstStyle>
            <a:lvl1pPr marL="0" indent="0">
              <a:buNone/>
              <a:defRPr sz="2000">
                <a:solidFill>
                  <a:schemeClr val="accent6">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FDABCD-8ED3-4B78-A6ED-746A83AEB61D}" type="datetimeFigureOut">
              <a:rPr lang="en-US"/>
              <a:pPr>
                <a:defRPr/>
              </a:pPr>
              <a:t>3/19/14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0F868C-48AE-497F-B8E1-994B71E4AE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E42E4C8-DDD0-43EE-A652-6428905AB50F}" type="datetimeFigureOut">
              <a:rPr lang="en-US"/>
              <a:pPr>
                <a:defRPr/>
              </a:pPr>
              <a:t>3/19/14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2E581F-81EF-4F5E-82AD-1FC52B3298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7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5400" y="1535113"/>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5400" y="2174875"/>
            <a:ext cx="3581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A8D58F6-E30E-43FD-83DD-026CC5D62AE6}" type="datetimeFigureOut">
              <a:rPr lang="en-US"/>
              <a:pPr>
                <a:defRPr/>
              </a:pPr>
              <a:t>3/19/14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5C5A00-9341-44EA-8DEA-ACF1BC2AB0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7E4293-D977-462C-97D6-3E4742510E49}" type="datetimeFigureOut">
              <a:rPr lang="en-US"/>
              <a:pPr>
                <a:defRPr/>
              </a:pPr>
              <a:t>3/19/14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3DD73A-B75C-4FFC-9EC2-0B4378D46FD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DD2166-4E12-496E-8C7F-099C795CD7DB}" type="datetimeFigureOut">
              <a:rPr lang="en-US"/>
              <a:pPr>
                <a:defRPr/>
              </a:pPr>
              <a:t>3/19/14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07E90B8-17FD-4971-8560-6B19984B73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267200" y="273050"/>
            <a:ext cx="4419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1430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C5EB9C-7D82-4E05-A5C9-CBC9A0C1355C}" type="datetimeFigureOut">
              <a:rPr lang="en-US"/>
              <a:pPr>
                <a:defRPr/>
              </a:pPr>
              <a:t>3/19/14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3675EB-5980-47FB-8877-04CE05DE9B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3962400"/>
            <a:ext cx="67818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09800" y="304800"/>
            <a:ext cx="6781800" cy="3578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209800" y="4529138"/>
            <a:ext cx="6781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A88516-612B-4C69-8B38-4DF881EEEC26}" type="datetimeFigureOut">
              <a:rPr lang="en-US"/>
              <a:pPr>
                <a:defRPr/>
              </a:pPr>
              <a:t>3/19/14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B5531-0A78-4A1D-A559-0B3DF10734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b="-1000"/>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371600" y="274638"/>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1371600" y="1600200"/>
            <a:ext cx="731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99FB027-0E46-40D7-8A43-06E0E6FBF4EB}" type="datetimeFigureOut">
              <a:rPr lang="en-US"/>
              <a:pPr>
                <a:defRPr/>
              </a:pPr>
              <a:t>3/19/14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42F5E4-7BAF-41A2-B494-41AE352A4D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b="1" i="0" u="none" kern="1200">
          <a:solidFill>
            <a:srgbClr val="B0105C"/>
          </a:solidFill>
          <a:latin typeface="+mj-lt"/>
          <a:ea typeface="+mj-ea"/>
          <a:cs typeface="+mj-cs"/>
        </a:defRPr>
      </a:lvl1pPr>
      <a:lvl2pPr algn="ctr" rtl="0" eaLnBrk="0" fontAlgn="base" hangingPunct="0">
        <a:spcBef>
          <a:spcPct val="0"/>
        </a:spcBef>
        <a:spcAft>
          <a:spcPct val="0"/>
        </a:spcAft>
        <a:defRPr sz="4400" b="1">
          <a:solidFill>
            <a:srgbClr val="B0105C"/>
          </a:solidFill>
          <a:latin typeface="Tw Cen MT"/>
        </a:defRPr>
      </a:lvl2pPr>
      <a:lvl3pPr algn="ctr" rtl="0" eaLnBrk="0" fontAlgn="base" hangingPunct="0">
        <a:spcBef>
          <a:spcPct val="0"/>
        </a:spcBef>
        <a:spcAft>
          <a:spcPct val="0"/>
        </a:spcAft>
        <a:defRPr sz="4400" b="1">
          <a:solidFill>
            <a:srgbClr val="B0105C"/>
          </a:solidFill>
          <a:latin typeface="Tw Cen MT"/>
        </a:defRPr>
      </a:lvl3pPr>
      <a:lvl4pPr algn="ctr" rtl="0" eaLnBrk="0" fontAlgn="base" hangingPunct="0">
        <a:spcBef>
          <a:spcPct val="0"/>
        </a:spcBef>
        <a:spcAft>
          <a:spcPct val="0"/>
        </a:spcAft>
        <a:defRPr sz="4400" b="1">
          <a:solidFill>
            <a:srgbClr val="B0105C"/>
          </a:solidFill>
          <a:latin typeface="Tw Cen MT"/>
        </a:defRPr>
      </a:lvl4pPr>
      <a:lvl5pPr algn="ctr" rtl="0" eaLnBrk="0" fontAlgn="base" hangingPunct="0">
        <a:spcBef>
          <a:spcPct val="0"/>
        </a:spcBef>
        <a:spcAft>
          <a:spcPct val="0"/>
        </a:spcAft>
        <a:defRPr sz="4400" b="1">
          <a:solidFill>
            <a:srgbClr val="B0105C"/>
          </a:solidFill>
          <a:latin typeface="Tw Cen MT"/>
        </a:defRPr>
      </a:lvl5pPr>
      <a:lvl6pPr marL="457200" algn="ctr" rtl="0" fontAlgn="base">
        <a:spcBef>
          <a:spcPct val="0"/>
        </a:spcBef>
        <a:spcAft>
          <a:spcPct val="0"/>
        </a:spcAft>
        <a:defRPr sz="4400" b="1">
          <a:solidFill>
            <a:srgbClr val="B0105C"/>
          </a:solidFill>
          <a:latin typeface="Tw Cen MT"/>
        </a:defRPr>
      </a:lvl6pPr>
      <a:lvl7pPr marL="914400" algn="ctr" rtl="0" fontAlgn="base">
        <a:spcBef>
          <a:spcPct val="0"/>
        </a:spcBef>
        <a:spcAft>
          <a:spcPct val="0"/>
        </a:spcAft>
        <a:defRPr sz="4400" b="1">
          <a:solidFill>
            <a:srgbClr val="B0105C"/>
          </a:solidFill>
          <a:latin typeface="Tw Cen MT"/>
        </a:defRPr>
      </a:lvl7pPr>
      <a:lvl8pPr marL="1371600" algn="ctr" rtl="0" fontAlgn="base">
        <a:spcBef>
          <a:spcPct val="0"/>
        </a:spcBef>
        <a:spcAft>
          <a:spcPct val="0"/>
        </a:spcAft>
        <a:defRPr sz="4400" b="1">
          <a:solidFill>
            <a:srgbClr val="B0105C"/>
          </a:solidFill>
          <a:latin typeface="Tw Cen MT"/>
        </a:defRPr>
      </a:lvl8pPr>
      <a:lvl9pPr marL="1828800" algn="ctr" rtl="0" fontAlgn="base">
        <a:spcBef>
          <a:spcPct val="0"/>
        </a:spcBef>
        <a:spcAft>
          <a:spcPct val="0"/>
        </a:spcAft>
        <a:defRPr sz="4400" b="1">
          <a:solidFill>
            <a:srgbClr val="B0105C"/>
          </a:solidFill>
          <a:latin typeface="Tw Cen MT"/>
        </a:defRPr>
      </a:lvl9pPr>
    </p:titleStyle>
    <p:bodyStyle>
      <a:lvl1pPr marL="342900" indent="-342900" algn="l" rtl="0" eaLnBrk="0" fontAlgn="base" hangingPunct="0">
        <a:spcBef>
          <a:spcPct val="20000"/>
        </a:spcBef>
        <a:spcAft>
          <a:spcPct val="0"/>
        </a:spcAft>
        <a:buFont typeface="Arial" pitchFamily="34" charset="0"/>
        <a:buChar char="•"/>
        <a:defRPr sz="3200" b="1" kern="1200">
          <a:solidFill>
            <a:srgbClr val="0D5A5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b="1" i="0" u="none" kern="1200">
          <a:solidFill>
            <a:srgbClr val="0D5A5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b="1" kern="1200">
          <a:solidFill>
            <a:srgbClr val="0D5A5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b="1" kern="1200">
          <a:solidFill>
            <a:srgbClr val="0D5A5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b="1" kern="1200">
          <a:solidFill>
            <a:srgbClr val="0D5A5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3.png"/><Relationship Id="rId5" Type="http://schemas.microsoft.com/office/2007/relationships/hdphoto" Target="../media/hdphoto2.wdp"/><Relationship Id="rId1" Type="http://schemas.openxmlformats.org/officeDocument/2006/relationships/slideLayout" Target="../slideLayouts/slideLayout11.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idx="4294967295"/>
          </p:nvPr>
        </p:nvSpPr>
        <p:spPr>
          <a:xfrm>
            <a:off x="609600" y="381000"/>
            <a:ext cx="8229600" cy="3200400"/>
          </a:xfrm>
        </p:spPr>
        <p:txBody>
          <a:bodyPr>
            <a:normAutofit fontScale="90000"/>
          </a:bodyPr>
          <a:lstStyle/>
          <a:p>
            <a:pPr eaLnBrk="1" hangingPunct="1"/>
            <a:r>
              <a:rPr lang="en-US" sz="3200" u="sng" dirty="0">
                <a:ea typeface="ＭＳ Ｐゴシック" charset="0"/>
              </a:rPr>
              <a:t>CERTIFICATION &amp; COACHING:</a:t>
            </a:r>
            <a:br>
              <a:rPr lang="en-US" sz="3200" u="sng" dirty="0">
                <a:ea typeface="ＭＳ Ｐゴシック" charset="0"/>
              </a:rPr>
            </a:br>
            <a:r>
              <a:rPr lang="en-US" sz="3200" u="sng" dirty="0">
                <a:ea typeface="ＭＳ Ｐゴシック" charset="0"/>
              </a:rPr>
              <a:t> IM PEDIATRIC BEST PRACTICES </a:t>
            </a:r>
            <a:r>
              <a:rPr lang="en-US" sz="3200" u="sng" dirty="0" smtClean="0">
                <a:ea typeface="ＭＳ Ｐゴシック" charset="0"/>
              </a:rPr>
              <a:t/>
            </a:r>
            <a:br>
              <a:rPr lang="en-US" sz="3200" u="sng" dirty="0" smtClean="0">
                <a:ea typeface="ＭＳ Ｐゴシック" charset="0"/>
              </a:rPr>
            </a:br>
            <a:r>
              <a:rPr lang="en-US" sz="3200" u="sng" dirty="0" smtClean="0">
                <a:ea typeface="ＭＳ Ｐゴシック" charset="0"/>
              </a:rPr>
              <a:t/>
            </a:r>
            <a:br>
              <a:rPr lang="en-US" sz="3200" u="sng" dirty="0" smtClean="0">
                <a:ea typeface="ＭＳ Ｐゴシック" charset="0"/>
              </a:rPr>
            </a:br>
            <a:r>
              <a:rPr lang="en-US" sz="4000" dirty="0" smtClean="0">
                <a:ea typeface="ＭＳ Ｐゴシック" charset="0"/>
              </a:rPr>
              <a:t>MODULE 8: </a:t>
            </a:r>
            <a:r>
              <a:rPr lang="en-US" sz="4000" cap="all" dirty="0" smtClean="0"/>
              <a:t>Special </a:t>
            </a:r>
            <a:r>
              <a:rPr lang="en-US" sz="4000" cap="all" dirty="0" smtClean="0"/>
              <a:t>Considerations –  </a:t>
            </a:r>
            <a:r>
              <a:rPr lang="en-US" sz="4000" cap="all" dirty="0" smtClean="0"/>
              <a:t/>
            </a:r>
            <a:br>
              <a:rPr lang="en-US" sz="4000" cap="all" dirty="0" smtClean="0"/>
            </a:br>
            <a:r>
              <a:rPr lang="en-US" sz="4000" cap="all" dirty="0" smtClean="0"/>
              <a:t>IM Training Plans with Infants-Toddlers or clients with decreased cognitive capabilities</a:t>
            </a:r>
          </a:p>
        </p:txBody>
      </p:sp>
      <p:sp>
        <p:nvSpPr>
          <p:cNvPr id="6147" name="Subtitle 2"/>
          <p:cNvSpPr>
            <a:spLocks noGrp="1"/>
          </p:cNvSpPr>
          <p:nvPr>
            <p:ph type="subTitle" idx="4294967295"/>
          </p:nvPr>
        </p:nvSpPr>
        <p:spPr>
          <a:xfrm>
            <a:off x="1371600" y="3962400"/>
            <a:ext cx="6400800" cy="1219200"/>
          </a:xfrm>
        </p:spPr>
        <p:txBody>
          <a:bodyPr/>
          <a:lstStyle/>
          <a:p>
            <a:pPr algn="ctr" eaLnBrk="1" hangingPunct="1">
              <a:buFont typeface="Arial" pitchFamily="34" charset="0"/>
              <a:buNone/>
            </a:pPr>
            <a:r>
              <a:rPr lang="en-US" sz="2000" dirty="0" smtClean="0"/>
              <a:t>By Mary Jones, OTR/L, </a:t>
            </a:r>
            <a:r>
              <a:rPr lang="en-US" sz="2000" dirty="0" err="1" smtClean="0"/>
              <a:t>DipCOT</a:t>
            </a:r>
            <a:endParaRPr lang="en-US" sz="2000" dirty="0" smtClean="0"/>
          </a:p>
          <a:p>
            <a:pPr algn="ctr" eaLnBrk="1" hangingPunct="1">
              <a:buFont typeface="Arial" pitchFamily="34" charset="0"/>
              <a:buNone/>
            </a:pPr>
            <a:r>
              <a:rPr lang="en-US" sz="2000" dirty="0" smtClean="0"/>
              <a:t>Sensational Kids, LLC</a:t>
            </a:r>
          </a:p>
          <a:p>
            <a:pPr algn="ctr" eaLnBrk="1" hangingPunct="1">
              <a:buFont typeface="Arial" pitchFamily="34" charset="0"/>
              <a:buNone/>
            </a:pPr>
            <a:r>
              <a:rPr lang="en-US" sz="2000" dirty="0" smtClean="0"/>
              <a:t>Brain Focus International, </a:t>
            </a:r>
            <a:r>
              <a:rPr lang="en-US" sz="2000" dirty="0" err="1" smtClean="0"/>
              <a:t>Inc</a:t>
            </a:r>
            <a:endParaRPr lang="en-US" sz="20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19200" y="228600"/>
            <a:ext cx="7315200" cy="1143000"/>
          </a:xfrm>
        </p:spPr>
        <p:txBody>
          <a:bodyPr/>
          <a:lstStyle/>
          <a:p>
            <a:pPr eaLnBrk="1" hangingPunct="1"/>
            <a:r>
              <a:rPr lang="en-US" smtClean="0"/>
              <a:t>Age Considerations</a:t>
            </a:r>
          </a:p>
        </p:txBody>
      </p:sp>
      <p:sp>
        <p:nvSpPr>
          <p:cNvPr id="15363" name="Content Placeholder 4"/>
          <p:cNvSpPr>
            <a:spLocks noGrp="1"/>
          </p:cNvSpPr>
          <p:nvPr>
            <p:ph sz="half" idx="1"/>
          </p:nvPr>
        </p:nvSpPr>
        <p:spPr>
          <a:xfrm>
            <a:off x="1524000" y="1447800"/>
            <a:ext cx="3124200" cy="3733800"/>
          </a:xfrm>
        </p:spPr>
        <p:txBody>
          <a:bodyPr/>
          <a:lstStyle/>
          <a:p>
            <a:pPr marL="465138" indent="-465138" eaLnBrk="1" hangingPunct="1"/>
            <a:r>
              <a:rPr lang="en-US" sz="2600" dirty="0" smtClean="0"/>
              <a:t>“At what age can I effectively introduce Interactive Metronome</a:t>
            </a:r>
            <a:r>
              <a:rPr lang="en-US" sz="2600" baseline="30000" dirty="0" smtClean="0"/>
              <a:t>®</a:t>
            </a:r>
            <a:r>
              <a:rPr lang="en-US" sz="2600" dirty="0" smtClean="0"/>
              <a:t> activities into my treatment programs?”</a:t>
            </a:r>
          </a:p>
        </p:txBody>
      </p:sp>
      <p:pic>
        <p:nvPicPr>
          <p:cNvPr id="14340" name="Content Placeholder 6" descr="G4_Reyna 3.jpg"/>
          <p:cNvPicPr>
            <a:picLocks noGrp="1" noChangeAspect="1"/>
          </p:cNvPicPr>
          <p:nvPr>
            <p:ph sz="half" idx="2"/>
          </p:nvPr>
        </p:nvPicPr>
        <p:blipFill>
          <a:blip r:embed="rId3" cstate="print"/>
          <a:srcRect/>
          <a:stretch>
            <a:fillRect/>
          </a:stretch>
        </p:blipFill>
        <p:spPr>
          <a:xfrm>
            <a:off x="4648200" y="1455694"/>
            <a:ext cx="3886200" cy="3687806"/>
          </a:xfrm>
          <a:prstGeom prst="roundRect">
            <a:avLst/>
          </a:prstGeom>
          <a:ln w="38100">
            <a:solidFill>
              <a:schemeClr val="bg2">
                <a:lumMod val="25000"/>
              </a:schemeClr>
            </a:solidFill>
          </a:ln>
        </p:spPr>
      </p:pic>
      <p:sp>
        <p:nvSpPr>
          <p:cNvPr id="74757" name="Slide Number Placeholder 6"/>
          <p:cNvSpPr>
            <a:spLocks noGrp="1"/>
          </p:cNvSpPr>
          <p:nvPr>
            <p:ph type="sldNum" sz="quarter" idx="12"/>
          </p:nvPr>
        </p:nvSpPr>
        <p:spPr bwMode="auto">
          <a:xfrm>
            <a:off x="457200" y="6356350"/>
            <a:ext cx="2133600" cy="365125"/>
          </a:xfrm>
          <a:ln>
            <a:miter lim="800000"/>
            <a:headEnd/>
            <a:tailEnd/>
          </a:ln>
        </p:spPr>
        <p:txBody>
          <a:bodyPr/>
          <a:lstStyle/>
          <a:p>
            <a:pPr algn="l">
              <a:defRPr/>
            </a:pPr>
            <a:r>
              <a:rPr lang="en-US" smtClean="0">
                <a:cs typeface="Arial" pitchFamily="34" charset="0"/>
              </a:rPr>
              <a:t>Slide # </a:t>
            </a:r>
            <a:fld id="{68F76C0F-6A49-458C-B570-BDF095C9BBCF}" type="slidenum">
              <a:rPr lang="en-US" smtClean="0">
                <a:cs typeface="Arial" pitchFamily="34" charset="0"/>
              </a:rPr>
              <a:pPr algn="l">
                <a:defRPr/>
              </a:pPr>
              <a:t>10</a:t>
            </a:fld>
            <a:endParaRPr lang="en-US" smtClean="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idx="4294967295"/>
          </p:nvPr>
        </p:nvSpPr>
        <p:spPr>
          <a:xfrm>
            <a:off x="1143000" y="152400"/>
            <a:ext cx="7315200" cy="914400"/>
          </a:xfrm>
        </p:spPr>
        <p:txBody>
          <a:bodyPr/>
          <a:lstStyle/>
          <a:p>
            <a:pPr eaLnBrk="1" hangingPunct="1"/>
            <a:r>
              <a:rPr lang="en-US" smtClean="0"/>
              <a:t>My inspiration … Emma …</a:t>
            </a:r>
          </a:p>
        </p:txBody>
      </p:sp>
      <p:sp>
        <p:nvSpPr>
          <p:cNvPr id="15364" name="TextBox 6"/>
          <p:cNvSpPr txBox="1">
            <a:spLocks noChangeArrowheads="1"/>
          </p:cNvSpPr>
          <p:nvPr/>
        </p:nvSpPr>
        <p:spPr bwMode="auto">
          <a:xfrm>
            <a:off x="1295400" y="5105400"/>
            <a:ext cx="6934200" cy="1262063"/>
          </a:xfrm>
          <a:prstGeom prst="rect">
            <a:avLst/>
          </a:prstGeom>
          <a:noFill/>
          <a:ln w="9525">
            <a:noFill/>
            <a:miter lim="800000"/>
            <a:headEnd/>
            <a:tailEnd/>
          </a:ln>
        </p:spPr>
        <p:txBody>
          <a:bodyPr>
            <a:spAutoFit/>
          </a:bodyPr>
          <a:lstStyle/>
          <a:p>
            <a:pPr algn="ctr">
              <a:buFont typeface="Arial" pitchFamily="34" charset="0"/>
              <a:buNone/>
              <a:defRPr/>
            </a:pPr>
            <a:r>
              <a:rPr lang="en-US" sz="2000" b="1" dirty="0">
                <a:solidFill>
                  <a:schemeClr val="accent6">
                    <a:lumMod val="50000"/>
                  </a:schemeClr>
                </a:solidFill>
                <a:latin typeface="+mn-lt"/>
                <a:ea typeface="MS PGothic" pitchFamily="34" charset="-128"/>
              </a:rPr>
              <a:t>A presentation at the IM Professional Conference 2007 </a:t>
            </a:r>
          </a:p>
          <a:p>
            <a:pPr algn="ctr">
              <a:buFont typeface="Arial" pitchFamily="34" charset="0"/>
              <a:buNone/>
              <a:defRPr/>
            </a:pPr>
            <a:r>
              <a:rPr lang="en-US" sz="2000" b="1" dirty="0">
                <a:solidFill>
                  <a:schemeClr val="accent6">
                    <a:lumMod val="50000"/>
                  </a:schemeClr>
                </a:solidFill>
                <a:latin typeface="+mn-lt"/>
                <a:ea typeface="MS PGothic" pitchFamily="34" charset="-128"/>
              </a:rPr>
              <a:t>My thanks to Lucy Barlow, </a:t>
            </a:r>
            <a:r>
              <a:rPr lang="en-US" sz="2000" b="1" dirty="0" smtClean="0">
                <a:solidFill>
                  <a:schemeClr val="accent6">
                    <a:lumMod val="50000"/>
                  </a:schemeClr>
                </a:solidFill>
                <a:latin typeface="+mn-lt"/>
                <a:ea typeface="MS PGothic" pitchFamily="34" charset="-128"/>
              </a:rPr>
              <a:t>MED, </a:t>
            </a:r>
            <a:r>
              <a:rPr lang="en-US" sz="2000" b="1" dirty="0">
                <a:solidFill>
                  <a:schemeClr val="accent6">
                    <a:lumMod val="50000"/>
                  </a:schemeClr>
                </a:solidFill>
                <a:latin typeface="+mn-lt"/>
                <a:ea typeface="MS PGothic" pitchFamily="34" charset="-128"/>
              </a:rPr>
              <a:t>SLP-CCC</a:t>
            </a:r>
          </a:p>
          <a:p>
            <a:pPr algn="ctr">
              <a:buFont typeface="Arial" pitchFamily="34" charset="0"/>
              <a:buNone/>
              <a:defRPr/>
            </a:pPr>
            <a:r>
              <a:rPr lang="en-US" sz="2000" b="1" dirty="0">
                <a:solidFill>
                  <a:schemeClr val="accent6">
                    <a:lumMod val="50000"/>
                  </a:schemeClr>
                </a:solidFill>
                <a:latin typeface="+mn-lt"/>
                <a:ea typeface="MS PGothic" pitchFamily="34" charset="-128"/>
              </a:rPr>
              <a:t>From The Language Learning Center, Kingsland, Georgia.</a:t>
            </a:r>
          </a:p>
          <a:p>
            <a:pPr>
              <a:defRPr/>
            </a:pPr>
            <a:endParaRPr lang="en-US" sz="1600" b="1" dirty="0"/>
          </a:p>
        </p:txBody>
      </p:sp>
      <p:sp>
        <p:nvSpPr>
          <p:cNvPr id="5" name="TextBox 4"/>
          <p:cNvSpPr txBox="1"/>
          <p:nvPr/>
        </p:nvSpPr>
        <p:spPr>
          <a:xfrm>
            <a:off x="2895600" y="2819400"/>
            <a:ext cx="3810000" cy="381000"/>
          </a:xfrm>
          <a:prstGeom prst="rect">
            <a:avLst/>
          </a:prstGeom>
          <a:noFill/>
        </p:spPr>
        <p:txBody>
          <a:bodyPr wrap="square" rtlCol="0">
            <a:spAutoFit/>
          </a:bodyPr>
          <a:lstStyle/>
          <a:p>
            <a:r>
              <a:rPr lang="en-US" dirty="0" smtClean="0"/>
              <a:t>Movie: 11.Lucy beginning.mp4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43000" y="228600"/>
            <a:ext cx="7315200" cy="1143000"/>
          </a:xfrm>
        </p:spPr>
        <p:txBody>
          <a:bodyPr/>
          <a:lstStyle/>
          <a:p>
            <a:pPr eaLnBrk="1" hangingPunct="1"/>
            <a:r>
              <a:rPr lang="en-US" smtClean="0"/>
              <a:t>Interview from Emma’s Mom</a:t>
            </a:r>
          </a:p>
        </p:txBody>
      </p:sp>
      <p:sp>
        <p:nvSpPr>
          <p:cNvPr id="5" name="TextBox 4"/>
          <p:cNvSpPr txBox="1"/>
          <p:nvPr/>
        </p:nvSpPr>
        <p:spPr>
          <a:xfrm>
            <a:off x="3505200" y="2819400"/>
            <a:ext cx="3505200" cy="381000"/>
          </a:xfrm>
          <a:prstGeom prst="rect">
            <a:avLst/>
          </a:prstGeom>
          <a:noFill/>
        </p:spPr>
        <p:txBody>
          <a:bodyPr wrap="square" rtlCol="0">
            <a:spAutoFit/>
          </a:bodyPr>
          <a:lstStyle/>
          <a:p>
            <a:r>
              <a:rPr lang="en-US" dirty="0" smtClean="0"/>
              <a:t>Movie: 12.after IM.mp4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152400"/>
            <a:ext cx="7315200" cy="1143000"/>
          </a:xfrm>
        </p:spPr>
        <p:txBody>
          <a:bodyPr/>
          <a:lstStyle/>
          <a:p>
            <a:pPr eaLnBrk="1" hangingPunct="1"/>
            <a:r>
              <a:rPr lang="en-US" sz="3600" smtClean="0"/>
              <a:t>IM Modifications with Emma and Lucy Barlow (SLP)</a:t>
            </a:r>
          </a:p>
        </p:txBody>
      </p:sp>
      <p:sp>
        <p:nvSpPr>
          <p:cNvPr id="5" name="TextBox 4"/>
          <p:cNvSpPr txBox="1"/>
          <p:nvPr/>
        </p:nvSpPr>
        <p:spPr>
          <a:xfrm>
            <a:off x="3124200" y="2819400"/>
            <a:ext cx="4114800" cy="381000"/>
          </a:xfrm>
          <a:prstGeom prst="rect">
            <a:avLst/>
          </a:prstGeom>
          <a:noFill/>
        </p:spPr>
        <p:txBody>
          <a:bodyPr wrap="square" rtlCol="0">
            <a:spAutoFit/>
          </a:bodyPr>
          <a:lstStyle/>
          <a:p>
            <a:r>
              <a:rPr lang="en-US" dirty="0" smtClean="0"/>
              <a:t>Movie: 13.IM </a:t>
            </a:r>
            <a:r>
              <a:rPr lang="en-US" dirty="0" err="1" smtClean="0"/>
              <a:t>teq</a:t>
            </a:r>
            <a:r>
              <a:rPr lang="en-US" dirty="0" smtClean="0"/>
              <a:t> </a:t>
            </a:r>
            <a:r>
              <a:rPr lang="en-US" dirty="0" err="1" smtClean="0"/>
              <a:t>qith</a:t>
            </a:r>
            <a:r>
              <a:rPr lang="en-US" dirty="0" smtClean="0"/>
              <a:t> Lucy.mp4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idx="4294967295"/>
          </p:nvPr>
        </p:nvSpPr>
        <p:spPr>
          <a:xfrm>
            <a:off x="1143000" y="304800"/>
            <a:ext cx="7315200" cy="1143000"/>
          </a:xfrm>
        </p:spPr>
        <p:txBody>
          <a:bodyPr/>
          <a:lstStyle/>
          <a:p>
            <a:pPr eaLnBrk="1" hangingPunct="1"/>
            <a:r>
              <a:rPr lang="en-US" smtClean="0"/>
              <a:t>Why IM for Emma?</a:t>
            </a:r>
          </a:p>
        </p:txBody>
      </p:sp>
      <p:sp>
        <p:nvSpPr>
          <p:cNvPr id="19459" name="Content Placeholder 4"/>
          <p:cNvSpPr>
            <a:spLocks noGrp="1"/>
          </p:cNvSpPr>
          <p:nvPr>
            <p:ph idx="4294967295"/>
          </p:nvPr>
        </p:nvSpPr>
        <p:spPr>
          <a:xfrm>
            <a:off x="1143000" y="1630363"/>
            <a:ext cx="7315200" cy="4525962"/>
          </a:xfrm>
        </p:spPr>
        <p:txBody>
          <a:bodyPr/>
          <a:lstStyle/>
          <a:p>
            <a:pPr marL="465138" indent="-465138" eaLnBrk="1" hangingPunct="1"/>
            <a:r>
              <a:rPr lang="en-US" smtClean="0"/>
              <a:t>This provider’s prior observations of the success of IM with cross-hemisphere difficulties</a:t>
            </a:r>
          </a:p>
          <a:p>
            <a:pPr marL="465138" indent="-465138" eaLnBrk="1" hangingPunct="1"/>
            <a:r>
              <a:rPr lang="en-US" smtClean="0"/>
              <a:t>Neuro-rehabilitative aspects of IM</a:t>
            </a:r>
          </a:p>
          <a:p>
            <a:pPr marL="465138" indent="-465138" eaLnBrk="1" hangingPunct="1"/>
            <a:r>
              <a:rPr lang="en-US" smtClean="0"/>
              <a:t>Prospect of stimulating hemispheric communications</a:t>
            </a:r>
          </a:p>
          <a:p>
            <a:pPr marL="465138" indent="-465138" eaLnBrk="1" hangingPunct="1"/>
            <a:r>
              <a:rPr lang="en-US" smtClean="0"/>
              <a:t>Motivation to achieve best possible outcome for patient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914400" y="152400"/>
            <a:ext cx="7315200" cy="990600"/>
          </a:xfrm>
        </p:spPr>
        <p:txBody>
          <a:bodyPr/>
          <a:lstStyle/>
          <a:p>
            <a:pPr eaLnBrk="1" hangingPunct="1"/>
            <a:r>
              <a:rPr lang="en-US" smtClean="0"/>
              <a:t>Clapping to Music</a:t>
            </a:r>
          </a:p>
        </p:txBody>
      </p:sp>
      <p:sp>
        <p:nvSpPr>
          <p:cNvPr id="4" name="TextBox 3"/>
          <p:cNvSpPr txBox="1"/>
          <p:nvPr/>
        </p:nvSpPr>
        <p:spPr>
          <a:xfrm>
            <a:off x="2819400" y="2971800"/>
            <a:ext cx="3657600" cy="369332"/>
          </a:xfrm>
          <a:prstGeom prst="rect">
            <a:avLst/>
          </a:prstGeom>
          <a:noFill/>
        </p:spPr>
        <p:txBody>
          <a:bodyPr wrap="square" rtlCol="0">
            <a:spAutoFit/>
          </a:bodyPr>
          <a:lstStyle/>
          <a:p>
            <a:r>
              <a:rPr lang="en-US" dirty="0" smtClean="0"/>
              <a:t>Movie: 15.clapping to music.mp4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914400" y="152400"/>
            <a:ext cx="7315200" cy="1143000"/>
          </a:xfrm>
        </p:spPr>
        <p:txBody>
          <a:bodyPr/>
          <a:lstStyle/>
          <a:p>
            <a:pPr eaLnBrk="1" hangingPunct="1"/>
            <a:r>
              <a:rPr lang="en-US" dirty="0" smtClean="0"/>
              <a:t>Using Video Feedback</a:t>
            </a:r>
          </a:p>
        </p:txBody>
      </p:sp>
      <p:sp>
        <p:nvSpPr>
          <p:cNvPr id="4" name="TextBox 3"/>
          <p:cNvSpPr txBox="1"/>
          <p:nvPr/>
        </p:nvSpPr>
        <p:spPr>
          <a:xfrm>
            <a:off x="2514600" y="2895600"/>
            <a:ext cx="4343400" cy="369332"/>
          </a:xfrm>
          <a:prstGeom prst="rect">
            <a:avLst/>
          </a:prstGeom>
          <a:noFill/>
        </p:spPr>
        <p:txBody>
          <a:bodyPr wrap="square" rtlCol="0">
            <a:spAutoFit/>
          </a:bodyPr>
          <a:lstStyle/>
          <a:p>
            <a:r>
              <a:rPr lang="en-US" dirty="0" smtClean="0"/>
              <a:t>Movie: slide16-usingvideofeedback.mp4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914400" y="152400"/>
            <a:ext cx="7315200" cy="1143000"/>
          </a:xfrm>
        </p:spPr>
        <p:txBody>
          <a:bodyPr/>
          <a:lstStyle/>
          <a:p>
            <a:pPr eaLnBrk="1" hangingPunct="1"/>
            <a:r>
              <a:rPr lang="en-US" dirty="0" smtClean="0"/>
              <a:t>Wonderful Reyna</a:t>
            </a:r>
          </a:p>
        </p:txBody>
      </p:sp>
      <p:sp>
        <p:nvSpPr>
          <p:cNvPr id="4" name="Rectangle 3"/>
          <p:cNvSpPr/>
          <p:nvPr/>
        </p:nvSpPr>
        <p:spPr>
          <a:xfrm>
            <a:off x="2362200" y="3124200"/>
            <a:ext cx="5312207" cy="369332"/>
          </a:xfrm>
          <a:prstGeom prst="rect">
            <a:avLst/>
          </a:prstGeom>
        </p:spPr>
        <p:txBody>
          <a:bodyPr wrap="square">
            <a:spAutoFit/>
          </a:bodyPr>
          <a:lstStyle/>
          <a:p>
            <a:r>
              <a:rPr lang="en-US" dirty="0" smtClean="0"/>
              <a:t>Movie: 17.2008_0731MISCSORT0070.mp4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3_Reyna 2.jpg"/>
          <p:cNvPicPr>
            <a:picLocks noChangeAspect="1"/>
          </p:cNvPicPr>
          <p:nvPr/>
        </p:nvPicPr>
        <p:blipFill>
          <a:blip r:embed="rId3" cstate="print"/>
          <a:srcRect/>
          <a:stretch>
            <a:fillRect/>
          </a:stretch>
        </p:blipFill>
        <p:spPr bwMode="auto">
          <a:xfrm>
            <a:off x="990600" y="533400"/>
            <a:ext cx="3400425" cy="3267075"/>
          </a:xfrm>
          <a:prstGeom prst="roundRect">
            <a:avLst/>
          </a:prstGeom>
          <a:noFill/>
          <a:ln w="38100">
            <a:solidFill>
              <a:srgbClr val="FFFF00"/>
            </a:solidFill>
            <a:miter lim="800000"/>
            <a:headEnd/>
            <a:tailEnd/>
          </a:ln>
          <a:effectLst>
            <a:outerShdw blurRad="50800" dist="76200" dir="8100000" algn="tr" rotWithShape="0">
              <a:prstClr val="black">
                <a:alpha val="40000"/>
              </a:prstClr>
            </a:outerShdw>
          </a:effectLst>
        </p:spPr>
      </p:pic>
      <p:pic>
        <p:nvPicPr>
          <p:cNvPr id="22531" name="Picture 3" descr="G6_Reyna 5.jpg"/>
          <p:cNvPicPr>
            <a:picLocks noChangeAspect="1"/>
          </p:cNvPicPr>
          <p:nvPr/>
        </p:nvPicPr>
        <p:blipFill>
          <a:blip r:embed="rId4" cstate="print"/>
          <a:srcRect/>
          <a:stretch>
            <a:fillRect/>
          </a:stretch>
        </p:blipFill>
        <p:spPr bwMode="auto">
          <a:xfrm>
            <a:off x="4876800" y="533400"/>
            <a:ext cx="3771900" cy="2838450"/>
          </a:xfrm>
          <a:prstGeom prst="roundRect">
            <a:avLst/>
          </a:prstGeom>
          <a:noFill/>
          <a:ln w="38100">
            <a:solidFill>
              <a:srgbClr val="FF0000"/>
            </a:solidFill>
            <a:miter lim="800000"/>
            <a:headEnd/>
            <a:tailEnd/>
          </a:ln>
          <a:effectLst>
            <a:outerShdw blurRad="50800" dist="76200" dir="8100000" algn="tr" rotWithShape="0">
              <a:prstClr val="black">
                <a:alpha val="40000"/>
              </a:prstClr>
            </a:outerShdw>
          </a:effectLst>
        </p:spPr>
      </p:pic>
      <p:pic>
        <p:nvPicPr>
          <p:cNvPr id="22532" name="Picture 1" descr="G5_Reyna 4.jpg"/>
          <p:cNvPicPr>
            <a:picLocks noChangeAspect="1"/>
          </p:cNvPicPr>
          <p:nvPr/>
        </p:nvPicPr>
        <p:blipFill>
          <a:blip r:embed="rId5" cstate="print"/>
          <a:srcRect/>
          <a:stretch>
            <a:fillRect/>
          </a:stretch>
        </p:blipFill>
        <p:spPr bwMode="auto">
          <a:xfrm>
            <a:off x="3200400" y="3352800"/>
            <a:ext cx="3276600" cy="3036888"/>
          </a:xfrm>
          <a:prstGeom prst="roundRect">
            <a:avLst/>
          </a:prstGeom>
          <a:noFill/>
          <a:ln w="38100">
            <a:solidFill>
              <a:schemeClr val="bg2">
                <a:lumMod val="50000"/>
              </a:schemeClr>
            </a:solidFill>
            <a:miter lim="800000"/>
            <a:headEnd/>
            <a:tailEnd/>
          </a:ln>
          <a:effectLst>
            <a:outerShdw blurRad="50800" dist="76200" dir="8100000" algn="tr"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G9_Reyna 8.jpg"/>
          <p:cNvPicPr>
            <a:picLocks noChangeAspect="1"/>
          </p:cNvPicPr>
          <p:nvPr/>
        </p:nvPicPr>
        <p:blipFill>
          <a:blip r:embed="rId3" cstate="print">
            <a:lum bright="-10000"/>
          </a:blip>
          <a:srcRect/>
          <a:stretch>
            <a:fillRect/>
          </a:stretch>
        </p:blipFill>
        <p:spPr bwMode="auto">
          <a:xfrm>
            <a:off x="914400" y="685800"/>
            <a:ext cx="7315200" cy="5257800"/>
          </a:xfrm>
          <a:prstGeom prst="rect">
            <a:avLst/>
          </a:prstGeom>
          <a:noFill/>
          <a:ln w="38100">
            <a:solidFill>
              <a:schemeClr val="tx1"/>
            </a:solidFill>
            <a:miter lim="800000"/>
            <a:headEnd/>
            <a:tailEnd/>
          </a:ln>
          <a:effectLst>
            <a:outerShdw blurRad="50800" dist="76200" dir="8100000" algn="tr" rotWithShape="0">
              <a:prstClr val="black">
                <a:alpha val="40000"/>
              </a:prstClr>
            </a:outerShdw>
          </a:effectLst>
        </p:spPr>
      </p:pic>
      <p:sp>
        <p:nvSpPr>
          <p:cNvPr id="84995" name="Slide Number Placeholder 4"/>
          <p:cNvSpPr>
            <a:spLocks noGrp="1"/>
          </p:cNvSpPr>
          <p:nvPr>
            <p:ph type="sldNum" sz="quarter" idx="12"/>
          </p:nvPr>
        </p:nvSpPr>
        <p:spPr bwMode="auto">
          <a:xfrm>
            <a:off x="457200" y="6356350"/>
            <a:ext cx="2133600" cy="365125"/>
          </a:xfrm>
          <a:ln>
            <a:miter lim="800000"/>
            <a:headEnd/>
            <a:tailEnd/>
          </a:ln>
        </p:spPr>
        <p:txBody>
          <a:bodyPr/>
          <a:lstStyle/>
          <a:p>
            <a:pPr algn="l">
              <a:defRPr/>
            </a:pPr>
            <a:r>
              <a:rPr lang="en-US" smtClean="0">
                <a:cs typeface="Arial" pitchFamily="34" charset="0"/>
              </a:rPr>
              <a:t>Slide # </a:t>
            </a:r>
            <a:fld id="{8BA5CD80-4BFC-433A-8875-5430145EE6CD}" type="slidenum">
              <a:rPr lang="en-US" smtClean="0">
                <a:cs typeface="Arial" pitchFamily="34" charset="0"/>
              </a:rPr>
              <a:pPr algn="l">
                <a:defRPr/>
              </a:pPr>
              <a:t>19</a:t>
            </a:fld>
            <a:endParaRPr lang="en-US" smtClean="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idx="4294967295"/>
          </p:nvPr>
        </p:nvSpPr>
        <p:spPr>
          <a:xfrm>
            <a:off x="990600" y="0"/>
            <a:ext cx="7315200" cy="1143000"/>
          </a:xfrm>
        </p:spPr>
        <p:txBody>
          <a:bodyPr/>
          <a:lstStyle/>
          <a:p>
            <a:pPr eaLnBrk="1" hangingPunct="1"/>
            <a:r>
              <a:rPr lang="en-US" dirty="0" smtClean="0"/>
              <a:t>Outcome Goals for Module 8</a:t>
            </a:r>
          </a:p>
        </p:txBody>
      </p:sp>
      <p:sp>
        <p:nvSpPr>
          <p:cNvPr id="6147" name="TextBox 4"/>
          <p:cNvSpPr txBox="1">
            <a:spLocks noChangeArrowheads="1"/>
          </p:cNvSpPr>
          <p:nvPr/>
        </p:nvSpPr>
        <p:spPr bwMode="auto">
          <a:xfrm>
            <a:off x="914400" y="1219200"/>
            <a:ext cx="7569200" cy="5020123"/>
          </a:xfrm>
          <a:prstGeom prst="rect">
            <a:avLst/>
          </a:prstGeom>
          <a:noFill/>
          <a:ln w="9525">
            <a:noFill/>
            <a:miter lim="800000"/>
            <a:headEnd/>
            <a:tailEnd/>
          </a:ln>
        </p:spPr>
        <p:txBody>
          <a:bodyPr lIns="64291" tIns="32146" rIns="64291" bIns="32146">
            <a:spAutoFit/>
          </a:bodyPr>
          <a:lstStyle/>
          <a:p>
            <a:pPr marL="465138" indent="-465138">
              <a:buFont typeface="Arial" pitchFamily="34" charset="0"/>
              <a:buChar char="•"/>
              <a:defRPr/>
            </a:pPr>
            <a:r>
              <a:rPr lang="en-US" sz="2300" b="1" dirty="0">
                <a:solidFill>
                  <a:schemeClr val="accent6">
                    <a:lumMod val="50000"/>
                  </a:schemeClr>
                </a:solidFill>
                <a:latin typeface="Tw Cen MT" pitchFamily="34" charset="0"/>
              </a:rPr>
              <a:t>Homework assignment </a:t>
            </a:r>
            <a:r>
              <a:rPr lang="en-US" sz="2300" b="1" dirty="0" smtClean="0">
                <a:solidFill>
                  <a:schemeClr val="accent6">
                    <a:lumMod val="50000"/>
                  </a:schemeClr>
                </a:solidFill>
                <a:latin typeface="Tw Cen MT" pitchFamily="34" charset="0"/>
              </a:rPr>
              <a:t>and post-test review </a:t>
            </a:r>
            <a:r>
              <a:rPr lang="en-US" sz="2300" b="1" dirty="0">
                <a:solidFill>
                  <a:schemeClr val="accent6">
                    <a:lumMod val="50000"/>
                  </a:schemeClr>
                </a:solidFill>
                <a:latin typeface="Tw Cen MT" pitchFamily="34" charset="0"/>
              </a:rPr>
              <a:t>from </a:t>
            </a:r>
            <a:r>
              <a:rPr lang="en-US" sz="2300" b="1" dirty="0" smtClean="0">
                <a:solidFill>
                  <a:schemeClr val="accent6">
                    <a:lumMod val="50000"/>
                  </a:schemeClr>
                </a:solidFill>
                <a:latin typeface="Tw Cen MT" pitchFamily="34" charset="0"/>
              </a:rPr>
              <a:t>Module 7.</a:t>
            </a:r>
            <a:endParaRPr lang="en-US" sz="2300" b="1" dirty="0">
              <a:solidFill>
                <a:schemeClr val="accent6">
                  <a:lumMod val="50000"/>
                </a:schemeClr>
              </a:solidFill>
              <a:latin typeface="Tw Cen MT" pitchFamily="34" charset="0"/>
            </a:endParaRPr>
          </a:p>
          <a:p>
            <a:pPr marL="465138" indent="-465138">
              <a:buFont typeface="Arial" pitchFamily="34" charset="0"/>
              <a:buChar char="•"/>
              <a:defRPr/>
            </a:pPr>
            <a:r>
              <a:rPr lang="en-US" sz="2300" b="1" dirty="0">
                <a:solidFill>
                  <a:schemeClr val="accent6">
                    <a:lumMod val="50000"/>
                  </a:schemeClr>
                </a:solidFill>
                <a:latin typeface="Tw Cen MT" pitchFamily="34" charset="0"/>
              </a:rPr>
              <a:t>Age considerations for use of IM.</a:t>
            </a:r>
          </a:p>
          <a:p>
            <a:pPr marL="465138" indent="-465138">
              <a:buFont typeface="Arial" pitchFamily="34" charset="0"/>
              <a:buChar char="•"/>
              <a:defRPr/>
            </a:pPr>
            <a:r>
              <a:rPr lang="en-US" sz="2300" b="1" dirty="0">
                <a:solidFill>
                  <a:schemeClr val="accent6">
                    <a:lumMod val="50000"/>
                  </a:schemeClr>
                </a:solidFill>
                <a:latin typeface="Tw Cen MT" pitchFamily="34" charset="0"/>
              </a:rPr>
              <a:t>Review of </a:t>
            </a:r>
            <a:r>
              <a:rPr lang="en-US" sz="2300" b="1" dirty="0" smtClean="0">
                <a:solidFill>
                  <a:schemeClr val="accent6">
                    <a:lumMod val="50000"/>
                  </a:schemeClr>
                </a:solidFill>
                <a:latin typeface="Tw Cen MT" pitchFamily="34" charset="0"/>
              </a:rPr>
              <a:t>case </a:t>
            </a:r>
            <a:r>
              <a:rPr lang="en-US" sz="2300" b="1" dirty="0">
                <a:solidFill>
                  <a:schemeClr val="accent6">
                    <a:lumMod val="50000"/>
                  </a:schemeClr>
                </a:solidFill>
                <a:latin typeface="Tw Cen MT" pitchFamily="34" charset="0"/>
              </a:rPr>
              <a:t>examples: Emma; Reyna; Betsy</a:t>
            </a:r>
          </a:p>
          <a:p>
            <a:pPr marL="465138" indent="-465138">
              <a:buFont typeface="Arial" pitchFamily="34" charset="0"/>
              <a:buChar char="•"/>
              <a:defRPr/>
            </a:pPr>
            <a:r>
              <a:rPr lang="en-US" sz="2300" b="1" dirty="0">
                <a:solidFill>
                  <a:schemeClr val="accent6">
                    <a:lumMod val="50000"/>
                  </a:schemeClr>
                </a:solidFill>
                <a:latin typeface="Tw Cen MT" pitchFamily="34" charset="0"/>
              </a:rPr>
              <a:t>Considerations from a parents perspective</a:t>
            </a:r>
          </a:p>
          <a:p>
            <a:pPr marL="465138" indent="-465138">
              <a:buFont typeface="Arial" pitchFamily="34" charset="0"/>
              <a:buChar char="•"/>
              <a:defRPr/>
            </a:pPr>
            <a:r>
              <a:rPr lang="en-US" sz="2300" b="1" dirty="0">
                <a:solidFill>
                  <a:schemeClr val="accent6">
                    <a:lumMod val="50000"/>
                  </a:schemeClr>
                </a:solidFill>
                <a:latin typeface="Tw Cen MT" pitchFamily="34" charset="0"/>
              </a:rPr>
              <a:t>The importance of modifying IM</a:t>
            </a:r>
          </a:p>
          <a:p>
            <a:pPr marL="465138" indent="-465138">
              <a:defRPr/>
            </a:pPr>
            <a:r>
              <a:rPr lang="en-US" sz="2300" b="1" dirty="0">
                <a:solidFill>
                  <a:schemeClr val="accent6">
                    <a:lumMod val="50000"/>
                  </a:schemeClr>
                </a:solidFill>
                <a:latin typeface="Tw Cen MT" pitchFamily="34" charset="0"/>
              </a:rPr>
              <a:t>	with this client group.</a:t>
            </a:r>
          </a:p>
          <a:p>
            <a:pPr marL="465138" indent="-465138">
              <a:buFont typeface="Arial" pitchFamily="34" charset="0"/>
              <a:buChar char="•"/>
              <a:defRPr/>
            </a:pPr>
            <a:r>
              <a:rPr lang="en-US" sz="2300" b="1" dirty="0">
                <a:solidFill>
                  <a:schemeClr val="accent6">
                    <a:lumMod val="50000"/>
                  </a:schemeClr>
                </a:solidFill>
                <a:latin typeface="Tw Cen MT" pitchFamily="34" charset="0"/>
              </a:rPr>
              <a:t>Review of levels of training</a:t>
            </a:r>
          </a:p>
          <a:p>
            <a:pPr marL="465138" indent="-465138">
              <a:defRPr/>
            </a:pPr>
            <a:r>
              <a:rPr lang="en-US" sz="2300" b="1" dirty="0">
                <a:solidFill>
                  <a:schemeClr val="accent6">
                    <a:lumMod val="50000"/>
                  </a:schemeClr>
                </a:solidFill>
                <a:latin typeface="Tw Cen MT" pitchFamily="34" charset="0"/>
              </a:rPr>
              <a:t>	needed when working with</a:t>
            </a:r>
          </a:p>
          <a:p>
            <a:pPr marL="465138" indent="-465138">
              <a:defRPr/>
            </a:pPr>
            <a:r>
              <a:rPr lang="en-US" sz="2300" b="1" dirty="0">
                <a:solidFill>
                  <a:schemeClr val="accent6">
                    <a:lumMod val="50000"/>
                  </a:schemeClr>
                </a:solidFill>
                <a:latin typeface="Tw Cen MT" pitchFamily="34" charset="0"/>
              </a:rPr>
              <a:t>	children with low cognitive</a:t>
            </a:r>
          </a:p>
          <a:p>
            <a:pPr marL="465138" indent="-465138">
              <a:defRPr/>
            </a:pPr>
            <a:r>
              <a:rPr lang="en-US" sz="2300" b="1" dirty="0">
                <a:solidFill>
                  <a:schemeClr val="accent6">
                    <a:lumMod val="50000"/>
                  </a:schemeClr>
                </a:solidFill>
                <a:latin typeface="Tw Cen MT" pitchFamily="34" charset="0"/>
              </a:rPr>
              <a:t>	capacity.</a:t>
            </a:r>
          </a:p>
          <a:p>
            <a:pPr marL="465138" indent="-465138">
              <a:buFont typeface="Arial" pitchFamily="34" charset="0"/>
              <a:buChar char="•"/>
              <a:defRPr/>
            </a:pPr>
            <a:r>
              <a:rPr lang="en-US" sz="2300" b="1" dirty="0">
                <a:solidFill>
                  <a:schemeClr val="accent6">
                    <a:lumMod val="50000"/>
                  </a:schemeClr>
                </a:solidFill>
                <a:latin typeface="Tw Cen MT" pitchFamily="34" charset="0"/>
              </a:rPr>
              <a:t>Case example: Katie</a:t>
            </a:r>
          </a:p>
          <a:p>
            <a:pPr marL="465138" indent="-465138">
              <a:buFont typeface="Arial" pitchFamily="34" charset="0"/>
              <a:buChar char="•"/>
              <a:defRPr/>
            </a:pPr>
            <a:r>
              <a:rPr lang="en-US" sz="2300" b="1" dirty="0">
                <a:solidFill>
                  <a:schemeClr val="accent6">
                    <a:lumMod val="50000"/>
                  </a:schemeClr>
                </a:solidFill>
                <a:latin typeface="Tw Cen MT" pitchFamily="34" charset="0"/>
              </a:rPr>
              <a:t>Review of Session 8</a:t>
            </a:r>
          </a:p>
          <a:p>
            <a:pPr marL="465138" indent="-465138">
              <a:buFont typeface="Arial" pitchFamily="34" charset="0"/>
              <a:buChar char="•"/>
              <a:defRPr/>
            </a:pPr>
            <a:r>
              <a:rPr lang="en-US" sz="2300" b="1" dirty="0">
                <a:solidFill>
                  <a:schemeClr val="accent6">
                    <a:lumMod val="50000"/>
                  </a:schemeClr>
                </a:solidFill>
                <a:latin typeface="Tw Cen MT" pitchFamily="34" charset="0"/>
              </a:rPr>
              <a:t>Assignment/Homework</a:t>
            </a:r>
          </a:p>
        </p:txBody>
      </p:sp>
      <p:pic>
        <p:nvPicPr>
          <p:cNvPr id="14340" name="Picture 3" descr="C:\Users\BrainFocus1\AppData\Local\Microsoft\Windows\Temporary Internet Files\Content.IE5\HNKHN620\MC900303038[1].jpg"/>
          <p:cNvPicPr>
            <a:picLocks noChangeAspect="1" noChangeArrowheads="1"/>
          </p:cNvPicPr>
          <p:nvPr/>
        </p:nvPicPr>
        <p:blipFill>
          <a:blip r:embed="rId2" cstate="print"/>
          <a:srcRect/>
          <a:stretch>
            <a:fillRect/>
          </a:stretch>
        </p:blipFill>
        <p:spPr bwMode="auto">
          <a:xfrm>
            <a:off x="5791200" y="3413125"/>
            <a:ext cx="2286000" cy="2587625"/>
          </a:xfrm>
          <a:prstGeom prst="roundRect">
            <a:avLst>
              <a:gd name="adj" fmla="val 8594"/>
            </a:avLst>
          </a:prstGeom>
          <a:solidFill>
            <a:srgbClr val="FFFFFF">
              <a:shade val="85000"/>
            </a:srgbClr>
          </a:solidFill>
          <a:ln w="38100" cmpd="sng">
            <a:solidFill>
              <a:srgbClr val="C58D01"/>
            </a:solidFill>
          </a:ln>
          <a:effectLst>
            <a:outerShdw blurRad="50800" dist="38100" dir="8100000" algn="tr" rotWithShape="0">
              <a:prstClr val="black">
                <a:alpha val="40000"/>
              </a:prstClr>
            </a:outerShdw>
          </a:effectLst>
        </p:spPr>
      </p:pic>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8_Reyna 7.jpg"/>
          <p:cNvPicPr>
            <a:picLocks noChangeAspect="1"/>
          </p:cNvPicPr>
          <p:nvPr/>
        </p:nvPicPr>
        <p:blipFill>
          <a:blip r:embed="rId3" cstate="print"/>
          <a:srcRect/>
          <a:stretch>
            <a:fillRect/>
          </a:stretch>
        </p:blipFill>
        <p:spPr bwMode="auto">
          <a:xfrm>
            <a:off x="1676400" y="677659"/>
            <a:ext cx="5943600" cy="5183391"/>
          </a:xfrm>
          <a:prstGeom prst="roundRect">
            <a:avLst/>
          </a:prstGeom>
          <a:noFill/>
          <a:ln w="38100">
            <a:solidFill>
              <a:srgbClr val="00B050"/>
            </a:solidFill>
            <a:miter lim="800000"/>
            <a:headEnd/>
            <a:tailEnd/>
          </a:ln>
          <a:effectLst>
            <a:outerShdw blurRad="50800" dist="76200" dir="8100000" algn="tr" rotWithShape="0">
              <a:prstClr val="black">
                <a:alpha val="40000"/>
              </a:prstClr>
            </a:outerShdw>
          </a:effectLst>
        </p:spPr>
      </p:pic>
      <p:sp>
        <p:nvSpPr>
          <p:cNvPr id="86019" name="Slide Number Placeholder 4"/>
          <p:cNvSpPr>
            <a:spLocks noGrp="1"/>
          </p:cNvSpPr>
          <p:nvPr>
            <p:ph type="sldNum" sz="quarter" idx="12"/>
          </p:nvPr>
        </p:nvSpPr>
        <p:spPr bwMode="auto">
          <a:xfrm>
            <a:off x="457200" y="6356350"/>
            <a:ext cx="2133600" cy="365125"/>
          </a:xfrm>
          <a:ln>
            <a:miter lim="800000"/>
            <a:headEnd/>
            <a:tailEnd/>
          </a:ln>
        </p:spPr>
        <p:txBody>
          <a:bodyPr/>
          <a:lstStyle/>
          <a:p>
            <a:pPr algn="l">
              <a:defRPr/>
            </a:pPr>
            <a:r>
              <a:rPr lang="en-US" smtClean="0">
                <a:cs typeface="Arial" pitchFamily="34" charset="0"/>
              </a:rPr>
              <a:t>Slide # </a:t>
            </a:r>
            <a:fld id="{D4C0F35D-86C0-4EF7-B2C7-FEE67C3FEB3D}" type="slidenum">
              <a:rPr lang="en-US" smtClean="0">
                <a:cs typeface="Arial" pitchFamily="34" charset="0"/>
              </a:rPr>
              <a:pPr algn="l">
                <a:defRPr/>
              </a:pPr>
              <a:t>20</a:t>
            </a:fld>
            <a:endParaRPr lang="en-US" smtClean="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762000" y="152400"/>
            <a:ext cx="8229600" cy="1143000"/>
          </a:xfrm>
        </p:spPr>
        <p:txBody>
          <a:bodyPr/>
          <a:lstStyle/>
          <a:p>
            <a:pPr eaLnBrk="1" hangingPunct="1"/>
            <a:r>
              <a:rPr lang="en-US" smtClean="0"/>
              <a:t>Examples of infant modifications:</a:t>
            </a:r>
          </a:p>
        </p:txBody>
      </p:sp>
      <p:pic>
        <p:nvPicPr>
          <p:cNvPr id="25603" name="Content Placeholder 3" descr="IMG_6105.jpg"/>
          <p:cNvPicPr>
            <a:picLocks noGrp="1" noChangeAspect="1"/>
          </p:cNvPicPr>
          <p:nvPr>
            <p:ph idx="4294967295"/>
          </p:nvPr>
        </p:nvPicPr>
        <p:blipFill>
          <a:blip r:embed="rId2" cstate="print"/>
          <a:srcRect/>
          <a:stretch>
            <a:fillRect/>
          </a:stretch>
        </p:blipFill>
        <p:spPr>
          <a:xfrm>
            <a:off x="838200" y="1524000"/>
            <a:ext cx="3394075" cy="4525963"/>
          </a:xfrm>
          <a:prstGeom prst="roundRect">
            <a:avLst/>
          </a:prstGeom>
          <a:ln w="38100">
            <a:solidFill>
              <a:schemeClr val="accent3"/>
            </a:solidFill>
          </a:ln>
        </p:spPr>
      </p:pic>
      <p:sp>
        <p:nvSpPr>
          <p:cNvPr id="25604" name="TextBox 4"/>
          <p:cNvSpPr txBox="1">
            <a:spLocks noChangeArrowheads="1"/>
          </p:cNvSpPr>
          <p:nvPr/>
        </p:nvSpPr>
        <p:spPr bwMode="auto">
          <a:xfrm>
            <a:off x="4572000" y="1524000"/>
            <a:ext cx="4267200" cy="3970338"/>
          </a:xfrm>
          <a:prstGeom prst="rect">
            <a:avLst/>
          </a:prstGeom>
          <a:noFill/>
          <a:ln w="9525">
            <a:noFill/>
            <a:miter lim="800000"/>
            <a:headEnd/>
            <a:tailEnd/>
          </a:ln>
        </p:spPr>
        <p:txBody>
          <a:bodyPr>
            <a:spAutoFit/>
          </a:bodyPr>
          <a:lstStyle/>
          <a:p>
            <a:pPr>
              <a:defRPr/>
            </a:pPr>
            <a:r>
              <a:rPr lang="en-US" b="1" dirty="0">
                <a:solidFill>
                  <a:schemeClr val="accent6">
                    <a:lumMod val="50000"/>
                  </a:schemeClr>
                </a:solidFill>
                <a:latin typeface="+mn-lt"/>
              </a:rPr>
              <a:t>Using a folded sheet or large towel, swaddle the infant ‘hammock style’ with their face looking towards their mother or </a:t>
            </a:r>
            <a:r>
              <a:rPr lang="en-US" b="1" dirty="0" smtClean="0">
                <a:solidFill>
                  <a:schemeClr val="accent6">
                    <a:lumMod val="50000"/>
                  </a:schemeClr>
                </a:solidFill>
                <a:latin typeface="+mn-lt"/>
              </a:rPr>
              <a:t>caregiver. </a:t>
            </a:r>
            <a:r>
              <a:rPr lang="en-US" b="1" dirty="0">
                <a:solidFill>
                  <a:schemeClr val="accent6">
                    <a:lumMod val="50000"/>
                  </a:schemeClr>
                </a:solidFill>
                <a:latin typeface="+mn-lt"/>
              </a:rPr>
              <a:t>Starting low and slow, gently swing to the right and then to the left, providing soft ‘end points’ to mark the beat.  Movements may also include up and down, with cushions or a mattress beneath the infant.  Tempo should be no higher than 54 </a:t>
            </a:r>
            <a:r>
              <a:rPr lang="en-US" b="1" dirty="0" err="1">
                <a:solidFill>
                  <a:schemeClr val="accent6">
                    <a:lumMod val="50000"/>
                  </a:schemeClr>
                </a:solidFill>
                <a:latin typeface="+mn-lt"/>
              </a:rPr>
              <a:t>bpm</a:t>
            </a:r>
            <a:r>
              <a:rPr lang="en-US" b="1" dirty="0">
                <a:solidFill>
                  <a:schemeClr val="accent6">
                    <a:lumMod val="50000"/>
                  </a:schemeClr>
                </a:solidFill>
                <a:latin typeface="+mn-lt"/>
              </a:rPr>
              <a:t>, and if the infant shows signs of distress, skip to every other beat for consistency.  Follow the infant’s tolerance and lead.  A soft song or lullaby can be sung in sync to the beat.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IMG_6104.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838200" y="1524000"/>
            <a:ext cx="3429000" cy="4572000"/>
          </a:xfrm>
          <a:prstGeom prst="roundRect">
            <a:avLst/>
          </a:prstGeom>
          <a:noFill/>
          <a:ln w="38100">
            <a:solidFill>
              <a:schemeClr val="bg2">
                <a:lumMod val="50000"/>
              </a:schemeClr>
            </a:solidFill>
            <a:miter lim="800000"/>
            <a:headEnd/>
            <a:tailEnd/>
          </a:ln>
          <a:effectLst>
            <a:outerShdw blurRad="50800" dist="76200" dir="8100000" algn="tr" rotWithShape="0">
              <a:prstClr val="black">
                <a:alpha val="40000"/>
              </a:prstClr>
            </a:outerShdw>
          </a:effectLst>
        </p:spPr>
      </p:pic>
      <p:pic>
        <p:nvPicPr>
          <p:cNvPr id="26627" name="Picture 2" descr="IMG_6107.jp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4953000" y="1524000"/>
            <a:ext cx="3429000" cy="4572000"/>
          </a:xfrm>
          <a:prstGeom prst="roundRect">
            <a:avLst/>
          </a:prstGeom>
          <a:noFill/>
          <a:ln w="38100">
            <a:solidFill>
              <a:srgbClr val="00B050"/>
            </a:solidFill>
            <a:miter lim="800000"/>
            <a:headEnd/>
            <a:tailEnd/>
          </a:ln>
          <a:effectLst>
            <a:outerShdw blurRad="50800" dist="76200" dir="8100000" algn="tr" rotWithShape="0">
              <a:prstClr val="black">
                <a:alpha val="40000"/>
              </a:prstClr>
            </a:outerShdw>
          </a:effectLst>
        </p:spPr>
      </p:pic>
      <p:sp>
        <p:nvSpPr>
          <p:cNvPr id="27652" name="Title 3"/>
          <p:cNvSpPr>
            <a:spLocks noGrp="1"/>
          </p:cNvSpPr>
          <p:nvPr>
            <p:ph type="title" idx="4294967295"/>
          </p:nvPr>
        </p:nvSpPr>
        <p:spPr>
          <a:xfrm>
            <a:off x="914400" y="228600"/>
            <a:ext cx="7315200" cy="1143000"/>
          </a:xfrm>
        </p:spPr>
        <p:txBody>
          <a:bodyPr/>
          <a:lstStyle/>
          <a:p>
            <a:r>
              <a:rPr lang="en-US" sz="3200" smtClean="0"/>
              <a:t>Secure rhythmic engagement to the metronome beat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152400"/>
            <a:ext cx="7315200" cy="1143000"/>
          </a:xfrm>
        </p:spPr>
        <p:txBody>
          <a:bodyPr/>
          <a:lstStyle/>
          <a:p>
            <a:r>
              <a:rPr lang="en-US" sz="3600" smtClean="0"/>
              <a:t>Example of a net hammock used on the beat</a:t>
            </a:r>
          </a:p>
        </p:txBody>
      </p:sp>
      <p:pic>
        <p:nvPicPr>
          <p:cNvPr id="27651" name="Content Placeholder 3" descr="379.jpg"/>
          <p:cNvPicPr>
            <a:picLocks noGrp="1" noChangeAspect="1"/>
          </p:cNvPicPr>
          <p:nvPr>
            <p:ph idx="1"/>
          </p:nvPr>
        </p:nvPicPr>
        <p:blipFill>
          <a:blip r:embed="rId2" cstate="print"/>
          <a:srcRect/>
          <a:stretch>
            <a:fillRect/>
          </a:stretch>
        </p:blipFill>
        <p:spPr>
          <a:xfrm>
            <a:off x="1752600" y="1493837"/>
            <a:ext cx="6035675" cy="4525963"/>
          </a:xfrm>
          <a:prstGeom prst="roundRect">
            <a:avLst/>
          </a:prstGeom>
          <a:ln w="38100">
            <a:solidFill>
              <a:srgbClr val="002060"/>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Key systems influenced by regulating to a beat</a:t>
            </a:r>
          </a:p>
        </p:txBody>
      </p:sp>
      <p:sp>
        <p:nvSpPr>
          <p:cNvPr id="29699" name="Content Placeholder 2"/>
          <p:cNvSpPr>
            <a:spLocks noGrp="1"/>
          </p:cNvSpPr>
          <p:nvPr>
            <p:ph idx="1"/>
          </p:nvPr>
        </p:nvSpPr>
        <p:spPr>
          <a:xfrm>
            <a:off x="1371600" y="1752600"/>
            <a:ext cx="7315200" cy="4373563"/>
          </a:xfrm>
        </p:spPr>
        <p:txBody>
          <a:bodyPr/>
          <a:lstStyle/>
          <a:p>
            <a:pPr marL="465138" indent="-465138"/>
            <a:r>
              <a:rPr lang="en-US" smtClean="0"/>
              <a:t>Breathing</a:t>
            </a:r>
          </a:p>
          <a:p>
            <a:pPr marL="465138" indent="-465138"/>
            <a:r>
              <a:rPr lang="en-US" smtClean="0"/>
              <a:t>Engagement</a:t>
            </a:r>
          </a:p>
          <a:p>
            <a:pPr marL="465138" indent="-465138"/>
            <a:r>
              <a:rPr lang="en-US" smtClean="0"/>
              <a:t>Autonomic nervous system responses</a:t>
            </a:r>
          </a:p>
          <a:p>
            <a:pPr marL="465138" indent="-465138"/>
            <a:r>
              <a:rPr lang="en-US" smtClean="0"/>
              <a:t>Vagus nerve</a:t>
            </a:r>
          </a:p>
          <a:p>
            <a:pPr marL="465138" indent="-465138"/>
            <a:r>
              <a:rPr lang="en-US" smtClean="0"/>
              <a:t>Audition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1295400" y="274638"/>
            <a:ext cx="7315200" cy="1143000"/>
          </a:xfrm>
        </p:spPr>
        <p:txBody>
          <a:bodyPr/>
          <a:lstStyle/>
          <a:p>
            <a:r>
              <a:rPr lang="en-US" smtClean="0"/>
              <a:t>Which in turn can help with:</a:t>
            </a:r>
          </a:p>
        </p:txBody>
      </p:sp>
      <p:sp>
        <p:nvSpPr>
          <p:cNvPr id="30723" name="Content Placeholder 2"/>
          <p:cNvSpPr>
            <a:spLocks noGrp="1"/>
          </p:cNvSpPr>
          <p:nvPr>
            <p:ph idx="4294967295"/>
          </p:nvPr>
        </p:nvSpPr>
        <p:spPr>
          <a:xfrm>
            <a:off x="1295400" y="1600200"/>
            <a:ext cx="7315200" cy="4525963"/>
          </a:xfrm>
        </p:spPr>
        <p:txBody>
          <a:bodyPr/>
          <a:lstStyle/>
          <a:p>
            <a:pPr marL="465138" indent="-465138"/>
            <a:r>
              <a:rPr lang="en-US" smtClean="0"/>
              <a:t>Down regulation</a:t>
            </a:r>
          </a:p>
          <a:p>
            <a:pPr marL="465138" indent="-465138"/>
            <a:r>
              <a:rPr lang="en-US" smtClean="0"/>
              <a:t>Up regulation</a:t>
            </a:r>
          </a:p>
          <a:p>
            <a:pPr marL="465138" indent="-465138"/>
            <a:r>
              <a:rPr lang="en-US" smtClean="0"/>
              <a:t>Respiration</a:t>
            </a:r>
          </a:p>
          <a:p>
            <a:pPr marL="465138" indent="-465138"/>
            <a:r>
              <a:rPr lang="en-US" smtClean="0"/>
              <a:t>Digestion – reflux (GERD)</a:t>
            </a:r>
          </a:p>
          <a:p>
            <a:pPr marL="465138" indent="-465138"/>
            <a:r>
              <a:rPr lang="en-US" smtClean="0"/>
              <a:t>Feeding – colic</a:t>
            </a:r>
          </a:p>
          <a:p>
            <a:pPr marL="465138" indent="-465138"/>
            <a:r>
              <a:rPr lang="en-US" smtClean="0"/>
              <a:t>Sleep – sleep apnea</a:t>
            </a:r>
          </a:p>
          <a:p>
            <a:pPr marL="465138" indent="-465138"/>
            <a:r>
              <a:rPr lang="en-US" smtClean="0"/>
              <a:t>Alert state and regulation of primary functions.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19200" y="152400"/>
            <a:ext cx="7315200" cy="1143000"/>
          </a:xfrm>
        </p:spPr>
        <p:txBody>
          <a:bodyPr/>
          <a:lstStyle/>
          <a:p>
            <a:r>
              <a:rPr lang="en-US" smtClean="0"/>
              <a:t>Wearing a hat to decrease sensitivity to headphones</a:t>
            </a:r>
          </a:p>
        </p:txBody>
      </p:sp>
      <p:pic>
        <p:nvPicPr>
          <p:cNvPr id="30723" name="Content Placeholder 3" descr="184.jpg"/>
          <p:cNvPicPr>
            <a:picLocks noGrp="1" noChangeAspect="1"/>
          </p:cNvPicPr>
          <p:nvPr>
            <p:ph idx="1"/>
          </p:nvPr>
        </p:nvPicPr>
        <p:blipFill>
          <a:blip r:embed="rId2" cstate="print"/>
          <a:srcRect/>
          <a:stretch>
            <a:fillRect/>
          </a:stretch>
        </p:blipFill>
        <p:spPr>
          <a:xfrm>
            <a:off x="1752600" y="1600200"/>
            <a:ext cx="6035675" cy="4525963"/>
          </a:xfrm>
          <a:prstGeom prst="roundRect">
            <a:avLst/>
          </a:prstGeom>
          <a:ln w="38100">
            <a:solidFill>
              <a:schemeClr val="accent1">
                <a:lumMod val="50000"/>
              </a:schemeClr>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219200" y="228600"/>
            <a:ext cx="7315200" cy="1143000"/>
          </a:xfrm>
        </p:spPr>
        <p:txBody>
          <a:bodyPr/>
          <a:lstStyle/>
          <a:p>
            <a:r>
              <a:rPr lang="en-US" smtClean="0"/>
              <a:t>Contained sitting to increase attention</a:t>
            </a:r>
          </a:p>
        </p:txBody>
      </p:sp>
      <p:pic>
        <p:nvPicPr>
          <p:cNvPr id="31747" name="Content Placeholder 3" descr="185.jpg"/>
          <p:cNvPicPr>
            <a:picLocks noGrp="1" noChangeAspect="1"/>
          </p:cNvPicPr>
          <p:nvPr>
            <p:ph idx="1"/>
          </p:nvPr>
        </p:nvPicPr>
        <p:blipFill>
          <a:blip r:embed="rId2" cstate="print"/>
          <a:srcRect/>
          <a:stretch>
            <a:fillRect/>
          </a:stretch>
        </p:blipFill>
        <p:spPr>
          <a:xfrm>
            <a:off x="1660525" y="1600200"/>
            <a:ext cx="6035675" cy="4525963"/>
          </a:xfrm>
          <a:prstGeom prst="roundRect">
            <a:avLst/>
          </a:prstGeom>
          <a:ln w="38100">
            <a:solidFill>
              <a:schemeClr val="accent6">
                <a:lumMod val="50000"/>
              </a:schemeClr>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90600" y="274638"/>
            <a:ext cx="7772400" cy="1143000"/>
          </a:xfrm>
        </p:spPr>
        <p:txBody>
          <a:bodyPr/>
          <a:lstStyle/>
          <a:p>
            <a:r>
              <a:rPr lang="en-US" sz="3200" smtClean="0"/>
              <a:t>Combine with favorite and ‘safe’ places to increase frequency and duration</a:t>
            </a:r>
          </a:p>
        </p:txBody>
      </p:sp>
      <p:pic>
        <p:nvPicPr>
          <p:cNvPr id="32771" name="Content Placeholder 3" descr="4009.jpg"/>
          <p:cNvPicPr>
            <a:picLocks noGrp="1" noChangeAspect="1"/>
          </p:cNvPicPr>
          <p:nvPr>
            <p:ph idx="1"/>
          </p:nvPr>
        </p:nvPicPr>
        <p:blipFill>
          <a:blip r:embed="rId2" cstate="print"/>
          <a:srcRect/>
          <a:stretch>
            <a:fillRect/>
          </a:stretch>
        </p:blipFill>
        <p:spPr>
          <a:xfrm>
            <a:off x="2971800" y="1452016"/>
            <a:ext cx="3505200" cy="4674147"/>
          </a:xfrm>
          <a:prstGeom prst="roundRect">
            <a:avLst/>
          </a:prstGeom>
          <a:ln w="38100">
            <a:solidFill>
              <a:srgbClr val="00B050"/>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19200" y="152400"/>
            <a:ext cx="7315200" cy="1143000"/>
          </a:xfrm>
        </p:spPr>
        <p:txBody>
          <a:bodyPr/>
          <a:lstStyle/>
          <a:p>
            <a:r>
              <a:rPr lang="en-US" sz="3200" smtClean="0"/>
              <a:t>Allow manipulation of headphones – also consider using speakers…</a:t>
            </a:r>
            <a:r>
              <a:rPr lang="en-US" sz="3200" smtClean="0">
                <a:sym typeface="Wingdings" pitchFamily="2" charset="2"/>
              </a:rPr>
              <a:t></a:t>
            </a:r>
            <a:endParaRPr lang="en-US" sz="3200" smtClean="0"/>
          </a:p>
        </p:txBody>
      </p:sp>
      <p:pic>
        <p:nvPicPr>
          <p:cNvPr id="33795" name="Content Placeholder 3" descr="900.jpg"/>
          <p:cNvPicPr>
            <a:picLocks noGrp="1" noChangeAspect="1"/>
          </p:cNvPicPr>
          <p:nvPr>
            <p:ph idx="1"/>
          </p:nvPr>
        </p:nvPicPr>
        <p:blipFill>
          <a:blip r:embed="rId2" cstate="print"/>
          <a:srcRect/>
          <a:stretch>
            <a:fillRect/>
          </a:stretch>
        </p:blipFill>
        <p:spPr>
          <a:xfrm>
            <a:off x="2895600" y="1417637"/>
            <a:ext cx="3565505" cy="4754563"/>
          </a:xfrm>
          <a:prstGeom prst="roundRect">
            <a:avLst/>
          </a:prstGeom>
          <a:ln w="38100">
            <a:solidFill>
              <a:srgbClr val="FFC00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600" dirty="0">
                <a:ea typeface="ＭＳ Ｐゴシック" charset="0"/>
              </a:rPr>
              <a:t>Review of Post-Test from </a:t>
            </a:r>
            <a:r>
              <a:rPr lang="en-US" sz="3600" dirty="0" smtClean="0">
                <a:ea typeface="ＭＳ Ｐゴシック" charset="0"/>
              </a:rPr>
              <a:t>Module 7</a:t>
            </a:r>
            <a:endParaRPr lang="en-US" sz="3600" dirty="0">
              <a:solidFill>
                <a:schemeClr val="accent2">
                  <a:lumMod val="75000"/>
                </a:schemeClr>
              </a:solidFill>
            </a:endParaRPr>
          </a:p>
        </p:txBody>
      </p:sp>
      <p:sp>
        <p:nvSpPr>
          <p:cNvPr id="8195" name="Content Placeholder 2"/>
          <p:cNvSpPr>
            <a:spLocks noGrp="1"/>
          </p:cNvSpPr>
          <p:nvPr>
            <p:ph idx="1"/>
          </p:nvPr>
        </p:nvSpPr>
        <p:spPr>
          <a:xfrm>
            <a:off x="1600200" y="1600200"/>
            <a:ext cx="7315200" cy="4525963"/>
          </a:xfrm>
        </p:spPr>
        <p:txBody>
          <a:bodyPr/>
          <a:lstStyle/>
          <a:p>
            <a:pPr marL="0" indent="0">
              <a:buNone/>
            </a:pPr>
            <a:r>
              <a:rPr lang="en-US" dirty="0" smtClean="0"/>
              <a:t>1.  True or False: It is not necessary to consider IM testing data when formulating a treatment plan, only use discipline specific testing.</a:t>
            </a:r>
          </a:p>
          <a:p>
            <a:pPr marL="465138" indent="-465138">
              <a:buFont typeface="Arial" pitchFamily="34" charset="0"/>
              <a:buNone/>
            </a:pPr>
            <a:endParaRPr lang="en-US" dirty="0" smtClean="0"/>
          </a:p>
          <a:p>
            <a:pPr marL="465138" indent="-465138"/>
            <a:r>
              <a:rPr lang="en-US" dirty="0" smtClean="0"/>
              <a:t>Answer: False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295400" y="228600"/>
            <a:ext cx="7315200" cy="1143000"/>
          </a:xfrm>
        </p:spPr>
        <p:txBody>
          <a:bodyPr/>
          <a:lstStyle/>
          <a:p>
            <a:r>
              <a:rPr lang="en-US" sz="4200" smtClean="0"/>
              <a:t>Provide positive support and hand over hand assist</a:t>
            </a:r>
          </a:p>
        </p:txBody>
      </p:sp>
      <p:pic>
        <p:nvPicPr>
          <p:cNvPr id="34819" name="Content Placeholder 3" descr="2269.jpg"/>
          <p:cNvPicPr>
            <a:picLocks noGrp="1" noChangeAspect="1"/>
          </p:cNvPicPr>
          <p:nvPr>
            <p:ph idx="1"/>
          </p:nvPr>
        </p:nvPicPr>
        <p:blipFill>
          <a:blip r:embed="rId2" cstate="print"/>
          <a:srcRect/>
          <a:stretch>
            <a:fillRect/>
          </a:stretch>
        </p:blipFill>
        <p:spPr>
          <a:xfrm>
            <a:off x="3178182" y="1600200"/>
            <a:ext cx="3451218" cy="4602163"/>
          </a:xfrm>
          <a:prstGeom prst="roundRect">
            <a:avLst/>
          </a:prstGeom>
          <a:ln w="38100">
            <a:solidFill>
              <a:schemeClr val="accent4">
                <a:lumMod val="75000"/>
              </a:schemeClr>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95400" y="228600"/>
            <a:ext cx="7315200" cy="1143000"/>
          </a:xfrm>
        </p:spPr>
        <p:txBody>
          <a:bodyPr/>
          <a:lstStyle/>
          <a:p>
            <a:r>
              <a:rPr lang="en-US" smtClean="0"/>
              <a:t>If a child wants to use celery as a drumstick….</a:t>
            </a:r>
          </a:p>
        </p:txBody>
      </p:sp>
      <p:pic>
        <p:nvPicPr>
          <p:cNvPr id="35843" name="Content Placeholder 3" descr="1350.jpg"/>
          <p:cNvPicPr>
            <a:picLocks noGrp="1" noChangeAspect="1"/>
          </p:cNvPicPr>
          <p:nvPr>
            <p:ph idx="1"/>
          </p:nvPr>
        </p:nvPicPr>
        <p:blipFill>
          <a:blip r:embed="rId2" cstate="print"/>
          <a:srcRect/>
          <a:stretch>
            <a:fillRect/>
          </a:stretch>
        </p:blipFill>
        <p:spPr>
          <a:xfrm>
            <a:off x="3124200" y="1600200"/>
            <a:ext cx="3451218" cy="4602163"/>
          </a:xfrm>
          <a:prstGeom prst="roundRect">
            <a:avLst/>
          </a:prstGeom>
          <a:ln w="38100">
            <a:solidFill>
              <a:schemeClr val="accent5"/>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143000" y="152400"/>
            <a:ext cx="7315200" cy="1143000"/>
          </a:xfrm>
        </p:spPr>
        <p:txBody>
          <a:bodyPr/>
          <a:lstStyle/>
          <a:p>
            <a:r>
              <a:rPr lang="en-US" smtClean="0"/>
              <a:t>Then let them!</a:t>
            </a:r>
          </a:p>
        </p:txBody>
      </p:sp>
      <p:pic>
        <p:nvPicPr>
          <p:cNvPr id="36867" name="Content Placeholder 3" descr="1351.jpg"/>
          <p:cNvPicPr>
            <a:picLocks noGrp="1" noChangeAspect="1"/>
          </p:cNvPicPr>
          <p:nvPr>
            <p:ph idx="1"/>
          </p:nvPr>
        </p:nvPicPr>
        <p:blipFill>
          <a:blip r:embed="rId2" cstate="print"/>
          <a:srcRect/>
          <a:stretch>
            <a:fillRect/>
          </a:stretch>
        </p:blipFill>
        <p:spPr>
          <a:xfrm>
            <a:off x="3048000" y="1248792"/>
            <a:ext cx="3657600" cy="4877371"/>
          </a:xfrm>
          <a:prstGeom prst="roundRect">
            <a:avLst/>
          </a:prstGeom>
          <a:ln w="38100">
            <a:solidFill>
              <a:schemeClr val="accent1">
                <a:lumMod val="50000"/>
              </a:schemeClr>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219200" y="228600"/>
            <a:ext cx="7315200" cy="1143000"/>
          </a:xfrm>
        </p:spPr>
        <p:txBody>
          <a:bodyPr/>
          <a:lstStyle/>
          <a:p>
            <a:r>
              <a:rPr lang="en-US" sz="3200" smtClean="0"/>
              <a:t>Introduce headphones as part of play and sensory diet</a:t>
            </a:r>
          </a:p>
        </p:txBody>
      </p:sp>
      <p:pic>
        <p:nvPicPr>
          <p:cNvPr id="37891" name="Content Placeholder 3" descr="IMG_6034.jpg"/>
          <p:cNvPicPr>
            <a:picLocks noGrp="1" noChangeAspect="1"/>
          </p:cNvPicPr>
          <p:nvPr>
            <p:ph idx="1"/>
          </p:nvPr>
        </p:nvPicPr>
        <p:blipFill>
          <a:blip r:embed="rId2" cstate="print"/>
          <a:srcRect/>
          <a:stretch>
            <a:fillRect/>
          </a:stretch>
        </p:blipFill>
        <p:spPr>
          <a:xfrm>
            <a:off x="3200400" y="1452016"/>
            <a:ext cx="3505200" cy="4674147"/>
          </a:xfrm>
          <a:prstGeom prst="roundRect">
            <a:avLst/>
          </a:prstGeom>
          <a:ln w="38100">
            <a:solidFill>
              <a:srgbClr val="FFC000"/>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43000" y="152400"/>
            <a:ext cx="7315200" cy="1143000"/>
          </a:xfrm>
        </p:spPr>
        <p:txBody>
          <a:bodyPr/>
          <a:lstStyle/>
          <a:p>
            <a:r>
              <a:rPr lang="en-US" sz="2800" smtClean="0"/>
              <a:t>Include passive metronome beats and rhythms to daily activities such as:</a:t>
            </a:r>
          </a:p>
        </p:txBody>
      </p:sp>
      <p:pic>
        <p:nvPicPr>
          <p:cNvPr id="38915" name="Content Placeholder 3" descr="69.jpg"/>
          <p:cNvPicPr>
            <a:picLocks noGrp="1" noChangeAspect="1"/>
          </p:cNvPicPr>
          <p:nvPr>
            <p:ph idx="1"/>
          </p:nvPr>
        </p:nvPicPr>
        <p:blipFill>
          <a:blip r:embed="rId2" cstate="print"/>
          <a:srcRect/>
          <a:stretch>
            <a:fillRect/>
          </a:stretch>
        </p:blipFill>
        <p:spPr>
          <a:xfrm>
            <a:off x="1752600" y="1421624"/>
            <a:ext cx="6172200" cy="4628339"/>
          </a:xfrm>
          <a:prstGeom prst="roundRect">
            <a:avLst/>
          </a:prstGeom>
          <a:ln w="38100">
            <a:solidFill>
              <a:srgbClr val="00B0F0"/>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312.jpg"/>
          <p:cNvPicPr>
            <a:picLocks noChangeAspect="1"/>
          </p:cNvPicPr>
          <p:nvPr/>
        </p:nvPicPr>
        <p:blipFill>
          <a:blip r:embed="rId2" cstate="print"/>
          <a:srcRect/>
          <a:stretch>
            <a:fillRect/>
          </a:stretch>
        </p:blipFill>
        <p:spPr bwMode="auto">
          <a:xfrm>
            <a:off x="736600" y="304800"/>
            <a:ext cx="7721600" cy="5791200"/>
          </a:xfrm>
          <a:prstGeom prst="roundRect">
            <a:avLst/>
          </a:prstGeom>
          <a:noFill/>
          <a:ln w="38100">
            <a:solidFill>
              <a:schemeClr val="tx1"/>
            </a:solidFill>
            <a:miter lim="800000"/>
            <a:headEnd/>
            <a:tailEnd/>
          </a:ln>
          <a:effectLst>
            <a:outerShdw blurRad="50800" dist="76200" dir="8100000" algn="tr" rotWithShape="0">
              <a:prstClr val="black">
                <a:alpha val="40000"/>
              </a:prst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228.jpg"/>
          <p:cNvPicPr>
            <a:picLocks noChangeAspect="1"/>
          </p:cNvPicPr>
          <p:nvPr/>
        </p:nvPicPr>
        <p:blipFill>
          <a:blip r:embed="rId2" cstate="print"/>
          <a:srcRect/>
          <a:stretch>
            <a:fillRect/>
          </a:stretch>
        </p:blipFill>
        <p:spPr bwMode="auto">
          <a:xfrm>
            <a:off x="812800" y="304800"/>
            <a:ext cx="7569200" cy="5676900"/>
          </a:xfrm>
          <a:prstGeom prst="roundRect">
            <a:avLst/>
          </a:prstGeom>
          <a:noFill/>
          <a:ln w="38100">
            <a:solidFill>
              <a:schemeClr val="accent1">
                <a:lumMod val="75000"/>
              </a:schemeClr>
            </a:solidFill>
            <a:miter lim="800000"/>
            <a:headEnd/>
            <a:tailEnd/>
          </a:ln>
          <a:effectLst>
            <a:outerShdw blurRad="50800" dist="76200" dir="8100000" algn="tr" rotWithShape="0">
              <a:prstClr val="black">
                <a:alpha val="40000"/>
              </a:prst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254.jpg"/>
          <p:cNvPicPr>
            <a:picLocks noChangeAspect="1"/>
          </p:cNvPicPr>
          <p:nvPr/>
        </p:nvPicPr>
        <p:blipFill>
          <a:blip r:embed="rId2" cstate="print"/>
          <a:srcRect l="26563" t="3750" r="28436" b="21250"/>
          <a:stretch>
            <a:fillRect/>
          </a:stretch>
        </p:blipFill>
        <p:spPr bwMode="auto">
          <a:xfrm>
            <a:off x="457200" y="685800"/>
            <a:ext cx="3657600" cy="4572000"/>
          </a:xfrm>
          <a:prstGeom prst="roundRect">
            <a:avLst/>
          </a:prstGeom>
          <a:noFill/>
          <a:ln w="38100">
            <a:solidFill>
              <a:srgbClr val="FF0000"/>
            </a:solidFill>
            <a:miter lim="800000"/>
            <a:headEnd/>
            <a:tailEnd/>
          </a:ln>
          <a:effectLst>
            <a:outerShdw blurRad="50800" dist="76200" dir="8100000" algn="tr" rotWithShape="0">
              <a:prstClr val="black">
                <a:alpha val="40000"/>
              </a:prstClr>
            </a:outerShdw>
          </a:effectLst>
        </p:spPr>
      </p:pic>
      <p:pic>
        <p:nvPicPr>
          <p:cNvPr id="41987" name="Picture 2" descr="255.jpg"/>
          <p:cNvPicPr>
            <a:picLocks noChangeAspect="1"/>
          </p:cNvPicPr>
          <p:nvPr/>
        </p:nvPicPr>
        <p:blipFill>
          <a:blip r:embed="rId3" cstate="print"/>
          <a:srcRect l="5000" r="25626"/>
          <a:stretch>
            <a:fillRect/>
          </a:stretch>
        </p:blipFill>
        <p:spPr bwMode="auto">
          <a:xfrm>
            <a:off x="4495800" y="1371600"/>
            <a:ext cx="4206875" cy="4546600"/>
          </a:xfrm>
          <a:prstGeom prst="roundRect">
            <a:avLst/>
          </a:prstGeom>
          <a:noFill/>
          <a:ln w="38100">
            <a:solidFill>
              <a:srgbClr val="00B050"/>
            </a:solidFill>
            <a:miter lim="800000"/>
            <a:headEnd/>
            <a:tailEnd/>
          </a:ln>
          <a:effectLst>
            <a:outerShdw blurRad="50800" dist="76200" dir="8100000" algn="tr" rotWithShape="0">
              <a:prstClr val="black">
                <a:alpha val="40000"/>
              </a:prst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2282.jpg"/>
          <p:cNvPicPr>
            <a:picLocks noChangeAspect="1"/>
          </p:cNvPicPr>
          <p:nvPr/>
        </p:nvPicPr>
        <p:blipFill>
          <a:blip r:embed="rId2" cstate="print"/>
          <a:srcRect t="15556"/>
          <a:stretch>
            <a:fillRect/>
          </a:stretch>
        </p:blipFill>
        <p:spPr bwMode="auto">
          <a:xfrm>
            <a:off x="2057400" y="457200"/>
            <a:ext cx="5075822" cy="5715000"/>
          </a:xfrm>
          <a:prstGeom prst="roundRect">
            <a:avLst/>
          </a:prstGeom>
          <a:noFill/>
          <a:ln w="38100">
            <a:solidFill>
              <a:srgbClr val="7030A0"/>
            </a:solidFill>
            <a:miter lim="800000"/>
            <a:headEnd/>
            <a:tailEnd/>
          </a:ln>
          <a:effectLst>
            <a:outerShdw blurRad="50800" dist="76200" dir="8100000" algn="tr" rotWithShape="0">
              <a:prstClr val="black">
                <a:alpha val="40000"/>
              </a:prst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1185.jpg"/>
          <p:cNvPicPr>
            <a:picLocks noChangeAspect="1"/>
          </p:cNvPicPr>
          <p:nvPr/>
        </p:nvPicPr>
        <p:blipFill>
          <a:blip r:embed="rId2" cstate="print"/>
          <a:srcRect t="15556"/>
          <a:stretch>
            <a:fillRect/>
          </a:stretch>
        </p:blipFill>
        <p:spPr bwMode="auto">
          <a:xfrm>
            <a:off x="2057400" y="457200"/>
            <a:ext cx="5075822" cy="5715000"/>
          </a:xfrm>
          <a:prstGeom prst="roundRect">
            <a:avLst/>
          </a:prstGeom>
          <a:noFill/>
          <a:ln w="38100">
            <a:solidFill>
              <a:srgbClr val="FFFF00"/>
            </a:solidFill>
            <a:miter lim="800000"/>
            <a:headEnd/>
            <a:tailEnd/>
          </a:ln>
          <a:effectLst>
            <a:outerShdw blurRad="50800" dist="76200" dir="8100000" algn="tr"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447800" y="152400"/>
            <a:ext cx="7315200" cy="1143000"/>
          </a:xfrm>
        </p:spPr>
        <p:txBody>
          <a:bodyPr/>
          <a:lstStyle/>
          <a:p>
            <a:pPr eaLnBrk="1" hangingPunct="1"/>
            <a:r>
              <a:rPr lang="en-US" sz="3600" dirty="0">
                <a:ea typeface="ＭＳ Ｐゴシック" charset="0"/>
              </a:rPr>
              <a:t>Review of Post-Test from </a:t>
            </a:r>
            <a:r>
              <a:rPr lang="en-US" sz="3600" dirty="0" smtClean="0">
                <a:ea typeface="ＭＳ Ｐゴシック" charset="0"/>
              </a:rPr>
              <a:t>Module 7</a:t>
            </a:r>
            <a:endParaRPr lang="en-US" dirty="0" smtClean="0"/>
          </a:p>
        </p:txBody>
      </p:sp>
      <p:sp>
        <p:nvSpPr>
          <p:cNvPr id="8195" name="Content Placeholder 2"/>
          <p:cNvSpPr>
            <a:spLocks noGrp="1"/>
          </p:cNvSpPr>
          <p:nvPr>
            <p:ph idx="1"/>
          </p:nvPr>
        </p:nvSpPr>
        <p:spPr>
          <a:xfrm>
            <a:off x="1524000" y="1371600"/>
            <a:ext cx="7315200" cy="4525963"/>
          </a:xfrm>
        </p:spPr>
        <p:txBody>
          <a:bodyPr/>
          <a:lstStyle/>
          <a:p>
            <a:pPr marL="0" indent="0">
              <a:buNone/>
              <a:defRPr/>
            </a:pPr>
            <a:r>
              <a:rPr lang="en-US" sz="3100" dirty="0" smtClean="0"/>
              <a:t>2. True or False: The key to success with IM training is to always have a plan laid out for a student to participate in and stick to that plan throughout the training session.</a:t>
            </a:r>
          </a:p>
          <a:p>
            <a:pPr marL="465138" indent="-465138">
              <a:buFont typeface="Arial" pitchFamily="34" charset="0"/>
              <a:buNone/>
              <a:defRPr/>
            </a:pPr>
            <a:endParaRPr lang="en-US" sz="3100" dirty="0" smtClean="0"/>
          </a:p>
          <a:p>
            <a:pPr marL="465138" indent="-465138">
              <a:defRPr/>
            </a:pPr>
            <a:r>
              <a:rPr lang="en-US" sz="3100" dirty="0" smtClean="0"/>
              <a:t>Answer: False</a:t>
            </a:r>
          </a:p>
          <a:p>
            <a:pPr>
              <a:defRPr/>
            </a:pPr>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1758.jpg"/>
          <p:cNvPicPr>
            <a:picLocks noChangeAspect="1"/>
          </p:cNvPicPr>
          <p:nvPr/>
        </p:nvPicPr>
        <p:blipFill>
          <a:blip r:embed="rId2" cstate="print"/>
          <a:srcRect/>
          <a:stretch>
            <a:fillRect/>
          </a:stretch>
        </p:blipFill>
        <p:spPr bwMode="auto">
          <a:xfrm>
            <a:off x="1473200" y="1143000"/>
            <a:ext cx="6604000" cy="4953000"/>
          </a:xfrm>
          <a:prstGeom prst="roundRect">
            <a:avLst/>
          </a:prstGeom>
          <a:noFill/>
          <a:ln w="38100">
            <a:solidFill>
              <a:srgbClr val="0070C0"/>
            </a:solidFill>
            <a:miter lim="800000"/>
            <a:headEnd/>
            <a:tailEnd/>
          </a:ln>
          <a:effectLst>
            <a:outerShdw blurRad="50800" dist="76200" dir="8100000" algn="tr" rotWithShape="0">
              <a:prstClr val="black">
                <a:alpha val="40000"/>
              </a:prstClr>
            </a:outerShdw>
          </a:effectLst>
        </p:spPr>
      </p:pic>
      <p:sp>
        <p:nvSpPr>
          <p:cNvPr id="46083" name="Title 2"/>
          <p:cNvSpPr>
            <a:spLocks noGrp="1"/>
          </p:cNvSpPr>
          <p:nvPr>
            <p:ph type="title"/>
          </p:nvPr>
        </p:nvSpPr>
        <p:spPr>
          <a:xfrm>
            <a:off x="1219200" y="0"/>
            <a:ext cx="7086600" cy="1143000"/>
          </a:xfrm>
        </p:spPr>
        <p:txBody>
          <a:bodyPr/>
          <a:lstStyle/>
          <a:p>
            <a:r>
              <a:rPr lang="en-US" dirty="0" smtClean="0"/>
              <a:t>And ultimately…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219200" y="76200"/>
            <a:ext cx="7315200" cy="1143000"/>
          </a:xfrm>
        </p:spPr>
        <p:txBody>
          <a:bodyPr/>
          <a:lstStyle/>
          <a:p>
            <a:pPr eaLnBrk="1" hangingPunct="1"/>
            <a:r>
              <a:rPr lang="en-US" dirty="0" smtClean="0"/>
              <a:t>Case study: Katie</a:t>
            </a:r>
          </a:p>
        </p:txBody>
      </p:sp>
      <p:pic>
        <p:nvPicPr>
          <p:cNvPr id="46083" name="Picture 3"/>
          <p:cNvPicPr>
            <a:picLocks noChangeArrowheads="1"/>
          </p:cNvPicPr>
          <p:nvPr/>
        </p:nvPicPr>
        <p:blipFill>
          <a:blip r:embed="rId2" cstate="print"/>
          <a:srcRect/>
          <a:stretch>
            <a:fillRect/>
          </a:stretch>
        </p:blipFill>
        <p:spPr bwMode="auto">
          <a:xfrm>
            <a:off x="2057400" y="1371600"/>
            <a:ext cx="5715000" cy="4267200"/>
          </a:xfrm>
          <a:prstGeom prst="roundRect">
            <a:avLst/>
          </a:prstGeom>
          <a:noFill/>
          <a:ln w="38100">
            <a:solidFill>
              <a:schemeClr val="tx1"/>
            </a:solidFill>
            <a:miter lim="800000"/>
            <a:headEnd/>
            <a:tailEnd/>
          </a:ln>
          <a:effectLst>
            <a:outerShdw blurRad="50800" dist="76200" dir="8100000" algn="tr" rotWithShape="0">
              <a:prstClr val="black">
                <a:alpha val="40000"/>
              </a:prst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title"/>
          </p:nvPr>
        </p:nvSpPr>
        <p:spPr>
          <a:xfrm>
            <a:off x="1295400" y="381000"/>
            <a:ext cx="7315200" cy="1143000"/>
          </a:xfrm>
        </p:spPr>
        <p:txBody>
          <a:bodyPr/>
          <a:lstStyle/>
          <a:p>
            <a:pPr eaLnBrk="1" hangingPunct="1"/>
            <a:r>
              <a:rPr lang="en-US" sz="3200" dirty="0" smtClean="0"/>
              <a:t>Areas commonly identified for treatment in children with low cognitive and neurological capacity</a:t>
            </a:r>
          </a:p>
        </p:txBody>
      </p:sp>
      <p:sp>
        <p:nvSpPr>
          <p:cNvPr id="48131" name="Rectangle 8"/>
          <p:cNvSpPr>
            <a:spLocks noGrp="1" noChangeArrowheads="1"/>
          </p:cNvSpPr>
          <p:nvPr>
            <p:ph idx="1"/>
          </p:nvPr>
        </p:nvSpPr>
        <p:spPr>
          <a:xfrm>
            <a:off x="1600200" y="2057400"/>
            <a:ext cx="7315200" cy="5745163"/>
          </a:xfrm>
        </p:spPr>
        <p:txBody>
          <a:bodyPr/>
          <a:lstStyle/>
          <a:p>
            <a:pPr marL="465138" indent="-465138" eaLnBrk="1" hangingPunct="1">
              <a:buFont typeface="Arial" pitchFamily="34" charset="0"/>
              <a:buNone/>
            </a:pPr>
            <a:r>
              <a:rPr lang="en-US" sz="2900" u="sng" dirty="0" smtClean="0"/>
              <a:t>NEUROLOGICAL:</a:t>
            </a:r>
          </a:p>
          <a:p>
            <a:pPr marL="465138" indent="-465138" eaLnBrk="1" hangingPunct="1"/>
            <a:r>
              <a:rPr lang="en-US" sz="2900" dirty="0" smtClean="0"/>
              <a:t>Developmental delays – genetic</a:t>
            </a:r>
          </a:p>
          <a:p>
            <a:pPr marL="465138" indent="-465138" eaLnBrk="1" hangingPunct="1"/>
            <a:r>
              <a:rPr lang="en-US" sz="2900" dirty="0" smtClean="0"/>
              <a:t>Developmental delays – environmental</a:t>
            </a:r>
          </a:p>
          <a:p>
            <a:pPr marL="465138" indent="-465138" eaLnBrk="1" hangingPunct="1"/>
            <a:r>
              <a:rPr lang="en-US" sz="2900" dirty="0" smtClean="0"/>
              <a:t>Developmental delays – acquired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143000" y="274638"/>
            <a:ext cx="7315200" cy="1143000"/>
          </a:xfrm>
        </p:spPr>
        <p:txBody>
          <a:bodyPr/>
          <a:lstStyle/>
          <a:p>
            <a:r>
              <a:rPr lang="en-US" sz="3200" smtClean="0"/>
              <a:t>Use of media to record initial performance and timing tendencies</a:t>
            </a:r>
          </a:p>
        </p:txBody>
      </p:sp>
      <p:sp>
        <p:nvSpPr>
          <p:cNvPr id="4" name="Rectangle 3"/>
          <p:cNvSpPr/>
          <p:nvPr/>
        </p:nvSpPr>
        <p:spPr>
          <a:xfrm>
            <a:off x="2743200" y="3244334"/>
            <a:ext cx="3429144" cy="369332"/>
          </a:xfrm>
          <a:prstGeom prst="rect">
            <a:avLst/>
          </a:prstGeom>
        </p:spPr>
        <p:txBody>
          <a:bodyPr wrap="none">
            <a:spAutoFit/>
          </a:bodyPr>
          <a:lstStyle/>
          <a:p>
            <a:r>
              <a:rPr lang="en-US" dirty="0" smtClean="0"/>
              <a:t>Movie: slide43-usingmedia.mp4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Considerations…</a:t>
            </a:r>
          </a:p>
        </p:txBody>
      </p:sp>
      <p:sp>
        <p:nvSpPr>
          <p:cNvPr id="48131" name="Content Placeholder 2"/>
          <p:cNvSpPr>
            <a:spLocks noGrp="1"/>
          </p:cNvSpPr>
          <p:nvPr>
            <p:ph idx="1"/>
          </p:nvPr>
        </p:nvSpPr>
        <p:spPr/>
        <p:txBody>
          <a:bodyPr/>
          <a:lstStyle/>
          <a:p>
            <a:pPr marL="465138" indent="-465138">
              <a:defRPr/>
            </a:pPr>
            <a:r>
              <a:rPr lang="en-US" dirty="0" smtClean="0"/>
              <a:t>Long repetitions to increase tolerance to hearing the beat in the environment</a:t>
            </a:r>
          </a:p>
          <a:p>
            <a:pPr marL="465138" indent="-465138">
              <a:defRPr/>
            </a:pPr>
            <a:r>
              <a:rPr lang="en-US" dirty="0" smtClean="0"/>
              <a:t>High energy prompting and hand over hand assist to generate pockets of engagement.</a:t>
            </a:r>
          </a:p>
          <a:p>
            <a:pPr>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2"/>
          <p:cNvSpPr>
            <a:spLocks noGrp="1"/>
          </p:cNvSpPr>
          <p:nvPr>
            <p:ph type="title"/>
          </p:nvPr>
        </p:nvSpPr>
        <p:spPr>
          <a:xfrm>
            <a:off x="914400" y="152400"/>
            <a:ext cx="7315200" cy="1143000"/>
          </a:xfrm>
        </p:spPr>
        <p:txBody>
          <a:bodyPr/>
          <a:lstStyle/>
          <a:p>
            <a:r>
              <a:rPr lang="en-US" dirty="0" smtClean="0"/>
              <a:t> Feeling the beat together</a:t>
            </a:r>
          </a:p>
        </p:txBody>
      </p:sp>
      <p:sp>
        <p:nvSpPr>
          <p:cNvPr id="2052" name="Content Placeholder 3"/>
          <p:cNvSpPr>
            <a:spLocks noGrp="1"/>
          </p:cNvSpPr>
          <p:nvPr>
            <p:ph idx="1"/>
          </p:nvPr>
        </p:nvSpPr>
        <p:spPr>
          <a:xfrm>
            <a:off x="1676400" y="1265237"/>
            <a:ext cx="7315200" cy="1706563"/>
          </a:xfrm>
        </p:spPr>
        <p:txBody>
          <a:bodyPr/>
          <a:lstStyle/>
          <a:p>
            <a:pPr marL="465138" indent="-465138">
              <a:defRPr/>
            </a:pPr>
            <a:r>
              <a:rPr lang="en-US" sz="2800" dirty="0" smtClean="0"/>
              <a:t>Hand over hand assist</a:t>
            </a:r>
          </a:p>
          <a:p>
            <a:pPr marL="465138" indent="-465138">
              <a:defRPr/>
            </a:pPr>
            <a:r>
              <a:rPr lang="en-US" sz="2800" dirty="0" smtClean="0"/>
              <a:t>Containment and postural support</a:t>
            </a:r>
          </a:p>
          <a:p>
            <a:pPr>
              <a:defRPr/>
            </a:pPr>
            <a:endParaRPr lang="en-US" dirty="0" smtClean="0"/>
          </a:p>
        </p:txBody>
      </p:sp>
      <p:sp>
        <p:nvSpPr>
          <p:cNvPr id="5" name="Rectangle 4"/>
          <p:cNvSpPr/>
          <p:nvPr/>
        </p:nvSpPr>
        <p:spPr>
          <a:xfrm>
            <a:off x="2590800" y="3581400"/>
            <a:ext cx="3903697" cy="369332"/>
          </a:xfrm>
          <a:prstGeom prst="rect">
            <a:avLst/>
          </a:prstGeom>
        </p:spPr>
        <p:txBody>
          <a:bodyPr wrap="none">
            <a:spAutoFit/>
          </a:bodyPr>
          <a:lstStyle/>
          <a:p>
            <a:r>
              <a:rPr lang="en-US" dirty="0" smtClean="0"/>
              <a:t>Movie: slide45-feelbeattogether.mp4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295400" y="274638"/>
            <a:ext cx="7315200" cy="1143000"/>
          </a:xfrm>
        </p:spPr>
        <p:txBody>
          <a:bodyPr/>
          <a:lstStyle/>
          <a:p>
            <a:r>
              <a:rPr lang="en-US" smtClean="0"/>
              <a:t>Considerations…</a:t>
            </a:r>
          </a:p>
        </p:txBody>
      </p:sp>
      <p:sp>
        <p:nvSpPr>
          <p:cNvPr id="49155" name="Content Placeholder 2"/>
          <p:cNvSpPr>
            <a:spLocks noGrp="1"/>
          </p:cNvSpPr>
          <p:nvPr>
            <p:ph idx="1"/>
          </p:nvPr>
        </p:nvSpPr>
        <p:spPr>
          <a:xfrm>
            <a:off x="1524000" y="1600200"/>
            <a:ext cx="7315200" cy="4525963"/>
          </a:xfrm>
        </p:spPr>
        <p:txBody>
          <a:bodyPr/>
          <a:lstStyle/>
          <a:p>
            <a:pPr marL="465138" indent="-465138">
              <a:defRPr/>
            </a:pPr>
            <a:r>
              <a:rPr lang="en-US" dirty="0" smtClean="0"/>
              <a:t>Hand over hand assist</a:t>
            </a:r>
          </a:p>
          <a:p>
            <a:pPr marL="465138" indent="-465138">
              <a:defRPr/>
            </a:pPr>
            <a:r>
              <a:rPr lang="en-US" dirty="0" smtClean="0"/>
              <a:t>Containment and postural support</a:t>
            </a:r>
          </a:p>
          <a:p>
            <a:pPr marL="465138" indent="-465138">
              <a:defRPr/>
            </a:pPr>
            <a:r>
              <a:rPr lang="en-US" dirty="0" smtClean="0"/>
              <a:t>Headphones </a:t>
            </a:r>
            <a:r>
              <a:rPr lang="en-US" dirty="0" err="1" smtClean="0"/>
              <a:t>vs</a:t>
            </a:r>
            <a:r>
              <a:rPr lang="en-US" dirty="0" smtClean="0"/>
              <a:t> speakers</a:t>
            </a:r>
          </a:p>
          <a:p>
            <a:pPr>
              <a:defRPr/>
            </a:pPr>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914400" y="0"/>
            <a:ext cx="7924800" cy="1143000"/>
          </a:xfrm>
        </p:spPr>
        <p:txBody>
          <a:bodyPr/>
          <a:lstStyle/>
          <a:p>
            <a:r>
              <a:rPr lang="en-US" smtClean="0"/>
              <a:t>Independent in supported sitting</a:t>
            </a:r>
          </a:p>
        </p:txBody>
      </p:sp>
      <p:sp>
        <p:nvSpPr>
          <p:cNvPr id="5" name="Rectangle 4"/>
          <p:cNvSpPr/>
          <p:nvPr/>
        </p:nvSpPr>
        <p:spPr>
          <a:xfrm>
            <a:off x="2971800" y="3352800"/>
            <a:ext cx="3877985" cy="369332"/>
          </a:xfrm>
          <a:prstGeom prst="rect">
            <a:avLst/>
          </a:prstGeom>
        </p:spPr>
        <p:txBody>
          <a:bodyPr wrap="none">
            <a:spAutoFit/>
          </a:bodyPr>
          <a:lstStyle/>
          <a:p>
            <a:r>
              <a:rPr lang="en-US" dirty="0" smtClean="0"/>
              <a:t>Movie: slide47-supportedsitting.mp4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143000" y="304800"/>
            <a:ext cx="7315200" cy="1143000"/>
          </a:xfrm>
        </p:spPr>
        <p:txBody>
          <a:bodyPr/>
          <a:lstStyle/>
          <a:p>
            <a:r>
              <a:rPr lang="en-US" smtClean="0"/>
              <a:t>Considerations…</a:t>
            </a:r>
          </a:p>
        </p:txBody>
      </p:sp>
      <p:sp>
        <p:nvSpPr>
          <p:cNvPr id="52227" name="Content Placeholder 2"/>
          <p:cNvSpPr>
            <a:spLocks noGrp="1"/>
          </p:cNvSpPr>
          <p:nvPr>
            <p:ph idx="1"/>
          </p:nvPr>
        </p:nvSpPr>
        <p:spPr>
          <a:xfrm>
            <a:off x="1371600" y="1752600"/>
            <a:ext cx="7315200" cy="4525963"/>
          </a:xfrm>
        </p:spPr>
        <p:txBody>
          <a:bodyPr/>
          <a:lstStyle/>
          <a:p>
            <a:pPr marL="465138" indent="-465138"/>
            <a:r>
              <a:rPr lang="en-US" smtClean="0"/>
              <a:t>Adapt environment to support attention; posture; switch access.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762000" y="76200"/>
            <a:ext cx="8077200" cy="1143000"/>
          </a:xfrm>
        </p:spPr>
        <p:txBody>
          <a:bodyPr/>
          <a:lstStyle/>
          <a:p>
            <a:r>
              <a:rPr lang="en-US" smtClean="0"/>
              <a:t>Keeping the beat at the right pace</a:t>
            </a:r>
          </a:p>
        </p:txBody>
      </p:sp>
      <p:sp>
        <p:nvSpPr>
          <p:cNvPr id="5" name="Rectangle 4"/>
          <p:cNvSpPr/>
          <p:nvPr/>
        </p:nvSpPr>
        <p:spPr>
          <a:xfrm>
            <a:off x="2971801" y="3244334"/>
            <a:ext cx="4141922" cy="369332"/>
          </a:xfrm>
          <a:prstGeom prst="rect">
            <a:avLst/>
          </a:prstGeom>
        </p:spPr>
        <p:txBody>
          <a:bodyPr wrap="square">
            <a:spAutoFit/>
          </a:bodyPr>
          <a:lstStyle/>
          <a:p>
            <a:r>
              <a:rPr lang="en-US" dirty="0" smtClean="0"/>
              <a:t>Movie: slide49-keepingthebeat.mp4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0" y="228600"/>
            <a:ext cx="7315200" cy="1143000"/>
          </a:xfrm>
        </p:spPr>
        <p:txBody>
          <a:bodyPr/>
          <a:lstStyle/>
          <a:p>
            <a:pPr eaLnBrk="1" hangingPunct="1"/>
            <a:r>
              <a:rPr lang="en-US" sz="3600" dirty="0">
                <a:ea typeface="ＭＳ Ｐゴシック" charset="0"/>
              </a:rPr>
              <a:t>Review of Post-Test from </a:t>
            </a:r>
            <a:r>
              <a:rPr lang="en-US" sz="3600" dirty="0" smtClean="0">
                <a:ea typeface="ＭＳ Ｐゴシック" charset="0"/>
              </a:rPr>
              <a:t>Module 7</a:t>
            </a:r>
            <a:endParaRPr lang="en-US" dirty="0" smtClean="0"/>
          </a:p>
        </p:txBody>
      </p:sp>
      <p:sp>
        <p:nvSpPr>
          <p:cNvPr id="9219" name="Content Placeholder 2"/>
          <p:cNvSpPr>
            <a:spLocks noGrp="1"/>
          </p:cNvSpPr>
          <p:nvPr>
            <p:ph idx="1"/>
          </p:nvPr>
        </p:nvSpPr>
        <p:spPr>
          <a:xfrm>
            <a:off x="1524000" y="1600200"/>
            <a:ext cx="7315200" cy="4525963"/>
          </a:xfrm>
        </p:spPr>
        <p:txBody>
          <a:bodyPr/>
          <a:lstStyle/>
          <a:p>
            <a:pPr marL="0" indent="0">
              <a:buNone/>
              <a:defRPr/>
            </a:pPr>
            <a:r>
              <a:rPr lang="en-US" dirty="0" smtClean="0"/>
              <a:t>3. True or False: It is not important to increase repetitions, just as long as your IM student is enjoying their sessions with you.</a:t>
            </a:r>
          </a:p>
          <a:p>
            <a:pPr marL="465138" indent="-465138">
              <a:buFont typeface="Arial" pitchFamily="34" charset="0"/>
              <a:buNone/>
              <a:defRPr/>
            </a:pPr>
            <a:endParaRPr lang="en-US" dirty="0" smtClean="0"/>
          </a:p>
          <a:p>
            <a:pPr marL="465138" indent="-465138">
              <a:defRPr/>
            </a:pPr>
            <a:r>
              <a:rPr lang="en-US" dirty="0" smtClean="0"/>
              <a:t>Answer: False</a:t>
            </a:r>
          </a:p>
          <a:p>
            <a:pPr>
              <a:defRPr/>
            </a:pPr>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295400" y="274638"/>
            <a:ext cx="7315200" cy="1143000"/>
          </a:xfrm>
        </p:spPr>
        <p:txBody>
          <a:bodyPr/>
          <a:lstStyle/>
          <a:p>
            <a:r>
              <a:rPr lang="en-US" smtClean="0"/>
              <a:t>Considerations…</a:t>
            </a:r>
          </a:p>
        </p:txBody>
      </p:sp>
      <p:sp>
        <p:nvSpPr>
          <p:cNvPr id="54275" name="Content Placeholder 2"/>
          <p:cNvSpPr>
            <a:spLocks noGrp="1"/>
          </p:cNvSpPr>
          <p:nvPr>
            <p:ph idx="1"/>
          </p:nvPr>
        </p:nvSpPr>
        <p:spPr/>
        <p:txBody>
          <a:bodyPr/>
          <a:lstStyle/>
          <a:p>
            <a:pPr marL="465138" indent="-465138"/>
            <a:r>
              <a:rPr lang="en-US" smtClean="0"/>
              <a:t>Match tempo to child in the moment.</a:t>
            </a:r>
          </a:p>
          <a:p>
            <a:pPr marL="465138" indent="-465138"/>
            <a:r>
              <a:rPr lang="en-US" smtClean="0"/>
              <a:t>Continue to apply rhythm to handling; games; movement activities.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1295400" y="228600"/>
            <a:ext cx="7086600" cy="1143000"/>
          </a:xfrm>
        </p:spPr>
        <p:txBody>
          <a:bodyPr/>
          <a:lstStyle/>
          <a:p>
            <a:r>
              <a:rPr lang="en-US" dirty="0" smtClean="0"/>
              <a:t>Review of Module 8 Learning Outcomes</a:t>
            </a:r>
          </a:p>
        </p:txBody>
      </p:sp>
      <p:sp>
        <p:nvSpPr>
          <p:cNvPr id="43011" name="Content Placeholder 2"/>
          <p:cNvSpPr>
            <a:spLocks noGrp="1"/>
          </p:cNvSpPr>
          <p:nvPr>
            <p:ph idx="4294967295"/>
          </p:nvPr>
        </p:nvSpPr>
        <p:spPr>
          <a:xfrm>
            <a:off x="1295400" y="1416050"/>
            <a:ext cx="7086600" cy="4222750"/>
          </a:xfrm>
        </p:spPr>
        <p:txBody>
          <a:bodyPr rtlCol="0">
            <a:normAutofit lnSpcReduction="10000"/>
          </a:bodyPr>
          <a:lstStyle/>
          <a:p>
            <a:pPr marL="465138" indent="-465138">
              <a:defRPr/>
            </a:pPr>
            <a:r>
              <a:rPr lang="en-US" sz="2400" dirty="0" smtClean="0">
                <a:solidFill>
                  <a:schemeClr val="tx2"/>
                </a:solidFill>
              </a:rPr>
              <a:t>Age considerations for use of IM</a:t>
            </a:r>
          </a:p>
          <a:p>
            <a:pPr marL="465138" indent="-465138">
              <a:defRPr/>
            </a:pPr>
            <a:r>
              <a:rPr lang="en-US" sz="2400" dirty="0" smtClean="0">
                <a:solidFill>
                  <a:schemeClr val="tx2"/>
                </a:solidFill>
              </a:rPr>
              <a:t>Review of case examples: Emma; Reyna; Betsy</a:t>
            </a:r>
          </a:p>
          <a:p>
            <a:pPr marL="465138" indent="-465138">
              <a:defRPr/>
            </a:pPr>
            <a:r>
              <a:rPr lang="en-US" sz="2400" dirty="0" smtClean="0">
                <a:solidFill>
                  <a:schemeClr val="tx2"/>
                </a:solidFill>
              </a:rPr>
              <a:t>Considerations from a parents perspective</a:t>
            </a:r>
          </a:p>
          <a:p>
            <a:pPr marL="465138" indent="-465138">
              <a:defRPr/>
            </a:pPr>
            <a:r>
              <a:rPr lang="en-US" sz="2400" dirty="0" smtClean="0">
                <a:solidFill>
                  <a:schemeClr val="tx2"/>
                </a:solidFill>
              </a:rPr>
              <a:t>The importance of modifying IM with this client group</a:t>
            </a:r>
          </a:p>
          <a:p>
            <a:pPr marL="465138" indent="-465138">
              <a:defRPr/>
            </a:pPr>
            <a:r>
              <a:rPr lang="en-US" sz="2400" dirty="0" smtClean="0">
                <a:solidFill>
                  <a:schemeClr val="tx2"/>
                </a:solidFill>
              </a:rPr>
              <a:t>Review of levels of training</a:t>
            </a:r>
          </a:p>
          <a:p>
            <a:pPr marL="465138" indent="-465138">
              <a:buFont typeface="Arial" pitchFamily="34" charset="0"/>
              <a:buNone/>
              <a:defRPr/>
            </a:pPr>
            <a:r>
              <a:rPr lang="en-US" sz="2400" dirty="0" smtClean="0">
                <a:solidFill>
                  <a:schemeClr val="tx2"/>
                </a:solidFill>
              </a:rPr>
              <a:t>	needed when working with</a:t>
            </a:r>
          </a:p>
          <a:p>
            <a:pPr marL="465138" indent="-465138">
              <a:buFont typeface="Arial" pitchFamily="34" charset="0"/>
              <a:buNone/>
              <a:defRPr/>
            </a:pPr>
            <a:r>
              <a:rPr lang="en-US" sz="2400" dirty="0" smtClean="0">
                <a:solidFill>
                  <a:schemeClr val="tx2"/>
                </a:solidFill>
              </a:rPr>
              <a:t>	children with low cognitive</a:t>
            </a:r>
          </a:p>
          <a:p>
            <a:pPr marL="465138" indent="-465138">
              <a:buFont typeface="Arial" pitchFamily="34" charset="0"/>
              <a:buNone/>
              <a:defRPr/>
            </a:pPr>
            <a:r>
              <a:rPr lang="en-US" sz="2400" dirty="0" smtClean="0">
                <a:solidFill>
                  <a:schemeClr val="tx2"/>
                </a:solidFill>
              </a:rPr>
              <a:t>	capacity.</a:t>
            </a:r>
          </a:p>
          <a:p>
            <a:pPr marL="465138" indent="-465138">
              <a:defRPr/>
            </a:pPr>
            <a:r>
              <a:rPr lang="en-US" sz="2400" dirty="0" smtClean="0">
                <a:solidFill>
                  <a:schemeClr val="tx2"/>
                </a:solidFill>
              </a:rPr>
              <a:t>Case example: Katie</a:t>
            </a:r>
          </a:p>
          <a:p>
            <a:pPr>
              <a:defRPr/>
            </a:pPr>
            <a:endParaRPr lang="en-US" sz="2400" b="0" dirty="0" smtClean="0">
              <a:solidFill>
                <a:schemeClr val="tx2"/>
              </a:solidFill>
            </a:endParaRPr>
          </a:p>
        </p:txBody>
      </p:sp>
      <p:pic>
        <p:nvPicPr>
          <p:cNvPr id="55300" name="Picture 3" descr="C:\Users\BrainFocus1\AppData\Local\Microsoft\Windows\Temporary Internet Files\Content.IE5\F2ARZTUM\MC900441510[1].png"/>
          <p:cNvPicPr>
            <a:picLocks noChangeAspect="1" noChangeArrowheads="1"/>
          </p:cNvPicPr>
          <p:nvPr/>
        </p:nvPicPr>
        <p:blipFill>
          <a:blip r:embed="rId2" cstate="print"/>
          <a:srcRect/>
          <a:stretch>
            <a:fillRect/>
          </a:stretch>
        </p:blipFill>
        <p:spPr bwMode="auto">
          <a:xfrm>
            <a:off x="5486400" y="3048000"/>
            <a:ext cx="2782888" cy="2782888"/>
          </a:xfrm>
          <a:prstGeom prst="rect">
            <a:avLst/>
          </a:prstGeom>
          <a:noFill/>
          <a:ln w="9525">
            <a:noFill/>
            <a:miter lim="800000"/>
            <a:headEnd/>
            <a:tailEnd/>
          </a:ln>
        </p:spPr>
      </p:pic>
    </p:spTree>
  </p:cSld>
  <p:clrMapOvr>
    <a:masterClrMapping/>
  </p:clrMapOvr>
  <p:transition xmlns:p14="http://schemas.microsoft.com/office/powerpoint/2010/mai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BrainFocus1\AppData\Local\Microsoft\Windows\Temporary Internet Files\Content.IE5\F2ARZTUM\MC900431560[1].png"/>
          <p:cNvPicPr>
            <a:picLocks noChangeAspect="1" noChangeArrowheads="1"/>
          </p:cNvPicPr>
          <p:nvPr/>
        </p:nvPicPr>
        <p:blipFill>
          <a:blip r:embed="rId2" cstate="print"/>
          <a:srcRect/>
          <a:stretch>
            <a:fillRect/>
          </a:stretch>
        </p:blipFill>
        <p:spPr bwMode="auto">
          <a:xfrm>
            <a:off x="2895600" y="1112838"/>
            <a:ext cx="3581400" cy="35814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1371600" y="76200"/>
            <a:ext cx="7315200" cy="1143000"/>
          </a:xfrm>
        </p:spPr>
        <p:txBody>
          <a:bodyPr/>
          <a:lstStyle/>
          <a:p>
            <a:r>
              <a:rPr lang="en-US" dirty="0" smtClean="0"/>
              <a:t>Module 8 Homework</a:t>
            </a:r>
          </a:p>
        </p:txBody>
      </p:sp>
      <p:sp>
        <p:nvSpPr>
          <p:cNvPr id="57347" name="Rectangle 2"/>
          <p:cNvSpPr>
            <a:spLocks noGrp="1" noChangeArrowheads="1"/>
          </p:cNvSpPr>
          <p:nvPr>
            <p:ph idx="1"/>
          </p:nvPr>
        </p:nvSpPr>
        <p:spPr>
          <a:xfrm>
            <a:off x="1295400" y="1371600"/>
            <a:ext cx="7315200" cy="4525963"/>
          </a:xfrm>
        </p:spPr>
        <p:txBody>
          <a:bodyPr/>
          <a:lstStyle/>
          <a:p>
            <a:pPr marL="514350" indent="-514350">
              <a:buSzPct val="77000"/>
              <a:buAutoNum type="arabicPeriod"/>
            </a:pPr>
            <a:r>
              <a:rPr lang="en-US" sz="2800" dirty="0" smtClean="0"/>
              <a:t>Complete </a:t>
            </a:r>
            <a:r>
              <a:rPr lang="en-US" sz="2800" smtClean="0"/>
              <a:t>Post-Test </a:t>
            </a:r>
            <a:r>
              <a:rPr lang="en-US" sz="2800" dirty="0" smtClean="0"/>
              <a:t>for Module 8</a:t>
            </a:r>
          </a:p>
          <a:p>
            <a:pPr marL="514350" indent="-514350">
              <a:buSzPct val="77000"/>
              <a:buAutoNum type="arabicPeriod"/>
            </a:pPr>
            <a:r>
              <a:rPr lang="en-US" sz="2800" dirty="0" smtClean="0"/>
              <a:t>Select one of the following IM webinars to consolidate learning in this area:</a:t>
            </a:r>
          </a:p>
          <a:p>
            <a:pPr marL="865188" lvl="1" indent="-465138">
              <a:buSzPct val="77000"/>
            </a:pPr>
            <a:r>
              <a:rPr lang="en-US" sz="2400" dirty="0" smtClean="0"/>
              <a:t>“Using IM for Moderately Dependent, Low-Level Inpatients”</a:t>
            </a:r>
          </a:p>
          <a:p>
            <a:pPr marL="865188" lvl="1" indent="-465138">
              <a:buSzPct val="77000"/>
            </a:pPr>
            <a:r>
              <a:rPr lang="en-US" sz="2400" dirty="0" smtClean="0"/>
              <a:t>“The Use of Interactive Metronome in Infancy”  </a:t>
            </a:r>
          </a:p>
          <a:p>
            <a:pPr marL="0" indent="0">
              <a:buSzPct val="77000"/>
              <a:buNone/>
            </a:pPr>
            <a:r>
              <a:rPr lang="en-US" sz="2800" dirty="0" smtClean="0"/>
              <a:t>2.Complete webinar Post-Test</a:t>
            </a: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228600"/>
            <a:ext cx="7315200" cy="1143000"/>
          </a:xfrm>
        </p:spPr>
        <p:txBody>
          <a:bodyPr/>
          <a:lstStyle/>
          <a:p>
            <a:pPr eaLnBrk="1" hangingPunct="1"/>
            <a:r>
              <a:rPr lang="en-US" sz="3600" dirty="0">
                <a:ea typeface="ＭＳ Ｐゴシック" charset="0"/>
              </a:rPr>
              <a:t>Review of Post-Test from </a:t>
            </a:r>
            <a:r>
              <a:rPr lang="en-US" sz="3600" dirty="0" smtClean="0">
                <a:ea typeface="ＭＳ Ｐゴシック" charset="0"/>
              </a:rPr>
              <a:t>Module 7</a:t>
            </a:r>
            <a:endParaRPr lang="en-US" dirty="0" smtClean="0"/>
          </a:p>
        </p:txBody>
      </p:sp>
      <p:sp>
        <p:nvSpPr>
          <p:cNvPr id="10243" name="Content Placeholder 2"/>
          <p:cNvSpPr>
            <a:spLocks noGrp="1"/>
          </p:cNvSpPr>
          <p:nvPr>
            <p:ph idx="1"/>
          </p:nvPr>
        </p:nvSpPr>
        <p:spPr>
          <a:xfrm>
            <a:off x="1524000" y="1600200"/>
            <a:ext cx="7315200" cy="4525963"/>
          </a:xfrm>
        </p:spPr>
        <p:txBody>
          <a:bodyPr/>
          <a:lstStyle/>
          <a:p>
            <a:pPr marL="0" indent="0">
              <a:buNone/>
              <a:defRPr/>
            </a:pPr>
            <a:r>
              <a:rPr lang="en-US" dirty="0" smtClean="0"/>
              <a:t>4.  True or False: You do not need to own expensive therapeutic equipment to modify IM interventions.</a:t>
            </a:r>
          </a:p>
          <a:p>
            <a:pPr marL="465138" indent="-465138">
              <a:buFont typeface="Arial" pitchFamily="34" charset="0"/>
              <a:buNone/>
              <a:defRPr/>
            </a:pPr>
            <a:endParaRPr lang="en-US" dirty="0" smtClean="0"/>
          </a:p>
          <a:p>
            <a:pPr marL="465138" indent="-465138">
              <a:defRPr/>
            </a:pPr>
            <a:r>
              <a:rPr lang="en-US" dirty="0" smtClean="0"/>
              <a:t>Answer: True</a:t>
            </a:r>
          </a:p>
          <a:p>
            <a:pPr>
              <a:defRPr/>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1295400" y="274638"/>
            <a:ext cx="7315200" cy="1143000"/>
          </a:xfrm>
        </p:spPr>
        <p:txBody>
          <a:bodyPr/>
          <a:lstStyle/>
          <a:p>
            <a:pPr eaLnBrk="1" hangingPunct="1"/>
            <a:r>
              <a:rPr lang="en-US" sz="3600" dirty="0">
                <a:ea typeface="ＭＳ Ｐゴシック" charset="0"/>
              </a:rPr>
              <a:t>Review of Post-Test from </a:t>
            </a:r>
            <a:r>
              <a:rPr lang="en-US" sz="3600" dirty="0" smtClean="0">
                <a:ea typeface="ＭＳ Ｐゴシック" charset="0"/>
              </a:rPr>
              <a:t>Module 7</a:t>
            </a:r>
            <a:endParaRPr lang="en-US" dirty="0" smtClean="0"/>
          </a:p>
        </p:txBody>
      </p:sp>
      <p:sp>
        <p:nvSpPr>
          <p:cNvPr id="12291" name="Content Placeholder 2"/>
          <p:cNvSpPr>
            <a:spLocks noGrp="1"/>
          </p:cNvSpPr>
          <p:nvPr>
            <p:ph idx="4294967295"/>
          </p:nvPr>
        </p:nvSpPr>
        <p:spPr>
          <a:xfrm>
            <a:off x="1295400" y="1600200"/>
            <a:ext cx="7315200" cy="4525963"/>
          </a:xfrm>
        </p:spPr>
        <p:txBody>
          <a:bodyPr/>
          <a:lstStyle/>
          <a:p>
            <a:pPr marL="0" indent="0">
              <a:buNone/>
            </a:pPr>
            <a:r>
              <a:rPr lang="en-US" dirty="0" smtClean="0"/>
              <a:t>5. True or False: It is important to consider preparing short articles and case studies to support your interventions with Interactive Metronome</a:t>
            </a:r>
            <a:r>
              <a:rPr lang="en-US" baseline="30000" dirty="0" smtClean="0"/>
              <a:t>®</a:t>
            </a:r>
            <a:r>
              <a:rPr lang="en-US" dirty="0" smtClean="0"/>
              <a:t> and to keep up with current research.</a:t>
            </a:r>
          </a:p>
          <a:p>
            <a:pPr marL="465138" indent="-465138">
              <a:buFont typeface="Arial" pitchFamily="34" charset="0"/>
              <a:buNone/>
            </a:pPr>
            <a:endParaRPr lang="en-US" dirty="0" smtClean="0"/>
          </a:p>
          <a:p>
            <a:pPr marL="465138" indent="-465138"/>
            <a:r>
              <a:rPr lang="en-US" dirty="0" smtClean="0"/>
              <a:t>Answer: True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a:lstStyle/>
          <a:p>
            <a:pPr eaLnBrk="1" hangingPunct="1"/>
            <a:r>
              <a:rPr lang="en-US" smtClean="0"/>
              <a:t>The Key to IM Success:</a:t>
            </a:r>
          </a:p>
        </p:txBody>
      </p:sp>
      <p:sp>
        <p:nvSpPr>
          <p:cNvPr id="13315" name="Content Placeholder 2"/>
          <p:cNvSpPr>
            <a:spLocks noGrp="1"/>
          </p:cNvSpPr>
          <p:nvPr>
            <p:ph idx="1"/>
          </p:nvPr>
        </p:nvSpPr>
        <p:spPr>
          <a:xfrm>
            <a:off x="1600200" y="1676400"/>
            <a:ext cx="7010400" cy="3429000"/>
          </a:xfrm>
        </p:spPr>
        <p:txBody>
          <a:bodyPr/>
          <a:lstStyle/>
          <a:p>
            <a:pPr marL="465138" indent="-465138" eaLnBrk="1" hangingPunct="1"/>
            <a:r>
              <a:rPr lang="en-US" dirty="0" smtClean="0"/>
              <a:t>Modify for Engagement!</a:t>
            </a:r>
          </a:p>
          <a:p>
            <a:pPr marL="465138" indent="-465138" eaLnBrk="1" hangingPunct="1"/>
            <a:r>
              <a:rPr lang="en-US" dirty="0" smtClean="0"/>
              <a:t>Be Spontaneous for Novelty!</a:t>
            </a:r>
          </a:p>
          <a:p>
            <a:pPr marL="465138" indent="-465138" eaLnBrk="1" hangingPunct="1"/>
            <a:r>
              <a:rPr lang="en-US" dirty="0" smtClean="0"/>
              <a:t>Increase repetition for </a:t>
            </a:r>
          </a:p>
          <a:p>
            <a:pPr marL="465138" indent="-465138" eaLnBrk="1" hangingPunct="1">
              <a:buFont typeface="Arial" pitchFamily="34" charset="0"/>
              <a:buNone/>
            </a:pPr>
            <a:r>
              <a:rPr lang="en-US" dirty="0" smtClean="0"/>
              <a:t>    Synaptic growth!</a:t>
            </a:r>
          </a:p>
        </p:txBody>
      </p:sp>
      <p:sp>
        <p:nvSpPr>
          <p:cNvPr id="13316" name="Rectangle 2"/>
          <p:cNvSpPr>
            <a:spLocks/>
          </p:cNvSpPr>
          <p:nvPr/>
        </p:nvSpPr>
        <p:spPr bwMode="auto">
          <a:xfrm>
            <a:off x="714375" y="3527425"/>
            <a:ext cx="5518150" cy="563563"/>
          </a:xfrm>
          <a:prstGeom prst="rect">
            <a:avLst/>
          </a:prstGeom>
          <a:noFill/>
          <a:ln w="9525">
            <a:noFill/>
            <a:miter lim="800000"/>
            <a:headEnd/>
            <a:tailEnd/>
          </a:ln>
        </p:spPr>
        <p:txBody>
          <a:bodyPr lIns="0" tIns="0" rIns="0" bIns="0" anchor="ctr">
            <a:spAutoFit/>
          </a:bodyPr>
          <a:lstStyle/>
          <a:p>
            <a:pPr algn="ctr">
              <a:lnSpc>
                <a:spcPct val="80000"/>
              </a:lnSpc>
              <a:buClr>
                <a:srgbClr val="000000"/>
              </a:buClr>
              <a:buSzPct val="125000"/>
            </a:pPr>
            <a:endParaRPr lang="en-US" sz="4500">
              <a:latin typeface="Tw Cen MT" pitchFamily="34" charset="0"/>
              <a:ea typeface="Marker Felt"/>
              <a:cs typeface="Marker Felt"/>
            </a:endParaRPr>
          </a:p>
        </p:txBody>
      </p:sp>
      <p:pic>
        <p:nvPicPr>
          <p:cNvPr id="16388" name="Picture 6" descr="C:\Users\BrainFocus1\AppData\Local\Microsoft\Windows\Temporary Internet Files\Content.IE5\F2ARZTUM\MC900027558[1].wmf"/>
          <p:cNvPicPr>
            <a:picLocks noChangeAspect="1" noChangeArrowheads="1"/>
          </p:cNvPicPr>
          <p:nvPr/>
        </p:nvPicPr>
        <p:blipFill>
          <a:blip r:embed="rId2" cstate="print"/>
          <a:srcRect/>
          <a:stretch>
            <a:fillRect/>
          </a:stretch>
        </p:blipFill>
        <p:spPr bwMode="auto">
          <a:xfrm>
            <a:off x="6096000" y="2590800"/>
            <a:ext cx="2362200" cy="3267075"/>
          </a:xfrm>
          <a:prstGeom prst="rect">
            <a:avLst/>
          </a:prstGeom>
          <a:noFill/>
          <a:ln w="38100" cap="sq">
            <a:noFill/>
            <a:miter lim="800000"/>
            <a:headEnd/>
            <a:tailEnd/>
          </a:ln>
          <a:effectLst>
            <a:outerShdw blurRad="63500" dist="38100" dir="2700000" algn="tl" rotWithShape="0">
              <a:srgbClr val="000000">
                <a:alpha val="42999"/>
              </a:srgbClr>
            </a:outerShdw>
          </a:effectLs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idx="4294967295"/>
          </p:nvPr>
        </p:nvSpPr>
        <p:spPr>
          <a:xfrm>
            <a:off x="1219200" y="228600"/>
            <a:ext cx="7315200" cy="1143000"/>
          </a:xfrm>
        </p:spPr>
        <p:txBody>
          <a:bodyPr/>
          <a:lstStyle/>
          <a:p>
            <a:pPr eaLnBrk="1" hangingPunct="1"/>
            <a:r>
              <a:rPr lang="en-US" smtClean="0"/>
              <a:t>Techniques for Success</a:t>
            </a:r>
          </a:p>
        </p:txBody>
      </p:sp>
      <p:sp>
        <p:nvSpPr>
          <p:cNvPr id="3" name="Content Placeholder 2"/>
          <p:cNvSpPr>
            <a:spLocks noGrp="1"/>
          </p:cNvSpPr>
          <p:nvPr>
            <p:ph idx="4294967295"/>
          </p:nvPr>
        </p:nvSpPr>
        <p:spPr>
          <a:xfrm>
            <a:off x="1143000" y="1249363"/>
            <a:ext cx="7543800" cy="4953000"/>
          </a:xfrm>
        </p:spPr>
        <p:txBody>
          <a:bodyPr rtlCol="0">
            <a:normAutofit fontScale="70000" lnSpcReduction="20000"/>
          </a:bodyPr>
          <a:lstStyle/>
          <a:p>
            <a:pPr marL="465138" indent="-465138" eaLnBrk="1" fontAlgn="auto" hangingPunct="1">
              <a:lnSpc>
                <a:spcPct val="120000"/>
              </a:lnSpc>
              <a:spcAft>
                <a:spcPts val="0"/>
              </a:spcAft>
              <a:defRPr/>
            </a:pPr>
            <a:r>
              <a:rPr lang="en-US" dirty="0" smtClean="0">
                <a:solidFill>
                  <a:schemeClr val="accent6">
                    <a:lumMod val="50000"/>
                  </a:schemeClr>
                </a:solidFill>
              </a:rPr>
              <a:t>Positioning alternatives</a:t>
            </a:r>
          </a:p>
          <a:p>
            <a:pPr marL="465138" indent="-465138" eaLnBrk="1" fontAlgn="auto" hangingPunct="1">
              <a:lnSpc>
                <a:spcPct val="120000"/>
              </a:lnSpc>
              <a:spcAft>
                <a:spcPts val="0"/>
              </a:spcAft>
              <a:defRPr/>
            </a:pPr>
            <a:r>
              <a:rPr lang="en-US" dirty="0" smtClean="0">
                <a:solidFill>
                  <a:schemeClr val="accent6">
                    <a:lumMod val="50000"/>
                  </a:schemeClr>
                </a:solidFill>
              </a:rPr>
              <a:t>Physical Environment</a:t>
            </a:r>
          </a:p>
          <a:p>
            <a:pPr marL="465138" indent="-465138" eaLnBrk="1" fontAlgn="auto" hangingPunct="1">
              <a:lnSpc>
                <a:spcPct val="120000"/>
              </a:lnSpc>
              <a:spcAft>
                <a:spcPts val="0"/>
              </a:spcAft>
              <a:defRPr/>
            </a:pPr>
            <a:r>
              <a:rPr lang="en-US" dirty="0" smtClean="0">
                <a:solidFill>
                  <a:schemeClr val="accent6">
                    <a:lumMod val="50000"/>
                  </a:schemeClr>
                </a:solidFill>
              </a:rPr>
              <a:t>Sensory Environment</a:t>
            </a:r>
          </a:p>
          <a:p>
            <a:pPr marL="465138" indent="-465138" eaLnBrk="1" fontAlgn="auto" hangingPunct="1">
              <a:lnSpc>
                <a:spcPct val="120000"/>
              </a:lnSpc>
              <a:spcAft>
                <a:spcPts val="0"/>
              </a:spcAft>
              <a:defRPr/>
            </a:pPr>
            <a:r>
              <a:rPr lang="en-US" dirty="0" smtClean="0">
                <a:solidFill>
                  <a:schemeClr val="accent6">
                    <a:lumMod val="50000"/>
                  </a:schemeClr>
                </a:solidFill>
              </a:rPr>
              <a:t>Motivation Strategies</a:t>
            </a:r>
          </a:p>
          <a:p>
            <a:pPr marL="465138" indent="-465138" eaLnBrk="1" fontAlgn="auto" hangingPunct="1">
              <a:lnSpc>
                <a:spcPct val="120000"/>
              </a:lnSpc>
              <a:spcAft>
                <a:spcPts val="0"/>
              </a:spcAft>
              <a:defRPr/>
            </a:pPr>
            <a:r>
              <a:rPr lang="en-US" dirty="0" smtClean="0">
                <a:solidFill>
                  <a:schemeClr val="accent6">
                    <a:lumMod val="50000"/>
                  </a:schemeClr>
                </a:solidFill>
              </a:rPr>
              <a:t>Tempo/Timing variance</a:t>
            </a:r>
          </a:p>
          <a:p>
            <a:pPr marL="465138" indent="-465138" eaLnBrk="1" fontAlgn="auto" hangingPunct="1">
              <a:lnSpc>
                <a:spcPct val="120000"/>
              </a:lnSpc>
              <a:spcAft>
                <a:spcPts val="0"/>
              </a:spcAft>
              <a:defRPr/>
            </a:pPr>
            <a:r>
              <a:rPr lang="en-US" dirty="0" smtClean="0">
                <a:solidFill>
                  <a:schemeClr val="accent6">
                    <a:lumMod val="50000"/>
                  </a:schemeClr>
                </a:solidFill>
              </a:rPr>
              <a:t>Feedback Strategies</a:t>
            </a:r>
          </a:p>
          <a:p>
            <a:pPr marL="465138" indent="-465138" eaLnBrk="1" fontAlgn="auto" hangingPunct="1">
              <a:lnSpc>
                <a:spcPct val="120000"/>
              </a:lnSpc>
              <a:spcAft>
                <a:spcPts val="0"/>
              </a:spcAft>
              <a:defRPr/>
            </a:pPr>
            <a:r>
              <a:rPr lang="en-US" dirty="0" smtClean="0">
                <a:solidFill>
                  <a:schemeClr val="accent6">
                    <a:lumMod val="50000"/>
                  </a:schemeClr>
                </a:solidFill>
              </a:rPr>
              <a:t>Interpreting Data</a:t>
            </a:r>
          </a:p>
          <a:p>
            <a:pPr marL="465138" indent="-465138" eaLnBrk="1" fontAlgn="auto" hangingPunct="1">
              <a:lnSpc>
                <a:spcPct val="120000"/>
              </a:lnSpc>
              <a:spcAft>
                <a:spcPts val="0"/>
              </a:spcAft>
              <a:defRPr/>
            </a:pPr>
            <a:r>
              <a:rPr lang="en-US" dirty="0" smtClean="0">
                <a:solidFill>
                  <a:schemeClr val="accent6">
                    <a:lumMod val="50000"/>
                  </a:schemeClr>
                </a:solidFill>
              </a:rPr>
              <a:t>Pacing of activities and themes</a:t>
            </a:r>
          </a:p>
          <a:p>
            <a:pPr marL="465138" indent="-465138" eaLnBrk="1" fontAlgn="auto" hangingPunct="1">
              <a:lnSpc>
                <a:spcPct val="120000"/>
              </a:lnSpc>
              <a:spcAft>
                <a:spcPts val="0"/>
              </a:spcAft>
              <a:defRPr/>
            </a:pPr>
            <a:r>
              <a:rPr lang="en-US" dirty="0" smtClean="0">
                <a:solidFill>
                  <a:srgbClr val="FF0000"/>
                </a:solidFill>
              </a:rPr>
              <a:t>Duration of tasks and sessions</a:t>
            </a:r>
          </a:p>
          <a:p>
            <a:pPr marL="465138" indent="-465138" eaLnBrk="1" fontAlgn="auto" hangingPunct="1">
              <a:lnSpc>
                <a:spcPct val="120000"/>
              </a:lnSpc>
              <a:spcAft>
                <a:spcPts val="0"/>
              </a:spcAft>
              <a:defRPr/>
            </a:pPr>
            <a:r>
              <a:rPr lang="en-US" dirty="0" smtClean="0">
                <a:solidFill>
                  <a:schemeClr val="accent6">
                    <a:lumMod val="50000"/>
                  </a:schemeClr>
                </a:solidFill>
              </a:rPr>
              <a:t>Building Relationships – allowing control</a:t>
            </a:r>
          </a:p>
          <a:p>
            <a:pPr marL="465138" indent="-465138" eaLnBrk="1" fontAlgn="auto" hangingPunct="1">
              <a:lnSpc>
                <a:spcPct val="120000"/>
              </a:lnSpc>
              <a:spcAft>
                <a:spcPts val="0"/>
              </a:spcAft>
              <a:defRPr/>
            </a:pPr>
            <a:r>
              <a:rPr lang="en-US" dirty="0" smtClean="0">
                <a:solidFill>
                  <a:schemeClr val="accent6">
                    <a:lumMod val="50000"/>
                  </a:schemeClr>
                </a:solidFill>
              </a:rPr>
              <a:t>Switch choices and Access</a:t>
            </a:r>
          </a:p>
        </p:txBody>
      </p:sp>
      <p:pic>
        <p:nvPicPr>
          <p:cNvPr id="17412" name="Picture 6" descr="C:\Users\BrainFocus1\AppData\Local\Microsoft\Windows\Temporary Internet Files\Content.IE5\BQD6BJDE\MC900040405[1].wmf"/>
          <p:cNvPicPr>
            <a:picLocks noChangeAspect="1" noChangeArrowheads="1"/>
          </p:cNvPicPr>
          <p:nvPr/>
        </p:nvPicPr>
        <p:blipFill>
          <a:blip r:embed="rId2" cstate="print"/>
          <a:srcRect/>
          <a:stretch>
            <a:fillRect/>
          </a:stretch>
        </p:blipFill>
        <p:spPr bwMode="auto">
          <a:xfrm>
            <a:off x="5715000" y="1371600"/>
            <a:ext cx="2741613" cy="2786063"/>
          </a:xfrm>
          <a:prstGeom prst="rect">
            <a:avLst/>
          </a:prstGeom>
          <a:noFill/>
          <a:ln w="38100" cap="sq">
            <a:noFill/>
            <a:miter lim="800000"/>
            <a:headEnd/>
            <a:tailEnd/>
          </a:ln>
          <a:effectLst>
            <a:outerShdw blurRad="63500" dist="38100" dir="2700000" algn="tl" rotWithShape="0">
              <a:srgbClr val="000000">
                <a:alpha val="42999"/>
              </a:srgbClr>
            </a:outerShdw>
          </a:effectLs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 - &amp;quot;Special Considerations:  IM Training Plans with Infants-Toddlers or clients with decreased cognitive capabilities&amp;quot;&quot;/&gt;&lt;property id=&quot;20307&quot; value=&quot;257&quot;/&gt;&lt;/object&gt;&lt;object type=&quot;3&quot; unique_id=&quot;10006&quot;&gt;&lt;property id=&quot;20148&quot; value=&quot;5&quot;/&gt;&lt;property id=&quot;20300&quot; value=&quot;Slide 2 - &amp;quot;Session 8 Goals&amp;quot;&quot;/&gt;&lt;property id=&quot;20307&quot; value=&quot;271&quot;/&gt;&lt;/object&gt;&lt;object type=&quot;3&quot; unique_id=&quot;10007&quot;&gt;&lt;property id=&quot;20148&quot; value=&quot;5&quot;/&gt;&lt;property id=&quot;20300&quot; value=&quot;Slide 3 - &amp;quot;Post-Test Review Session 7: Question 1&amp;quot;&quot;/&gt;&lt;property id=&quot;20307&quot; value=&quot;272&quot;/&gt;&lt;/object&gt;&lt;object type=&quot;3&quot; unique_id=&quot;10008&quot;&gt;&lt;property id=&quot;20148&quot; value=&quot;5&quot;/&gt;&lt;property id=&quot;20300&quot; value=&quot;Slide 4 - &amp;quot;Session 7: Question 2&amp;quot;&quot;/&gt;&lt;property id=&quot;20307&quot; value=&quot;273&quot;/&gt;&lt;/object&gt;&lt;object type=&quot;3&quot; unique_id=&quot;10009&quot;&gt;&lt;property id=&quot;20148&quot; value=&quot;5&quot;/&gt;&lt;property id=&quot;20300&quot; value=&quot;Slide 5 - &amp;quot;Session 7: Question 3&amp;quot;&quot;/&gt;&lt;property id=&quot;20307&quot; value=&quot;274&quot;/&gt;&lt;/object&gt;&lt;object type=&quot;3&quot; unique_id=&quot;10010&quot;&gt;&lt;property id=&quot;20148&quot; value=&quot;5&quot;/&gt;&lt;property id=&quot;20300&quot; value=&quot;Slide 6 - &amp;quot;Session 7: Question 4&amp;quot;&quot;/&gt;&lt;property id=&quot;20307&quot; value=&quot;275&quot;/&gt;&lt;/object&gt;&lt;object type=&quot;3&quot; unique_id=&quot;10011&quot;&gt;&lt;property id=&quot;20148&quot; value=&quot;5&quot;/&gt;&lt;property id=&quot;20300&quot; value=&quot;Slide 7 - &amp;quot;Session 7: Question 5&amp;quot;&quot;/&gt;&lt;property id=&quot;20307&quot; value=&quot;276&quot;/&gt;&lt;/object&gt;&lt;object type=&quot;3&quot; unique_id=&quot;10012&quot;&gt;&lt;property id=&quot;20148&quot; value=&quot;5&quot;/&gt;&lt;property id=&quot;20300&quot; value=&quot;Slide 8 - &amp;quot;The Key to IM Success:&amp;quot;&quot;/&gt;&lt;property id=&quot;20307&quot; value=&quot;277&quot;/&gt;&lt;/object&gt;&lt;object type=&quot;3&quot; unique_id=&quot;10013&quot;&gt;&lt;property id=&quot;20148&quot; value=&quot;5&quot;/&gt;&lt;property id=&quot;20300&quot; value=&quot;Slide 9 - &amp;quot;Techniques for Success&amp;quot;&quot;/&gt;&lt;property id=&quot;20307&quot; value=&quot;278&quot;/&gt;&lt;/object&gt;&lt;object type=&quot;3&quot; unique_id=&quot;10014&quot;&gt;&lt;property id=&quot;20148&quot; value=&quot;5&quot;/&gt;&lt;property id=&quot;20300&quot; value=&quot;Slide 10 - &amp;quot;Age Considerations&amp;quot;&quot;/&gt;&lt;property id=&quot;20307&quot; value=&quot;258&quot;/&gt;&lt;/object&gt;&lt;object type=&quot;3&quot; unique_id=&quot;10015&quot;&gt;&lt;property id=&quot;20148&quot; value=&quot;5&quot;/&gt;&lt;property id=&quot;20300&quot; value=&quot;Slide 11 - &amp;quot;My inspiration … Emma …&amp;quot;&quot;/&gt;&lt;property id=&quot;20307&quot; value=&quot;259&quot;/&gt;&lt;/object&gt;&lt;object type=&quot;3&quot; unique_id=&quot;10016&quot;&gt;&lt;property id=&quot;20148&quot; value=&quot;5&quot;/&gt;&lt;property id=&quot;20300&quot; value=&quot;Slide 12 - &amp;quot;Interview from Emma’s Mom&amp;quot;&quot;/&gt;&lt;property id=&quot;20307&quot; value=&quot;260&quot;/&gt;&lt;/object&gt;&lt;object type=&quot;3&quot; unique_id=&quot;10017&quot;&gt;&lt;property id=&quot;20148&quot; value=&quot;5&quot;/&gt;&lt;property id=&quot;20300&quot; value=&quot;Slide 13 - &amp;quot;IM Modifications with Emma and Lucy Barlow (SLP)&amp;quot;&quot;/&gt;&lt;property id=&quot;20307&quot; value=&quot;261&quot;/&gt;&lt;/object&gt;&lt;object type=&quot;3&quot; unique_id=&quot;10018&quot;&gt;&lt;property id=&quot;20148&quot; value=&quot;5&quot;/&gt;&lt;property id=&quot;20300&quot; value=&quot;Slide 14 - &amp;quot;Why IM for Emma?&amp;quot;&quot;/&gt;&lt;property id=&quot;20307&quot; value=&quot;262&quot;/&gt;&lt;/object&gt;&lt;object type=&quot;3&quot; unique_id=&quot;10019&quot;&gt;&lt;property id=&quot;20148&quot; value=&quot;5&quot;/&gt;&lt;property id=&quot;20300&quot; value=&quot;Slide 15 - &amp;quot;Clapping to Music&amp;quot;&quot;/&gt;&lt;property id=&quot;20307&quot; value=&quot;263&quot;/&gt;&lt;/object&gt;&lt;object type=&quot;3&quot; unique_id=&quot;10020&quot;&gt;&lt;property id=&quot;20148&quot; value=&quot;5&quot;/&gt;&lt;property id=&quot;20300&quot; value=&quot;Slide 16 - &amp;quot;Using Video Feedback&amp;quot;&quot;/&gt;&lt;property id=&quot;20307&quot; value=&quot;264&quot;/&gt;&lt;/object&gt;&lt;object type=&quot;3&quot; unique_id=&quot;10021&quot;&gt;&lt;property id=&quot;20148&quot; value=&quot;5&quot;/&gt;&lt;property id=&quot;20300&quot; value=&quot;Slide 17 - &amp;quot;Wonderful Reyna&amp;quot;&quot;/&gt;&lt;property id=&quot;20307&quot; value=&quot;265&quot;/&gt;&lt;/object&gt;&lt;object type=&quot;3&quot; unique_id=&quot;10022&quot;&gt;&lt;property id=&quot;20148&quot; value=&quot;5&quot;/&gt;&lt;property id=&quot;20300&quot; value=&quot;Slide 18&quot;/&gt;&lt;property id=&quot;20307&quot; value=&quot;266&quot;/&gt;&lt;/object&gt;&lt;object type=&quot;3&quot; unique_id=&quot;10023&quot;&gt;&lt;property id=&quot;20148&quot; value=&quot;5&quot;/&gt;&lt;property id=&quot;20300&quot; value=&quot;Slide 19&quot;/&gt;&lt;property id=&quot;20307&quot; value=&quot;267&quot;/&gt;&lt;/object&gt;&lt;object type=&quot;3&quot; unique_id=&quot;10024&quot;&gt;&lt;property id=&quot;20148&quot; value=&quot;5&quot;/&gt;&lt;property id=&quot;20300&quot; value=&quot;Slide 20&quot;/&gt;&lt;property id=&quot;20307&quot; value=&quot;268&quot;/&gt;&lt;/object&gt;&lt;object type=&quot;3&quot; unique_id=&quot;10025&quot;&gt;&lt;property id=&quot;20148&quot; value=&quot;5&quot;/&gt;&lt;property id=&quot;20300&quot; value=&quot;Slide 21 - &amp;quot;Examples of infant modifications:&amp;quot;&quot;/&gt;&lt;property id=&quot;20307&quot; value=&quot;270&quot;/&gt;&lt;/object&gt;&lt;object type=&quot;3&quot; unique_id=&quot;10026&quot;&gt;&lt;property id=&quot;20148&quot; value=&quot;5&quot;/&gt;&lt;property id=&quot;20300&quot; value=&quot;Slide 22 - &amp;quot;Secure rhythmic engagement to the metronome beat&amp;quot;&quot;/&gt;&lt;property id=&quot;20307&quot; value=&quot;279&quot;/&gt;&lt;/object&gt;&lt;object type=&quot;3&quot; unique_id=&quot;10027&quot;&gt;&lt;property id=&quot;20148&quot; value=&quot;5&quot;/&gt;&lt;property id=&quot;20300&quot; value=&quot;Slide 23 - &amp;quot;Example of a net hammock used on the beat&amp;quot;&quot;/&gt;&lt;property id=&quot;20307&quot; value=&quot;280&quot;/&gt;&lt;/object&gt;&lt;object type=&quot;3&quot; unique_id=&quot;10028&quot;&gt;&lt;property id=&quot;20148&quot; value=&quot;5&quot;/&gt;&lt;property id=&quot;20300&quot; value=&quot;Slide 24 - &amp;quot;Key systems influenced by regulating to a beat&amp;quot;&quot;/&gt;&lt;property id=&quot;20307&quot; value=&quot;281&quot;/&gt;&lt;/object&gt;&lt;object type=&quot;3&quot; unique_id=&quot;10029&quot;&gt;&lt;property id=&quot;20148&quot; value=&quot;5&quot;/&gt;&lt;property id=&quot;20300&quot; value=&quot;Slide 25 - &amp;quot;Which in turn can help with:&amp;quot;&quot;/&gt;&lt;property id=&quot;20307&quot; value=&quot;282&quot;/&gt;&lt;/object&gt;&lt;object type=&quot;3&quot; unique_id=&quot;10030&quot;&gt;&lt;property id=&quot;20148&quot; value=&quot;5&quot;/&gt;&lt;property id=&quot;20300&quot; value=&quot;Slide 26 - &amp;quot;Wearing a hat to decrease sensitivity to headphones&amp;quot;&quot;/&gt;&lt;property id=&quot;20307&quot; value=&quot;283&quot;/&gt;&lt;/object&gt;&lt;object type=&quot;3&quot; unique_id=&quot;10031&quot;&gt;&lt;property id=&quot;20148&quot; value=&quot;5&quot;/&gt;&lt;property id=&quot;20300&quot; value=&quot;Slide 27 - &amp;quot;Contained sitting to increase attention&amp;quot;&quot;/&gt;&lt;property id=&quot;20307&quot; value=&quot;284&quot;/&gt;&lt;/object&gt;&lt;object type=&quot;3&quot; unique_id=&quot;10032&quot;&gt;&lt;property id=&quot;20148&quot; value=&quot;5&quot;/&gt;&lt;property id=&quot;20300&quot; value=&quot;Slide 28 - &amp;quot;Combine with favorite and ‘safe’ places to increase frequency and duration&amp;quot;&quot;/&gt;&lt;property id=&quot;20307&quot; value=&quot;285&quot;/&gt;&lt;/object&gt;&lt;object type=&quot;3&quot; unique_id=&quot;10033&quot;&gt;&lt;property id=&quot;20148&quot; value=&quot;5&quot;/&gt;&lt;property id=&quot;20300&quot; value=&quot;Slide 29 - &amp;quot;Allow manipulation of headphones – also consider using speakers…&amp;quot;&quot;/&gt;&lt;property id=&quot;20307&quot; value=&quot;286&quot;/&gt;&lt;/object&gt;&lt;object type=&quot;3&quot; unique_id=&quot;10034&quot;&gt;&lt;property id=&quot;20148&quot; value=&quot;5&quot;/&gt;&lt;property id=&quot;20300&quot; value=&quot;Slide 30 - &amp;quot;Provide positive support and hand over hand assist&amp;quot;&quot;/&gt;&lt;property id=&quot;20307&quot; value=&quot;287&quot;/&gt;&lt;/object&gt;&lt;object type=&quot;3&quot; unique_id=&quot;10035&quot;&gt;&lt;property id=&quot;20148&quot; value=&quot;5&quot;/&gt;&lt;property id=&quot;20300&quot; value=&quot;Slide 31 - &amp;quot;If a child wants to use celery as a drumstick….&amp;quot;&quot;/&gt;&lt;property id=&quot;20307&quot; value=&quot;288&quot;/&gt;&lt;/object&gt;&lt;object type=&quot;3&quot; unique_id=&quot;10036&quot;&gt;&lt;property id=&quot;20148&quot; value=&quot;5&quot;/&gt;&lt;property id=&quot;20300&quot; value=&quot;Slide 32 - &amp;quot;Then let them!&amp;quot;&quot;/&gt;&lt;property id=&quot;20307&quot; value=&quot;289&quot;/&gt;&lt;/object&gt;&lt;object type=&quot;3&quot; unique_id=&quot;10037&quot;&gt;&lt;property id=&quot;20148&quot; value=&quot;5&quot;/&gt;&lt;property id=&quot;20300&quot; value=&quot;Slide 33 - &amp;quot;Introduce headphones as part of play and sensory diet&amp;quot;&quot;/&gt;&lt;property id=&quot;20307&quot; value=&quot;297&quot;/&gt;&lt;/object&gt;&lt;object type=&quot;3&quot; unique_id=&quot;10038&quot;&gt;&lt;property id=&quot;20148&quot; value=&quot;5&quot;/&gt;&lt;property id=&quot;20300&quot; value=&quot;Slide 34 - &amp;quot;Include passive metronome beats and rhythms to daily activities such as:&amp;quot;&quot;/&gt;&lt;property id=&quot;20307&quot; value=&quot;290&quot;/&gt;&lt;/object&gt;&lt;object type=&quot;3&quot; unique_id=&quot;10039&quot;&gt;&lt;property id=&quot;20148&quot; value=&quot;5&quot;/&gt;&lt;property id=&quot;20300&quot; value=&quot;Slide 35&quot;/&gt;&lt;property id=&quot;20307&quot; value=&quot;291&quot;/&gt;&lt;/object&gt;&lt;object type=&quot;3&quot; unique_id=&quot;10040&quot;&gt;&lt;property id=&quot;20148&quot; value=&quot;5&quot;/&gt;&lt;property id=&quot;20300&quot; value=&quot;Slide 36&quot;/&gt;&lt;property id=&quot;20307&quot; value=&quot;292&quot;/&gt;&lt;/object&gt;&lt;object type=&quot;3&quot; unique_id=&quot;10041&quot;&gt;&lt;property id=&quot;20148&quot; value=&quot;5&quot;/&gt;&lt;property id=&quot;20300&quot; value=&quot;Slide 37&quot;/&gt;&lt;property id=&quot;20307&quot; value=&quot;293&quot;/&gt;&lt;/object&gt;&lt;object type=&quot;3&quot; unique_id=&quot;10042&quot;&gt;&lt;property id=&quot;20148&quot; value=&quot;5&quot;/&gt;&lt;property id=&quot;20300&quot; value=&quot;Slide 38&quot;/&gt;&lt;property id=&quot;20307&quot; value=&quot;294&quot;/&gt;&lt;/object&gt;&lt;object type=&quot;3&quot; unique_id=&quot;10043&quot;&gt;&lt;property id=&quot;20148&quot; value=&quot;5&quot;/&gt;&lt;property id=&quot;20300&quot; value=&quot;Slide 39&quot;/&gt;&lt;property id=&quot;20307&quot; value=&quot;295&quot;/&gt;&lt;/object&gt;&lt;object type=&quot;3&quot; unique_id=&quot;10044&quot;&gt;&lt;property id=&quot;20148&quot; value=&quot;5&quot;/&gt;&lt;property id=&quot;20300&quot; value=&quot;Slide 40 - &amp;quot;And ultimately…&amp;quot;&quot;/&gt;&lt;property id=&quot;20307&quot; value=&quot;296&quot;/&gt;&lt;/object&gt;&lt;object type=&quot;3&quot; unique_id=&quot;10045&quot;&gt;&lt;property id=&quot;20148&quot; value=&quot;5&quot;/&gt;&lt;property id=&quot;20300&quot; value=&quot;Slide 41 - &amp;quot;Case study: Katie&amp;quot;&quot;/&gt;&lt;property id=&quot;20307&quot; value=&quot;269&quot;/&gt;&lt;/object&gt;&lt;object type=&quot;3&quot; unique_id=&quot;10046&quot;&gt;&lt;property id=&quot;20148&quot; value=&quot;5&quot;/&gt;&lt;property id=&quot;20300&quot; value=&quot;Slide 42 - &amp;quot;Areas commonly identified for treatment in children with low cognitive and neurological capacity&amp;quot;&quot;/&gt;&lt;property id=&quot;20307&quot; value=&quot;299&quot;/&gt;&lt;/object&gt;&lt;object type=&quot;3&quot; unique_id=&quot;10047&quot;&gt;&lt;property id=&quot;20148&quot; value=&quot;5&quot;/&gt;&lt;property id=&quot;20300&quot; value=&quot;Slide 43 - &amp;quot;Use of media to record initial performance and timing tendencies&amp;quot;&quot;/&gt;&lt;property id=&quot;20307&quot; value=&quot;298&quot;/&gt;&lt;/object&gt;&lt;object type=&quot;3&quot; unique_id=&quot;10048&quot;&gt;&lt;property id=&quot;20148&quot; value=&quot;5&quot;/&gt;&lt;property id=&quot;20300&quot; value=&quot;Slide 44 - &amp;quot;Considerations…&amp;quot;&quot;/&gt;&lt;property id=&quot;20307&quot; value=&quot;306&quot;/&gt;&lt;/object&gt;&lt;object type=&quot;3&quot; unique_id=&quot;10049&quot;&gt;&lt;property id=&quot;20148&quot; value=&quot;5&quot;/&gt;&lt;property id=&quot;20300&quot; value=&quot;Slide 45 - &amp;quot; Feeling the beat together&amp;quot;&quot;/&gt;&lt;property id=&quot;20307&quot; value=&quot;300&quot;/&gt;&lt;/object&gt;&lt;object type=&quot;3&quot; unique_id=&quot;10050&quot;&gt;&lt;property id=&quot;20148&quot; value=&quot;5&quot;/&gt;&lt;property id=&quot;20300&quot; value=&quot;Slide 46 - &amp;quot;Considerations…&amp;quot;&quot;/&gt;&lt;property id=&quot;20307&quot; value=&quot;307&quot;/&gt;&lt;/object&gt;&lt;object type=&quot;3&quot; unique_id=&quot;10051&quot;&gt;&lt;property id=&quot;20148&quot; value=&quot;5&quot;/&gt;&lt;property id=&quot;20300&quot; value=&quot;Slide 47 - &amp;quot;Independent in supported sitting&amp;quot;&quot;/&gt;&lt;property id=&quot;20307&quot; value=&quot;304&quot;/&gt;&lt;/object&gt;&lt;object type=&quot;3&quot; unique_id=&quot;10052&quot;&gt;&lt;property id=&quot;20148&quot; value=&quot;5&quot;/&gt;&lt;property id=&quot;20300&quot; value=&quot;Slide 48 - &amp;quot;Considerations…&amp;quot;&quot;/&gt;&lt;property id=&quot;20307&quot; value=&quot;309&quot;/&gt;&lt;/object&gt;&lt;object type=&quot;3&quot; unique_id=&quot;10053&quot;&gt;&lt;property id=&quot;20148&quot; value=&quot;5&quot;/&gt;&lt;property id=&quot;20300&quot; value=&quot;Slide 49 - &amp;quot;Keeping the beat at the right pace&amp;quot;&quot;/&gt;&lt;property id=&quot;20307&quot; value=&quot;305&quot;/&gt;&lt;/object&gt;&lt;object type=&quot;3&quot; unique_id=&quot;10054&quot;&gt;&lt;property id=&quot;20148&quot; value=&quot;5&quot;/&gt;&lt;property id=&quot;20300&quot; value=&quot;Slide 50 - &amp;quot;Considerations…&amp;quot;&quot;/&gt;&lt;property id=&quot;20307&quot; value=&quot;308&quot;/&gt;&lt;/object&gt;&lt;object type=&quot;3&quot; unique_id=&quot;10055&quot;&gt;&lt;property id=&quot;20148&quot; value=&quot;5&quot;/&gt;&lt;property id=&quot;20300&quot; value=&quot;Slide 51 - &amp;quot;Review of Session 8 &amp;quot;&quot;/&gt;&lt;property id=&quot;20307&quot; value=&quot;301&quot;/&gt;&lt;/object&gt;&lt;object type=&quot;3&quot; unique_id=&quot;10056&quot;&gt;&lt;property id=&quot;20148&quot; value=&quot;5&quot;/&gt;&lt;property id=&quot;20300&quot; value=&quot;Slide 52&quot;/&gt;&lt;property id=&quot;20307&quot; value=&quot;302&quot;/&gt;&lt;/object&gt;&lt;object type=&quot;3&quot; unique_id=&quot;10057&quot;&gt;&lt;property id=&quot;20148&quot; value=&quot;5&quot;/&gt;&lt;property id=&quot;20300&quot; value=&quot;Slide 53 - &amp;quot;Homework for Session 6&amp;quot;&quot;/&gt;&lt;property id=&quot;20307&quot; value=&quot;303&quot;/&gt;&lt;/object&gt;&lt;/object&gt;&lt;/object&gt;&lt;/database&gt;"/>
  <p:tag name="SECTOMILLISECCONVERTED" val="1"/>
</p:tagLst>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8754</TotalTime>
  <Words>1166</Words>
  <Application>Microsoft Macintosh PowerPoint</Application>
  <PresentationFormat>On-screen Show (4:3)</PresentationFormat>
  <Paragraphs>182</Paragraphs>
  <Slides>53</Slides>
  <Notes>16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CERTIFICATION &amp; COACHING:  IM PEDIATRIC BEST PRACTICES   MODULE 8: Special Considerations –   IM Training Plans with Infants-Toddlers or clients with decreased cognitive capabilities</vt:lpstr>
      <vt:lpstr>Outcome Goals for Module 8</vt:lpstr>
      <vt:lpstr>Review of Post-Test from Module 7</vt:lpstr>
      <vt:lpstr>Review of Post-Test from Module 7</vt:lpstr>
      <vt:lpstr>Review of Post-Test from Module 7</vt:lpstr>
      <vt:lpstr>Review of Post-Test from Module 7</vt:lpstr>
      <vt:lpstr>Review of Post-Test from Module 7</vt:lpstr>
      <vt:lpstr>The Key to IM Success:</vt:lpstr>
      <vt:lpstr>Techniques for Success</vt:lpstr>
      <vt:lpstr>Age Considerations</vt:lpstr>
      <vt:lpstr>My inspiration … Emma …</vt:lpstr>
      <vt:lpstr>Interview from Emma’s Mom</vt:lpstr>
      <vt:lpstr>IM Modifications with Emma and Lucy Barlow (SLP)</vt:lpstr>
      <vt:lpstr>Why IM for Emma?</vt:lpstr>
      <vt:lpstr>Clapping to Music</vt:lpstr>
      <vt:lpstr>Using Video Feedback</vt:lpstr>
      <vt:lpstr>Wonderful Reyna</vt:lpstr>
      <vt:lpstr>PowerPoint Presentation</vt:lpstr>
      <vt:lpstr>PowerPoint Presentation</vt:lpstr>
      <vt:lpstr>PowerPoint Presentation</vt:lpstr>
      <vt:lpstr>Examples of infant modifications:</vt:lpstr>
      <vt:lpstr>Secure rhythmic engagement to the metronome beat</vt:lpstr>
      <vt:lpstr>Example of a net hammock used on the beat</vt:lpstr>
      <vt:lpstr>Key systems influenced by regulating to a beat</vt:lpstr>
      <vt:lpstr>Which in turn can help with:</vt:lpstr>
      <vt:lpstr>Wearing a hat to decrease sensitivity to headphones</vt:lpstr>
      <vt:lpstr>Contained sitting to increase attention</vt:lpstr>
      <vt:lpstr>Combine with favorite and ‘safe’ places to increase frequency and duration</vt:lpstr>
      <vt:lpstr>Allow manipulation of headphones – also consider using speakers…</vt:lpstr>
      <vt:lpstr>Provide positive support and hand over hand assist</vt:lpstr>
      <vt:lpstr>If a child wants to use celery as a drumstick….</vt:lpstr>
      <vt:lpstr>Then let them!</vt:lpstr>
      <vt:lpstr>Introduce headphones as part of play and sensory diet</vt:lpstr>
      <vt:lpstr>Include passive metronome beats and rhythms to daily activities such as:</vt:lpstr>
      <vt:lpstr>PowerPoint Presentation</vt:lpstr>
      <vt:lpstr>PowerPoint Presentation</vt:lpstr>
      <vt:lpstr>PowerPoint Presentation</vt:lpstr>
      <vt:lpstr>PowerPoint Presentation</vt:lpstr>
      <vt:lpstr>PowerPoint Presentation</vt:lpstr>
      <vt:lpstr>And ultimately…</vt:lpstr>
      <vt:lpstr>Case study: Katie</vt:lpstr>
      <vt:lpstr>Areas commonly identified for treatment in children with low cognitive and neurological capacity</vt:lpstr>
      <vt:lpstr>Use of media to record initial performance and timing tendencies</vt:lpstr>
      <vt:lpstr>Considerations…</vt:lpstr>
      <vt:lpstr> Feeling the beat together</vt:lpstr>
      <vt:lpstr>Considerations…</vt:lpstr>
      <vt:lpstr>Independent in supported sitting</vt:lpstr>
      <vt:lpstr>Considerations…</vt:lpstr>
      <vt:lpstr>Keeping the beat at the right pace</vt:lpstr>
      <vt:lpstr>Considerations…</vt:lpstr>
      <vt:lpstr>Review of Module 8 Learning Outcomes</vt:lpstr>
      <vt:lpstr>PowerPoint Presentation</vt:lpstr>
      <vt:lpstr>Module 8 Homework</vt:lpstr>
    </vt:vector>
  </TitlesOfParts>
  <Company>FIU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McBride</dc:creator>
  <cp:lastModifiedBy>Christopher McElveen</cp:lastModifiedBy>
  <cp:revision>52</cp:revision>
  <dcterms:created xsi:type="dcterms:W3CDTF">2013-03-27T18:34:25Z</dcterms:created>
  <dcterms:modified xsi:type="dcterms:W3CDTF">2014-03-19T16:09:12Z</dcterms:modified>
</cp:coreProperties>
</file>