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6" r:id="rId12"/>
    <p:sldId id="275" r:id="rId13"/>
    <p:sldId id="277" r:id="rId14"/>
    <p:sldId id="291" r:id="rId15"/>
    <p:sldId id="274" r:id="rId16"/>
    <p:sldId id="300" r:id="rId17"/>
    <p:sldId id="301" r:id="rId18"/>
    <p:sldId id="302" r:id="rId19"/>
    <p:sldId id="292" r:id="rId20"/>
    <p:sldId id="272" r:id="rId21"/>
    <p:sldId id="271" r:id="rId22"/>
    <p:sldId id="273" r:id="rId23"/>
    <p:sldId id="293" r:id="rId24"/>
    <p:sldId id="294" r:id="rId25"/>
    <p:sldId id="296" r:id="rId26"/>
    <p:sldId id="295" r:id="rId27"/>
    <p:sldId id="303" r:id="rId28"/>
    <p:sldId id="258" r:id="rId29"/>
    <p:sldId id="304" r:id="rId30"/>
    <p:sldId id="285" r:id="rId31"/>
    <p:sldId id="278" r:id="rId32"/>
    <p:sldId id="279" r:id="rId33"/>
    <p:sldId id="305" r:id="rId34"/>
    <p:sldId id="282" r:id="rId35"/>
    <p:sldId id="280" r:id="rId36"/>
    <p:sldId id="283" r:id="rId37"/>
    <p:sldId id="281" r:id="rId38"/>
    <p:sldId id="286" r:id="rId39"/>
    <p:sldId id="287" r:id="rId40"/>
    <p:sldId id="290" r:id="rId41"/>
    <p:sldId id="288" r:id="rId42"/>
    <p:sldId id="306" r:id="rId43"/>
    <p:sldId id="289" r:id="rId44"/>
    <p:sldId id="297" r:id="rId45"/>
    <p:sldId id="298" r:id="rId46"/>
    <p:sldId id="299" r:id="rId47"/>
  </p:sldIdLst>
  <p:sldSz cx="9144000" cy="6858000" type="screen4x3"/>
  <p:notesSz cx="6858000" cy="9144000"/>
  <p:custDataLst>
    <p:tags r:id="rId5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-496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tags" Target="tags/tag1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AF09F-2743-4C88-BA87-204C0497E687}" type="datetimeFigureOut">
              <a:rPr lang="en-US" smtClean="0"/>
              <a:t>3/17/14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EF284C-4CF8-4C1B-996E-C31523C67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212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2012-06-13 08.57.12.mp4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EF284C-4CF8-4C1B-996E-C31523C6740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79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295400"/>
            <a:ext cx="64770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52700" y="3051175"/>
            <a:ext cx="53340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2CA6B0-0D0D-4B5A-9FA1-F29DC70A4971}" type="datetimeFigureOut">
              <a:rPr lang="en-US"/>
              <a:pPr/>
              <a:t>3/17/14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C10E0E-E06C-4629-902D-DDAE2E4054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962400"/>
            <a:ext cx="67818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09800" y="304800"/>
            <a:ext cx="6781800" cy="35782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09800" y="4529138"/>
            <a:ext cx="67818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CA5135-AA0E-474E-98C2-406CAFCACC72}" type="datetimeFigureOut">
              <a:rPr lang="en-US"/>
              <a:pPr/>
              <a:t>3/17/14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65CC3E-4781-4FD9-8D0C-FFF5EBD459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55AE18-153A-4985-A421-6466DEE5A14E}" type="datetimeFigureOut">
              <a:rPr lang="en-US"/>
              <a:pPr/>
              <a:t>3/17/14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EB6C51-0C27-429E-A024-66C95A0449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95588"/>
            <a:ext cx="6705600" cy="124532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1295401"/>
            <a:ext cx="6705600" cy="1371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7EF159-2AB5-4F94-A803-C506D70E9A7F}" type="datetimeFigureOut">
              <a:rPr lang="en-US"/>
              <a:pPr/>
              <a:t>3/17/14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626A30-B09C-4EC5-A8EE-CF78E4A805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600200"/>
            <a:ext cx="3505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F7C597-E608-41AC-92CB-27A58175AD7C}" type="datetimeFigureOut">
              <a:rPr lang="en-US"/>
              <a:pPr/>
              <a:t>3/17/14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D39D6F-98FA-4929-85DB-D1D7B7A8DC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535113"/>
            <a:ext cx="3505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2174875"/>
            <a:ext cx="3505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5400" y="1535113"/>
            <a:ext cx="35814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5400" y="2174875"/>
            <a:ext cx="35814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3CEA1E-F307-4295-925D-BE3C05294CBA}" type="datetimeFigureOut">
              <a:rPr lang="en-US"/>
              <a:pPr/>
              <a:t>3/17/14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365F03-DE00-42C9-8677-4CC326230E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90B504A-9731-4E2C-91B3-C75DEF05747F}" type="datetimeFigureOut">
              <a:rPr lang="en-US"/>
              <a:pPr/>
              <a:t>3/17/14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99420D-3580-452F-B23F-C632B0CFFE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AE5697-0493-43BB-92FE-8A24FD1004D6}" type="datetimeFigureOut">
              <a:rPr lang="en-US"/>
              <a:pPr/>
              <a:t>3/17/14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42261D-FD4D-4DED-9F68-B5C5403ADF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-1588"/>
            <a:ext cx="9144000" cy="6859588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33000">
                <a:schemeClr val="accent1">
                  <a:lumMod val="20000"/>
                  <a:lumOff val="80000"/>
                  <a:alpha val="5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5E8C4CD-1BEA-458D-BC0A-DD41BA4387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273050"/>
            <a:ext cx="44196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84EEFD-02CD-4FC8-97FB-C9BF88474E4C}" type="datetimeFigureOut">
              <a:rPr lang="en-US"/>
              <a:pPr/>
              <a:t>3/17/14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41F09C-CF81-440E-BC08-849BE19DB1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print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371600" y="274638"/>
            <a:ext cx="7315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371600" y="1600200"/>
            <a:ext cx="7315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Tw Cen MT" pitchFamily="34" charset="0"/>
                <a:cs typeface="Arial" pitchFamily="34" charset="0"/>
              </a:defRPr>
            </a:lvl1pPr>
          </a:lstStyle>
          <a:p>
            <a:fld id="{1DF4DFF6-0278-45F3-816C-82D48836A969}" type="datetimeFigureOut">
              <a:rPr lang="en-US"/>
              <a:pPr/>
              <a:t>3/17/14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Tw Cen MT" pitchFamily="34" charset="0"/>
                <a:cs typeface="Arial" pitchFamily="34" charset="0"/>
              </a:defRPr>
            </a:lvl1pPr>
          </a:lstStyle>
          <a:p>
            <a:fld id="{28296EC9-B88A-4529-AB0B-9453E016E12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6" r:id="rId8"/>
    <p:sldLayoutId id="2147483744" r:id="rId9"/>
    <p:sldLayoutId id="2147483745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0" u="none" kern="1200">
          <a:solidFill>
            <a:srgbClr val="B0105C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B0105C"/>
          </a:solidFill>
          <a:latin typeface="Tw Cen MT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B0105C"/>
          </a:solidFill>
          <a:latin typeface="Tw Cen MT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B0105C"/>
          </a:solidFill>
          <a:latin typeface="Tw Cen MT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B0105C"/>
          </a:solidFill>
          <a:latin typeface="Tw Cen MT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B0105C"/>
          </a:solidFill>
          <a:latin typeface="Tw Cen MT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B0105C"/>
          </a:solidFill>
          <a:latin typeface="Tw Cen MT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B0105C"/>
          </a:solidFill>
          <a:latin typeface="Tw Cen MT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B0105C"/>
          </a:solidFill>
          <a:latin typeface="Tw Cen MT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b="1" kern="1200">
          <a:solidFill>
            <a:srgbClr val="0D5A50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b="1" i="0" u="none" kern="1200">
          <a:solidFill>
            <a:srgbClr val="0D5A50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b="1" kern="1200">
          <a:solidFill>
            <a:srgbClr val="0D5A50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rgbClr val="0D5A50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b="1" kern="1200">
          <a:solidFill>
            <a:srgbClr val="0D5A50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8.png"/><Relationship Id="rId5" Type="http://schemas.microsoft.com/office/2007/relationships/hdphoto" Target="../media/hdphoto2.wdp"/><Relationship Id="rId6" Type="http://schemas.openxmlformats.org/officeDocument/2006/relationships/image" Target="../media/image9.png"/><Relationship Id="rId7" Type="http://schemas.microsoft.com/office/2007/relationships/hdphoto" Target="../media/hdphoto3.wdp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12.png"/><Relationship Id="rId5" Type="http://schemas.microsoft.com/office/2007/relationships/hdphoto" Target="../media/hdphoto5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4" Type="http://schemas.openxmlformats.org/officeDocument/2006/relationships/image" Target="../media/image14.png"/><Relationship Id="rId5" Type="http://schemas.microsoft.com/office/2007/relationships/hdphoto" Target="../media/hdphoto7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5" Type="http://schemas.microsoft.com/office/2007/relationships/hdphoto" Target="../media/hdphoto8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4" Type="http://schemas.openxmlformats.org/officeDocument/2006/relationships/image" Target="../media/image28.png"/><Relationship Id="rId5" Type="http://schemas.microsoft.com/office/2007/relationships/hdphoto" Target="../media/hdphoto10.wdp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4" Type="http://schemas.openxmlformats.org/officeDocument/2006/relationships/image" Target="../media/image35.png"/><Relationship Id="rId5" Type="http://schemas.microsoft.com/office/2007/relationships/hdphoto" Target="../media/hdphoto12.wdp"/><Relationship Id="rId6" Type="http://schemas.openxmlformats.org/officeDocument/2006/relationships/image" Target="../media/image36.png"/><Relationship Id="rId7" Type="http://schemas.microsoft.com/office/2007/relationships/hdphoto" Target="../media/hdphoto13.wdp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4" Type="http://schemas.openxmlformats.org/officeDocument/2006/relationships/image" Target="../media/image46.png"/><Relationship Id="rId5" Type="http://schemas.microsoft.com/office/2007/relationships/hdphoto" Target="../media/hdphoto16.wdp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microsoft.com/office/2007/relationships/hdphoto" Target="../media/hdphoto17.wdp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>
            <a:spLocks noGrp="1"/>
          </p:cNvSpPr>
          <p:nvPr>
            <p:ph type="ctrTitle"/>
          </p:nvPr>
        </p:nvSpPr>
        <p:spPr>
          <a:xfrm>
            <a:off x="1752600" y="304800"/>
            <a:ext cx="6477000" cy="3276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u="sng" dirty="0" smtClean="0"/>
              <a:t/>
            </a:r>
            <a:br>
              <a:rPr lang="en-US" sz="3200" u="sng" dirty="0" smtClean="0"/>
            </a:br>
            <a:r>
              <a:rPr lang="en-US" sz="3200" u="sng" dirty="0" smtClean="0"/>
              <a:t>CERTIFICATION </a:t>
            </a:r>
            <a:r>
              <a:rPr lang="en-US" sz="3200" u="sng" dirty="0"/>
              <a:t>&amp; COACHING:</a:t>
            </a:r>
            <a:br>
              <a:rPr lang="en-US" sz="3200" u="sng" dirty="0"/>
            </a:br>
            <a:r>
              <a:rPr lang="en-US" sz="3200" u="sng" dirty="0"/>
              <a:t> IM PEDIATRIC BEST </a:t>
            </a:r>
            <a:r>
              <a:rPr lang="en-US" sz="3200" u="sng" dirty="0" smtClean="0"/>
              <a:t>PRACTICES</a:t>
            </a:r>
            <a:br>
              <a:rPr lang="en-US" sz="3200" u="sng" dirty="0" smtClean="0"/>
            </a:br>
            <a:r>
              <a:rPr lang="en-US" sz="4000" dirty="0" smtClean="0">
                <a:ea typeface="ＭＳ Ｐゴシック" pitchFamily="34" charset="-128"/>
              </a:rPr>
              <a:t/>
            </a:r>
            <a:br>
              <a:rPr lang="en-US" sz="4000" dirty="0" smtClean="0">
                <a:ea typeface="ＭＳ Ｐゴシック" pitchFamily="34" charset="-128"/>
              </a:rPr>
            </a:br>
            <a:r>
              <a:rPr lang="en-US" sz="4000" dirty="0" smtClean="0">
                <a:ea typeface="ＭＳ Ｐゴシック" pitchFamily="34" charset="-128"/>
              </a:rPr>
              <a:t>MODULE 7: SETTING UP INDIVIDUALIZED PEDIATRIC TREATMENT PLANS WITH IM. CASE EXAMPLES.</a:t>
            </a:r>
          </a:p>
        </p:txBody>
      </p:sp>
      <p:sp>
        <p:nvSpPr>
          <p:cNvPr id="12290" name="Subtitle 2"/>
          <p:cNvSpPr>
            <a:spLocks noGrp="1"/>
          </p:cNvSpPr>
          <p:nvPr>
            <p:ph type="subTitle" idx="1"/>
          </p:nvPr>
        </p:nvSpPr>
        <p:spPr>
          <a:xfrm>
            <a:off x="2362200" y="4114800"/>
            <a:ext cx="5334000" cy="1219200"/>
          </a:xfrm>
        </p:spPr>
        <p:txBody>
          <a:bodyPr/>
          <a:lstStyle/>
          <a:p>
            <a:pPr eaLnBrk="1" hangingPunct="1"/>
            <a:r>
              <a:rPr lang="en-US" sz="2000" dirty="0" smtClean="0">
                <a:solidFill>
                  <a:srgbClr val="0D5A50"/>
                </a:solidFill>
                <a:ea typeface="ＭＳ Ｐゴシック" pitchFamily="34" charset="-128"/>
              </a:rPr>
              <a:t>By Mary Jones, OTR/L, </a:t>
            </a:r>
            <a:r>
              <a:rPr lang="en-US" sz="2000" dirty="0" err="1" smtClean="0">
                <a:solidFill>
                  <a:srgbClr val="0D5A50"/>
                </a:solidFill>
                <a:ea typeface="ＭＳ Ｐゴシック" pitchFamily="34" charset="-128"/>
              </a:rPr>
              <a:t>DipCOT</a:t>
            </a:r>
            <a:endParaRPr lang="en-US" sz="2000" dirty="0" smtClean="0">
              <a:solidFill>
                <a:srgbClr val="0D5A50"/>
              </a:solidFill>
              <a:ea typeface="ＭＳ Ｐゴシック" pitchFamily="34" charset="-128"/>
            </a:endParaRPr>
          </a:p>
          <a:p>
            <a:pPr eaLnBrk="1" hangingPunct="1"/>
            <a:r>
              <a:rPr lang="en-US" sz="2000" dirty="0" smtClean="0">
                <a:solidFill>
                  <a:srgbClr val="0D5A50"/>
                </a:solidFill>
                <a:ea typeface="ＭＳ Ｐゴシック" pitchFamily="34" charset="-128"/>
              </a:rPr>
              <a:t>Sensational Kids, LLC</a:t>
            </a:r>
          </a:p>
          <a:p>
            <a:pPr eaLnBrk="1" hangingPunct="1"/>
            <a:r>
              <a:rPr lang="en-US" sz="2000" dirty="0" smtClean="0">
                <a:solidFill>
                  <a:srgbClr val="0D5A50"/>
                </a:solidFill>
                <a:ea typeface="ＭＳ Ｐゴシック" pitchFamily="34" charset="-128"/>
              </a:rPr>
              <a:t>Brain Focus International, </a:t>
            </a:r>
            <a:r>
              <a:rPr lang="en-US" sz="2000" dirty="0" smtClean="0">
                <a:solidFill>
                  <a:srgbClr val="0D5A50"/>
                </a:solidFill>
                <a:ea typeface="ＭＳ Ｐゴシック" pitchFamily="34" charset="-128"/>
              </a:rPr>
              <a:t>Inc.</a:t>
            </a:r>
            <a:endParaRPr lang="en-US" sz="2000" dirty="0" smtClean="0">
              <a:solidFill>
                <a:srgbClr val="0D5A50"/>
              </a:solidFill>
              <a:ea typeface="ＭＳ Ｐゴシック" pitchFamily="34" charset="-128"/>
            </a:endParaRPr>
          </a:p>
          <a:p>
            <a:pPr eaLnBrk="1" hangingPunct="1"/>
            <a:endParaRPr lang="en-US" sz="2400" dirty="0" smtClean="0">
              <a:solidFill>
                <a:srgbClr val="0D5A50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 idx="4294967295"/>
          </p:nvPr>
        </p:nvSpPr>
        <p:spPr>
          <a:xfrm>
            <a:off x="1447800" y="228600"/>
            <a:ext cx="7315200" cy="104775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Assessment Criteria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4294967295"/>
          </p:nvPr>
        </p:nvSpPr>
        <p:spPr>
          <a:xfrm>
            <a:off x="1447800" y="1295400"/>
            <a:ext cx="7315200" cy="4495800"/>
          </a:xfrm>
        </p:spPr>
        <p:txBody>
          <a:bodyPr/>
          <a:lstStyle/>
          <a:p>
            <a:pPr marL="457200" indent="-457200" eaLnBrk="1" hangingPunct="1"/>
            <a:r>
              <a:rPr lang="en-US" smtClean="0">
                <a:ea typeface="ＭＳ Ｐゴシック" pitchFamily="34" charset="-128"/>
              </a:rPr>
              <a:t>Age related</a:t>
            </a:r>
          </a:p>
          <a:p>
            <a:pPr marL="457200" indent="-457200" eaLnBrk="1" hangingPunct="1"/>
            <a:r>
              <a:rPr lang="en-US" smtClean="0">
                <a:ea typeface="ＭＳ Ｐゴシック" pitchFamily="34" charset="-128"/>
              </a:rPr>
              <a:t>Discipline specific</a:t>
            </a:r>
          </a:p>
          <a:p>
            <a:pPr marL="457200" indent="-457200" eaLnBrk="1" hangingPunct="1"/>
            <a:r>
              <a:rPr lang="en-US" smtClean="0">
                <a:ea typeface="ＭＳ Ｐゴシック" pitchFamily="34" charset="-128"/>
              </a:rPr>
              <a:t>Standardized/Normative data</a:t>
            </a:r>
          </a:p>
          <a:p>
            <a:pPr marL="457200" indent="-457200" eaLnBrk="1" hangingPunct="1"/>
            <a:r>
              <a:rPr lang="en-US" smtClean="0">
                <a:ea typeface="ＭＳ Ｐゴシック" pitchFamily="34" charset="-128"/>
              </a:rPr>
              <a:t>Clinical observations</a:t>
            </a:r>
          </a:p>
          <a:p>
            <a:pPr marL="457200" indent="-457200" eaLnBrk="1" hangingPunct="1"/>
            <a:r>
              <a:rPr lang="en-US" smtClean="0">
                <a:ea typeface="ＭＳ Ｐゴシック" pitchFamily="34" charset="-128"/>
              </a:rPr>
              <a:t>Behavioral observations</a:t>
            </a:r>
          </a:p>
          <a:p>
            <a:pPr marL="457200" indent="-457200" eaLnBrk="1" hangingPunct="1"/>
            <a:r>
              <a:rPr lang="en-US" smtClean="0">
                <a:ea typeface="ＭＳ Ｐゴシック" pitchFamily="34" charset="-128"/>
              </a:rPr>
              <a:t>Functional output</a:t>
            </a:r>
          </a:p>
          <a:p>
            <a:pPr marL="457200" indent="-457200" eaLnBrk="1" hangingPunct="1"/>
            <a:r>
              <a:rPr lang="en-US" smtClean="0">
                <a:ea typeface="ＭＳ Ｐゴシック" pitchFamily="34" charset="-128"/>
              </a:rPr>
              <a:t>IM Long Form versus Short Form.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7315200" cy="11430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Chris…at 7 years of age</a:t>
            </a:r>
          </a:p>
        </p:txBody>
      </p:sp>
      <p:pic>
        <p:nvPicPr>
          <p:cNvPr id="13315" name="Content Placeholder 3" descr="30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95600" y="1524000"/>
            <a:ext cx="3394075" cy="4525963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762000" y="-152400"/>
            <a:ext cx="7315200" cy="1417638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Case Study 1: Chris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143000"/>
          <a:ext cx="8077200" cy="5297802"/>
        </p:xfrm>
        <a:graphic>
          <a:graphicData uri="http://schemas.openxmlformats.org/drawingml/2006/table">
            <a:tbl>
              <a:tblPr/>
              <a:tblGrid>
                <a:gridCol w="3589338"/>
                <a:gridCol w="4487862"/>
              </a:tblGrid>
              <a:tr h="376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ＭＳ Ｐゴシック" pitchFamily="34" charset="-128"/>
                          <a:cs typeface="Arial" pitchFamily="34" charset="0"/>
                        </a:rPr>
                        <a:t>Strengths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ＭＳ Ｐゴシック" pitchFamily="34" charset="-128"/>
                          <a:cs typeface="Arial" pitchFamily="34" charset="0"/>
                        </a:rPr>
                        <a:t>Challenges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6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ＭＳ Ｐゴシック" pitchFamily="34" charset="-128"/>
                          <a:cs typeface="Arial" pitchFamily="34" charset="0"/>
                        </a:rPr>
                        <a:t>Friendly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ＭＳ Ｐゴシック" pitchFamily="34" charset="-128"/>
                          <a:cs typeface="Arial" pitchFamily="34" charset="0"/>
                        </a:rPr>
                        <a:t>Responds poorly to loud noises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ＭＳ Ｐゴシック" pitchFamily="34" charset="-128"/>
                          <a:cs typeface="Arial" pitchFamily="34" charset="0"/>
                        </a:rPr>
                        <a:t>Engaging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ＭＳ Ｐゴシック" pitchFamily="34" charset="-128"/>
                          <a:cs typeface="Arial" pitchFamily="34" charset="0"/>
                        </a:rPr>
                        <a:t>Responds negatively to texture of clothing and  contact of lotion on skin.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</a:tr>
              <a:tr h="376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ＭＳ Ｐゴシック" pitchFamily="34" charset="-128"/>
                          <a:cs typeface="Arial" pitchFamily="34" charset="0"/>
                        </a:rPr>
                        <a:t>Strong  family bonds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ＭＳ Ｐゴシック" pitchFamily="34" charset="-128"/>
                          <a:cs typeface="Arial" pitchFamily="34" charset="0"/>
                        </a:rPr>
                        <a:t>Holds back in same age peer groups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ＭＳ Ｐゴシック" pitchFamily="34" charset="-128"/>
                          <a:cs typeface="Arial" pitchFamily="34" charset="0"/>
                        </a:rPr>
                        <a:t>Access to Home School setting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ＭＳ Ｐゴシック" pitchFamily="34" charset="-128"/>
                          <a:cs typeface="Arial" pitchFamily="34" charset="0"/>
                        </a:rPr>
                        <a:t>Displays extreme emotions when required to complete performance related activities.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ＭＳ Ｐゴシック" pitchFamily="34" charset="-128"/>
                          <a:cs typeface="Arial" pitchFamily="34" charset="0"/>
                        </a:rPr>
                        <a:t>Seeks touch and hugs from family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ＭＳ Ｐゴシック" pitchFamily="34" charset="-128"/>
                          <a:cs typeface="Arial" pitchFamily="34" charset="0"/>
                        </a:rPr>
                        <a:t>Often appears as though he has not heard conversation or directions.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</a:tr>
              <a:tr h="927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ＭＳ Ｐゴシック" pitchFamily="34" charset="-128"/>
                          <a:cs typeface="Arial" pitchFamily="34" charset="0"/>
                        </a:rPr>
                        <a:t>Loves outdoor play and movement.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ＭＳ Ｐゴシック" pitchFamily="34" charset="-128"/>
                          <a:cs typeface="Arial" pitchFamily="34" charset="0"/>
                        </a:rPr>
                        <a:t>Will flee from environments that he perceives as threatening, without attention to personal safety.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</a:tr>
              <a:tr h="927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ＭＳ Ｐゴシック" pitchFamily="34" charset="-128"/>
                          <a:cs typeface="Arial" pitchFamily="34" charset="0"/>
                        </a:rPr>
                        <a:t>Articulate with his opinions, particularly related to </a:t>
                      </a:r>
                      <a:r>
                        <a:rPr kumimoji="0" lang="ja-JP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ＭＳ Ｐゴシック" pitchFamily="34" charset="-128"/>
                          <a:cs typeface="Arial" pitchFamily="34" charset="0"/>
                        </a:rPr>
                        <a:t>‘</a:t>
                      </a:r>
                      <a:r>
                        <a:rPr kumimoji="0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ＭＳ Ｐゴシック" pitchFamily="34" charset="-128"/>
                          <a:cs typeface="Arial" pitchFamily="34" charset="0"/>
                        </a:rPr>
                        <a:t>game boy</a:t>
                      </a:r>
                      <a:r>
                        <a:rPr kumimoji="0" lang="ja-JP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ＭＳ Ｐゴシック" pitchFamily="34" charset="-128"/>
                          <a:cs typeface="Arial" pitchFamily="34" charset="0"/>
                        </a:rPr>
                        <a:t>’</a:t>
                      </a:r>
                      <a:r>
                        <a:rPr kumimoji="0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ＭＳ Ｐゴシック" pitchFamily="34" charset="-128"/>
                          <a:cs typeface="Arial" pitchFamily="34" charset="0"/>
                        </a:rPr>
                        <a:t> and baseball play activities.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ＭＳ Ｐゴシック" pitchFamily="34" charset="-128"/>
                          <a:cs typeface="Arial" pitchFamily="34" charset="0"/>
                        </a:rPr>
                        <a:t>Difficulties sitting still, staying on task, completing fine motor component of ADL</a:t>
                      </a:r>
                      <a:r>
                        <a:rPr kumimoji="0" lang="ja-JP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ＭＳ Ｐゴシック" pitchFamily="34" charset="-128"/>
                          <a:cs typeface="Arial" pitchFamily="34" charset="0"/>
                        </a:rPr>
                        <a:t>’</a:t>
                      </a:r>
                      <a:r>
                        <a:rPr kumimoji="0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ＭＳ Ｐゴシック" pitchFamily="34" charset="-128"/>
                          <a:cs typeface="Arial" pitchFamily="34" charset="0"/>
                        </a:rPr>
                        <a:t>s. Dislikes reading.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</a:tr>
              <a:tr h="376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w Cen MT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w Cen MT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1163638" y="274638"/>
            <a:ext cx="7315200" cy="11430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The day we met…</a:t>
            </a:r>
            <a:r>
              <a:rPr lang="en-US" smtClean="0">
                <a:ea typeface="ＭＳ Ｐゴシック" pitchFamily="34" charset="-128"/>
                <a:sym typeface="Wingdings" pitchFamily="2" charset="2"/>
              </a:rPr>
              <a:t></a:t>
            </a:r>
            <a:endParaRPr lang="en-US" smtClean="0">
              <a:ea typeface="ＭＳ Ｐゴシック" pitchFamily="34" charset="-128"/>
            </a:endParaRPr>
          </a:p>
        </p:txBody>
      </p:sp>
      <p:pic>
        <p:nvPicPr>
          <p:cNvPr id="15363" name="Content Placeholder 3" descr="27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24200" y="1600200"/>
            <a:ext cx="3394075" cy="4525963"/>
          </a:xfrm>
          <a:prstGeom prst="roundRect">
            <a:avLst/>
          </a:prstGeom>
          <a:ln w="38100">
            <a:solidFill>
              <a:srgbClr val="FFFF0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3004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18520"/>
          <a:stretch>
            <a:fillRect/>
          </a:stretch>
        </p:blipFill>
        <p:spPr bwMode="auto">
          <a:xfrm>
            <a:off x="3200400" y="1371600"/>
            <a:ext cx="3086100" cy="3352800"/>
          </a:xfrm>
          <a:prstGeom prst="roundRect">
            <a:avLst/>
          </a:prstGeom>
          <a:noFill/>
          <a:ln w="38100">
            <a:solidFill>
              <a:schemeClr val="accent3"/>
            </a:solidFill>
            <a:miter lim="800000"/>
            <a:headEnd/>
            <a:tailEnd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387" name="Picture 2" descr="3006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20831125">
            <a:off x="1071622" y="2653948"/>
            <a:ext cx="2286000" cy="3048654"/>
          </a:xfrm>
          <a:prstGeom prst="roundRect">
            <a:avLst/>
          </a:prstGeom>
          <a:noFill/>
          <a:ln w="381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388" name="Picture 3" descr="3010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5556"/>
          <a:stretch>
            <a:fillRect/>
          </a:stretch>
        </p:blipFill>
        <p:spPr bwMode="auto">
          <a:xfrm rot="858870">
            <a:off x="6019800" y="3429000"/>
            <a:ext cx="2192338" cy="2468563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5604" name="Title 4"/>
          <p:cNvSpPr>
            <a:spLocks noGrp="1"/>
          </p:cNvSpPr>
          <p:nvPr>
            <p:ph type="title" idx="4294967295"/>
          </p:nvPr>
        </p:nvSpPr>
        <p:spPr>
          <a:xfrm>
            <a:off x="1143000" y="228600"/>
            <a:ext cx="7315200" cy="11430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Our first evaluation session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315200" cy="9144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Chris</a:t>
            </a:r>
            <a:r>
              <a:rPr lang="ja-JP" altLang="en-US" smtClean="0">
                <a:ea typeface="ＭＳ Ｐゴシック" pitchFamily="34" charset="-128"/>
              </a:rPr>
              <a:t>’</a:t>
            </a:r>
            <a:r>
              <a:rPr lang="en-US" altLang="ja-JP" smtClean="0">
                <a:ea typeface="ＭＳ Ｐゴシック" pitchFamily="34" charset="-128"/>
              </a:rPr>
              <a:t> Initial LFA</a:t>
            </a:r>
            <a:endParaRPr lang="en-US" smtClean="0">
              <a:ea typeface="ＭＳ Ｐゴシック" pitchFamily="34" charset="-128"/>
            </a:endParaRPr>
          </a:p>
        </p:txBody>
      </p:sp>
      <p:pic>
        <p:nvPicPr>
          <p:cNvPr id="26626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8580" t="9422" r="33379" b="23128"/>
          <a:stretch>
            <a:fillRect/>
          </a:stretch>
        </p:blipFill>
        <p:spPr>
          <a:xfrm>
            <a:off x="914400" y="838200"/>
            <a:ext cx="7666038" cy="5715000"/>
          </a:xfr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315200" cy="11430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Where to begin?</a:t>
            </a:r>
          </a:p>
        </p:txBody>
      </p:sp>
      <p:pic>
        <p:nvPicPr>
          <p:cNvPr id="27650" name="Picture 1"/>
          <p:cNvPicPr>
            <a:picLocks noChangeAspect="1" noChangeArrowheads="1"/>
          </p:cNvPicPr>
          <p:nvPr/>
        </p:nvPicPr>
        <p:blipFill>
          <a:blip r:embed="rId2" cstate="print"/>
          <a:srcRect l="27251" t="76764" r="30724" b="7388"/>
          <a:stretch>
            <a:fillRect/>
          </a:stretch>
        </p:blipFill>
        <p:spPr bwMode="auto">
          <a:xfrm>
            <a:off x="533400" y="1600200"/>
            <a:ext cx="8153400" cy="32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 idx="4294967295"/>
          </p:nvPr>
        </p:nvSpPr>
        <p:spPr>
          <a:xfrm>
            <a:off x="1066800" y="304800"/>
            <a:ext cx="7315200" cy="11430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Functional Goal Setting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4294967295"/>
          </p:nvPr>
        </p:nvSpPr>
        <p:spPr>
          <a:xfrm>
            <a:off x="1143000" y="1630363"/>
            <a:ext cx="7772400" cy="4525962"/>
          </a:xfrm>
        </p:spPr>
        <p:txBody>
          <a:bodyPr/>
          <a:lstStyle/>
          <a:p>
            <a:pPr marL="457200" indent="-457200"/>
            <a:r>
              <a:rPr lang="en-US" dirty="0" smtClean="0">
                <a:ea typeface="ＭＳ Ｐゴシック" pitchFamily="34" charset="-128"/>
              </a:rPr>
              <a:t>Focused attention</a:t>
            </a:r>
          </a:p>
          <a:p>
            <a:pPr marL="457200" indent="-457200"/>
            <a:r>
              <a:rPr lang="en-US" dirty="0" smtClean="0">
                <a:ea typeface="ＭＳ Ｐゴシック" pitchFamily="34" charset="-128"/>
              </a:rPr>
              <a:t>Sensory response to environment</a:t>
            </a:r>
          </a:p>
          <a:p>
            <a:pPr marL="457200" indent="-457200"/>
            <a:r>
              <a:rPr lang="en-US" dirty="0" smtClean="0">
                <a:ea typeface="ＭＳ Ｐゴシック" pitchFamily="34" charset="-128"/>
              </a:rPr>
              <a:t>Motor responses at rest and dynamic.</a:t>
            </a:r>
          </a:p>
          <a:p>
            <a:pPr marL="457200" indent="-457200"/>
            <a:r>
              <a:rPr lang="en-US" dirty="0" smtClean="0">
                <a:ea typeface="ＭＳ Ｐゴシック" pitchFamily="34" charset="-128"/>
              </a:rPr>
              <a:t>Listening skills</a:t>
            </a:r>
          </a:p>
          <a:p>
            <a:pPr marL="457200" indent="-457200"/>
            <a:r>
              <a:rPr lang="en-US" dirty="0" smtClean="0">
                <a:ea typeface="ＭＳ Ｐゴシック" pitchFamily="34" charset="-128"/>
              </a:rPr>
              <a:t>Lower body to upper body integration</a:t>
            </a:r>
          </a:p>
          <a:p>
            <a:pPr marL="457200" indent="-457200"/>
            <a:r>
              <a:rPr lang="en-US" dirty="0" smtClean="0">
                <a:ea typeface="ＭＳ Ｐゴシック" pitchFamily="34" charset="-128"/>
              </a:rPr>
              <a:t>Right to left body integration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 idx="4294967295"/>
          </p:nvPr>
        </p:nvSpPr>
        <p:spPr>
          <a:xfrm>
            <a:off x="1066800" y="228600"/>
            <a:ext cx="7315200" cy="11430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Methodology</a:t>
            </a:r>
          </a:p>
        </p:txBody>
      </p:sp>
      <p:sp>
        <p:nvSpPr>
          <p:cNvPr id="29698" name="Content Placeholder 2"/>
          <p:cNvSpPr>
            <a:spLocks noGrp="1"/>
          </p:cNvSpPr>
          <p:nvPr>
            <p:ph idx="4294967295"/>
          </p:nvPr>
        </p:nvSpPr>
        <p:spPr>
          <a:xfrm>
            <a:off x="762000" y="1447800"/>
            <a:ext cx="8382000" cy="4830763"/>
          </a:xfrm>
        </p:spPr>
        <p:txBody>
          <a:bodyPr/>
          <a:lstStyle/>
          <a:p>
            <a:pPr marL="457200" indent="-457200"/>
            <a:r>
              <a:rPr lang="en-US" smtClean="0">
                <a:ea typeface="ＭＳ Ｐゴシック" pitchFamily="34" charset="-128"/>
              </a:rPr>
              <a:t>Focus – engages well in goal directed tasks. Implement medal system. Allow control in task generation.</a:t>
            </a:r>
          </a:p>
          <a:p>
            <a:pPr marL="457200" indent="-457200"/>
            <a:r>
              <a:rPr lang="en-US" smtClean="0">
                <a:ea typeface="ＭＳ Ｐゴシック" pitchFamily="34" charset="-128"/>
              </a:rPr>
              <a:t>Combine IM tasks with sensory-motor tasks</a:t>
            </a:r>
          </a:p>
          <a:p>
            <a:pPr marL="457200" indent="-457200"/>
            <a:r>
              <a:rPr lang="en-US" smtClean="0">
                <a:ea typeface="ＭＳ Ｐゴシック" pitchFamily="34" charset="-128"/>
              </a:rPr>
              <a:t>Combine IM tasks with relevant movement sequences </a:t>
            </a:r>
          </a:p>
          <a:p>
            <a:pPr marL="457200" indent="-457200"/>
            <a:r>
              <a:rPr lang="en-US" smtClean="0">
                <a:ea typeface="ＭＳ Ｐゴシック" pitchFamily="34" charset="-128"/>
              </a:rPr>
              <a:t>Guide sounds program with reflection exercises</a:t>
            </a:r>
          </a:p>
          <a:p>
            <a:pPr marL="457200" indent="-457200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3244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43000" y="1905000"/>
            <a:ext cx="3086100" cy="4114800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0722" name="Title 2"/>
          <p:cNvSpPr>
            <a:spLocks noGrp="1"/>
          </p:cNvSpPr>
          <p:nvPr>
            <p:ph type="title"/>
          </p:nvPr>
        </p:nvSpPr>
        <p:spPr>
          <a:xfrm>
            <a:off x="990600" y="381000"/>
            <a:ext cx="7315200" cy="11430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Show me what your dreams look like…</a:t>
            </a:r>
            <a:r>
              <a:rPr lang="en-US" smtClean="0">
                <a:ea typeface="ＭＳ Ｐゴシック" pitchFamily="34" charset="-128"/>
                <a:sym typeface="Wingdings" pitchFamily="2" charset="2"/>
              </a:rPr>
              <a:t></a:t>
            </a:r>
            <a:endParaRPr lang="en-US" smtClean="0">
              <a:ea typeface="ＭＳ Ｐゴシック" pitchFamily="34" charset="-128"/>
            </a:endParaRPr>
          </a:p>
        </p:txBody>
      </p:sp>
      <p:pic>
        <p:nvPicPr>
          <p:cNvPr id="21508" name="Picture 2" descr="C:\Users\BrainFocus1\Desktop\Movies for PBP Coaching\IM Pictures from ED\IMG_24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76800" y="1905000"/>
            <a:ext cx="3087248" cy="4114800"/>
          </a:xfrm>
          <a:prstGeom prst="round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3"/>
          <p:cNvSpPr>
            <a:spLocks noGrp="1"/>
          </p:cNvSpPr>
          <p:nvPr>
            <p:ph type="title" idx="4294967295"/>
          </p:nvPr>
        </p:nvSpPr>
        <p:spPr>
          <a:xfrm>
            <a:off x="1066800" y="228600"/>
            <a:ext cx="73152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Outcome Goals for Module 7</a:t>
            </a:r>
          </a:p>
        </p:txBody>
      </p:sp>
      <p:sp>
        <p:nvSpPr>
          <p:cNvPr id="13314" name="TextBox 4"/>
          <p:cNvSpPr txBox="1">
            <a:spLocks noChangeArrowheads="1"/>
          </p:cNvSpPr>
          <p:nvPr/>
        </p:nvSpPr>
        <p:spPr bwMode="auto">
          <a:xfrm>
            <a:off x="1066800" y="1219200"/>
            <a:ext cx="7162800" cy="3758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>
                <a:solidFill>
                  <a:srgbClr val="0D5A50"/>
                </a:solidFill>
                <a:latin typeface="Tw Cen MT" pitchFamily="34" charset="0"/>
              </a:rPr>
              <a:t>Homework </a:t>
            </a:r>
            <a:r>
              <a:rPr lang="en-US" sz="2400" dirty="0" smtClean="0">
                <a:solidFill>
                  <a:srgbClr val="0D5A50"/>
                </a:solidFill>
                <a:latin typeface="Tw Cen MT" pitchFamily="34" charset="0"/>
              </a:rPr>
              <a:t>assignment </a:t>
            </a:r>
            <a:r>
              <a:rPr lang="en-US" sz="2400" dirty="0">
                <a:solidFill>
                  <a:srgbClr val="0D5A50"/>
                </a:solidFill>
                <a:latin typeface="Tw Cen MT" pitchFamily="34" charset="0"/>
              </a:rPr>
              <a:t>and </a:t>
            </a:r>
            <a:r>
              <a:rPr lang="en-US" sz="2400" dirty="0" smtClean="0">
                <a:solidFill>
                  <a:srgbClr val="0D5A50"/>
                </a:solidFill>
                <a:latin typeface="Tw Cen MT" pitchFamily="34" charset="0"/>
              </a:rPr>
              <a:t>post-test review </a:t>
            </a:r>
            <a:r>
              <a:rPr lang="en-US" sz="2400" dirty="0">
                <a:solidFill>
                  <a:srgbClr val="0D5A50"/>
                </a:solidFill>
                <a:latin typeface="Tw Cen MT" pitchFamily="34" charset="0"/>
              </a:rPr>
              <a:t>from </a:t>
            </a:r>
            <a:r>
              <a:rPr lang="en-US" sz="2400" dirty="0" smtClean="0">
                <a:solidFill>
                  <a:srgbClr val="0D5A50"/>
                </a:solidFill>
                <a:latin typeface="Tw Cen MT" pitchFamily="34" charset="0"/>
              </a:rPr>
              <a:t>Module 6. </a:t>
            </a:r>
            <a:endParaRPr lang="en-US" sz="2400" dirty="0">
              <a:solidFill>
                <a:srgbClr val="0D5A50"/>
              </a:solidFill>
              <a:latin typeface="Tw Cen MT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>
                <a:solidFill>
                  <a:srgbClr val="0D5A50"/>
                </a:solidFill>
                <a:latin typeface="Tw Cen MT" pitchFamily="34" charset="0"/>
              </a:rPr>
              <a:t>Case study 1 – Chris: Auditory Processing; SI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>
                <a:solidFill>
                  <a:srgbClr val="0D5A50"/>
                </a:solidFill>
                <a:latin typeface="Tw Cen MT" pitchFamily="34" charset="0"/>
              </a:rPr>
              <a:t>Case study 2 – Greg: Hyperactivity and Anxiety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>
                <a:solidFill>
                  <a:srgbClr val="0D5A50"/>
                </a:solidFill>
                <a:latin typeface="Tw Cen MT" pitchFamily="34" charset="0"/>
              </a:rPr>
              <a:t>Review pre and post IM testing - where do you start in treatment planning? How do you</a:t>
            </a:r>
          </a:p>
          <a:p>
            <a:pPr marL="457200" indent="-457200"/>
            <a:r>
              <a:rPr lang="en-US" sz="2400" dirty="0">
                <a:solidFill>
                  <a:srgbClr val="0D5A50"/>
                </a:solidFill>
                <a:latin typeface="Tw Cen MT" pitchFamily="34" charset="0"/>
              </a:rPr>
              <a:t>	devise child relevant IM </a:t>
            </a:r>
            <a:r>
              <a:rPr lang="en-US" sz="2400" dirty="0" smtClean="0">
                <a:solidFill>
                  <a:srgbClr val="0D5A50"/>
                </a:solidFill>
                <a:latin typeface="Tw Cen MT" pitchFamily="34" charset="0"/>
              </a:rPr>
              <a:t>activities?</a:t>
            </a:r>
            <a:endParaRPr lang="en-US" sz="2400" dirty="0">
              <a:solidFill>
                <a:srgbClr val="0D5A50"/>
              </a:solidFill>
              <a:latin typeface="Tw Cen MT" pitchFamily="34" charset="0"/>
            </a:endParaRPr>
          </a:p>
          <a:p>
            <a:pPr marL="457200" indent="-457200"/>
            <a:r>
              <a:rPr lang="en-US" sz="2400" dirty="0">
                <a:solidFill>
                  <a:srgbClr val="0D5A50"/>
                </a:solidFill>
                <a:latin typeface="Tw Cen MT" pitchFamily="34" charset="0"/>
              </a:rPr>
              <a:t>	How do you measure IM progress?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>
                <a:solidFill>
                  <a:srgbClr val="0D5A50"/>
                </a:solidFill>
                <a:latin typeface="Tw Cen MT" pitchFamily="34" charset="0"/>
              </a:rPr>
              <a:t>Review of </a:t>
            </a:r>
            <a:r>
              <a:rPr lang="en-US" sz="2400" dirty="0" smtClean="0">
                <a:solidFill>
                  <a:srgbClr val="0D5A50"/>
                </a:solidFill>
                <a:latin typeface="Tw Cen MT" pitchFamily="34" charset="0"/>
              </a:rPr>
              <a:t>Module </a:t>
            </a:r>
            <a:r>
              <a:rPr lang="en-US" sz="2400" dirty="0">
                <a:solidFill>
                  <a:srgbClr val="0D5A50"/>
                </a:solidFill>
                <a:latin typeface="Tw Cen MT" pitchFamily="34" charset="0"/>
              </a:rPr>
              <a:t>7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>
                <a:solidFill>
                  <a:srgbClr val="0D5A50"/>
                </a:solidFill>
                <a:latin typeface="Tw Cen MT" pitchFamily="34" charset="0"/>
              </a:rPr>
              <a:t>Assignment/Homework</a:t>
            </a:r>
          </a:p>
        </p:txBody>
      </p:sp>
      <p:pic>
        <p:nvPicPr>
          <p:cNvPr id="14340" name="Picture 3" descr="C:\Users\BrainFocus1\AppData\Local\Microsoft\Windows\Temporary Internet Files\Content.IE5\HNKHN620\MC90030303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352800"/>
            <a:ext cx="2271713" cy="2571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 cmpd="sng">
            <a:solidFill>
              <a:srgbClr val="C58D0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315200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Show me how you play the Wii</a:t>
            </a:r>
          </a:p>
        </p:txBody>
      </p:sp>
      <p:pic>
        <p:nvPicPr>
          <p:cNvPr id="22531" name="Picture 2" descr="C:\Users\BrainFocus1\Desktop\Movies for PBP Coaching\IM Pictures from ED\IMG_43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95400" y="1752441"/>
            <a:ext cx="3029959" cy="4069080"/>
          </a:xfrm>
          <a:prstGeom prst="round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532" name="Picture 3" descr="C:\Users\BrainFocus1\Desktop\Movies for PBP Coaching\IM Pictures from ED\IMG_43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953000" y="1752600"/>
            <a:ext cx="3051175" cy="4068763"/>
          </a:xfrm>
          <a:prstGeom prst="roundRect">
            <a:avLst/>
          </a:prstGeom>
          <a:noFill/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Content Placeholder 5" descr="IMG_25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66800" y="1905000"/>
            <a:ext cx="3051453" cy="4069080"/>
          </a:xfrm>
          <a:prstGeom prst="round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32770" name="Title 4"/>
          <p:cNvSpPr>
            <a:spLocks noGrp="1"/>
          </p:cNvSpPr>
          <p:nvPr>
            <p:ph type="title"/>
          </p:nvPr>
        </p:nvSpPr>
        <p:spPr>
          <a:xfrm>
            <a:off x="990600" y="304800"/>
            <a:ext cx="7315200" cy="11430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Can you keep on task and keep on the beat?</a:t>
            </a:r>
          </a:p>
        </p:txBody>
      </p:sp>
      <p:pic>
        <p:nvPicPr>
          <p:cNvPr id="23556" name="Picture 6" descr="IMG_2525.jpg"/>
          <p:cNvPicPr>
            <a:picLocks noChangeAspect="1"/>
          </p:cNvPicPr>
          <p:nvPr/>
        </p:nvPicPr>
        <p:blipFill>
          <a:blip r:embed="rId3" cstate="print"/>
          <a:srcRect t="10001" r="9630"/>
          <a:stretch>
            <a:fillRect/>
          </a:stretch>
        </p:blipFill>
        <p:spPr bwMode="auto">
          <a:xfrm>
            <a:off x="5105400" y="1905000"/>
            <a:ext cx="2959991" cy="4069080"/>
          </a:xfrm>
          <a:prstGeom prst="round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315200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Can you keep your balance?</a:t>
            </a:r>
          </a:p>
        </p:txBody>
      </p:sp>
      <p:pic>
        <p:nvPicPr>
          <p:cNvPr id="24579" name="Picture 2" descr="412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1676400"/>
            <a:ext cx="3200400" cy="4267200"/>
          </a:xfrm>
          <a:prstGeom prst="round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315200" cy="11430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Show me your baseball stance…</a:t>
            </a:r>
            <a:r>
              <a:rPr lang="en-US" smtClean="0">
                <a:ea typeface="ＭＳ Ｐゴシック" pitchFamily="34" charset="-128"/>
                <a:sym typeface="Wingdings" pitchFamily="2" charset="2"/>
              </a:rPr>
              <a:t></a:t>
            </a:r>
            <a:endParaRPr lang="en-US" smtClean="0">
              <a:ea typeface="ＭＳ Ｐゴシック" pitchFamily="34" charset="-128"/>
            </a:endParaRPr>
          </a:p>
        </p:txBody>
      </p:sp>
      <p:pic>
        <p:nvPicPr>
          <p:cNvPr id="25603" name="Picture 2" descr="412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850" y="1676400"/>
            <a:ext cx="2606675" cy="3475038"/>
          </a:xfrm>
          <a:prstGeom prst="round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604" name="Picture 3" descr="412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2514600"/>
            <a:ext cx="2898775" cy="3475038"/>
          </a:xfrm>
          <a:prstGeom prst="roundRect">
            <a:avLst/>
          </a:prstGeom>
          <a:noFill/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605" name="Picture 4" descr="4124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242050" y="1676400"/>
            <a:ext cx="2606675" cy="3475038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3270250" y="5181600"/>
            <a:ext cx="2438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How many beats can you hold it in a row?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1066800" y="381000"/>
            <a:ext cx="7315200" cy="11430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Baseball is not just a game…it is a way of life!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71800" y="29718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Movie: 2012-06-13 08.57.12.mp4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/>
          <p:cNvPicPr>
            <a:picLocks noChangeAspect="1" noChangeArrowheads="1"/>
          </p:cNvPicPr>
          <p:nvPr/>
        </p:nvPicPr>
        <p:blipFill>
          <a:blip r:embed="rId2" cstate="print"/>
          <a:srcRect l="2625" t="9209" r="7716" b="11726"/>
          <a:stretch>
            <a:fillRect/>
          </a:stretch>
        </p:blipFill>
        <p:spPr bwMode="auto">
          <a:xfrm>
            <a:off x="381000" y="1524000"/>
            <a:ext cx="8382000" cy="4616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6866" name="Title 2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417638"/>
          </a:xfrm>
        </p:spPr>
        <p:txBody>
          <a:bodyPr/>
          <a:lstStyle/>
          <a:p>
            <a:r>
              <a:rPr lang="en-US" sz="3600" smtClean="0">
                <a:ea typeface="ＭＳ Ｐゴシック" pitchFamily="34" charset="-128"/>
              </a:rPr>
              <a:t>Timing Trends – </a:t>
            </a:r>
            <a:r>
              <a:rPr lang="en-US" smtClean="0">
                <a:ea typeface="ＭＳ Ｐゴシック" pitchFamily="34" charset="-128"/>
              </a:rPr>
              <a:t/>
            </a:r>
            <a:br>
              <a:rPr lang="en-US" smtClean="0">
                <a:ea typeface="ＭＳ Ｐゴシック" pitchFamily="34" charset="-128"/>
              </a:rPr>
            </a:br>
            <a:r>
              <a:rPr lang="en-US" sz="2800" smtClean="0">
                <a:ea typeface="ＭＳ Ｐゴシック" pitchFamily="34" charset="-128"/>
              </a:rPr>
              <a:t>increased MS accuracy, increased sustained focused attention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322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1828800"/>
            <a:ext cx="3143250" cy="4191000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7890" name="Title 2"/>
          <p:cNvSpPr>
            <a:spLocks noGrp="1"/>
          </p:cNvSpPr>
          <p:nvPr>
            <p:ph type="title"/>
          </p:nvPr>
        </p:nvSpPr>
        <p:spPr>
          <a:xfrm>
            <a:off x="1219200" y="228600"/>
            <a:ext cx="7315200" cy="11430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Use of IM Home as part of  school and sports curriculum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 idx="4294967295"/>
          </p:nvPr>
        </p:nvSpPr>
        <p:spPr>
          <a:xfrm>
            <a:off x="1066800" y="152400"/>
            <a:ext cx="7315200" cy="11430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Functional Gains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4294967295"/>
          </p:nvPr>
        </p:nvSpPr>
        <p:spPr>
          <a:xfrm>
            <a:off x="533400" y="1295400"/>
            <a:ext cx="8382000" cy="4830763"/>
          </a:xfrm>
        </p:spPr>
        <p:txBody>
          <a:bodyPr/>
          <a:lstStyle/>
          <a:p>
            <a:r>
              <a:rPr lang="en-US" sz="2800" smtClean="0">
                <a:ea typeface="ＭＳ Ｐゴシック" pitchFamily="34" charset="-128"/>
              </a:rPr>
              <a:t>Ability to tolerate hair cuts; tailored clothes; belt in pants; shoes; hair washing.</a:t>
            </a:r>
          </a:p>
          <a:p>
            <a:r>
              <a:rPr lang="en-US" sz="2800" smtClean="0">
                <a:ea typeface="ＭＳ Ｐゴシック" pitchFamily="34" charset="-128"/>
              </a:rPr>
              <a:t>Ability to sustain mid-range balance tasks; to create novel motor sequences; improved bilateral coordination.</a:t>
            </a:r>
          </a:p>
          <a:p>
            <a:r>
              <a:rPr lang="en-US" sz="2800" smtClean="0">
                <a:ea typeface="ＭＳ Ｐゴシック" pitchFamily="34" charset="-128"/>
              </a:rPr>
              <a:t>Ability to follow multi-step directions and pace activities; improved emotional control.</a:t>
            </a:r>
          </a:p>
          <a:p>
            <a:r>
              <a:rPr lang="en-US" sz="2800" smtClean="0">
                <a:ea typeface="ＭＳ Ｐゴシック" pitchFamily="34" charset="-128"/>
              </a:rPr>
              <a:t>Ability to sit in a chair and find a </a:t>
            </a:r>
            <a:r>
              <a:rPr lang="ja-JP" altLang="en-US" sz="2800" smtClean="0">
                <a:ea typeface="ＭＳ Ｐゴシック" pitchFamily="34" charset="-128"/>
              </a:rPr>
              <a:t>‘</a:t>
            </a:r>
            <a:r>
              <a:rPr lang="en-US" altLang="ja-JP" sz="2800" smtClean="0">
                <a:ea typeface="ＭＳ Ｐゴシック" pitchFamily="34" charset="-128"/>
              </a:rPr>
              <a:t>still point</a:t>
            </a:r>
            <a:r>
              <a:rPr lang="ja-JP" altLang="en-US" sz="2800" smtClean="0">
                <a:ea typeface="ＭＳ Ｐゴシック" pitchFamily="34" charset="-128"/>
              </a:rPr>
              <a:t>’</a:t>
            </a:r>
            <a:endParaRPr lang="en-US" altLang="ja-JP" sz="2800" smtClean="0">
              <a:ea typeface="ＭＳ Ｐゴシック" pitchFamily="34" charset="-128"/>
            </a:endParaRPr>
          </a:p>
          <a:p>
            <a:r>
              <a:rPr lang="en-US" sz="2800" smtClean="0">
                <a:ea typeface="ＭＳ Ｐゴシック" pitchFamily="34" charset="-128"/>
              </a:rPr>
              <a:t>Excelling in academics</a:t>
            </a:r>
          </a:p>
          <a:p>
            <a:r>
              <a:rPr lang="en-US" sz="2800" smtClean="0">
                <a:ea typeface="ＭＳ Ｐゴシック" pitchFamily="34" charset="-128"/>
              </a:rPr>
              <a:t>Excelling above and beyond peers in baseball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315200" cy="1143000"/>
          </a:xfrm>
        </p:spPr>
        <p:txBody>
          <a:bodyPr/>
          <a:lstStyle/>
          <a:p>
            <a:pPr eaLnBrk="1" hangingPunct="1"/>
            <a:r>
              <a:rPr lang="en-US" sz="4300" smtClean="0">
                <a:ea typeface="ＭＳ Ｐゴシック" pitchFamily="34" charset="-128"/>
              </a:rPr>
              <a:t>Greg (10): IM versus stimulant medication.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752600"/>
            <a:ext cx="4498975" cy="4648200"/>
          </a:xfrm>
        </p:spPr>
        <p:txBody>
          <a:bodyPr/>
          <a:lstStyle/>
          <a:p>
            <a:pPr marL="635000" eaLnBrk="1" hangingPunct="1">
              <a:buSzPct val="77000"/>
              <a:buFont typeface="Arial" pitchFamily="34" charset="0"/>
              <a:buNone/>
            </a:pPr>
            <a:endParaRPr lang="en-US" sz="2100" smtClean="0">
              <a:ea typeface="ＭＳ Ｐゴシック" pitchFamily="34" charset="-128"/>
            </a:endParaRPr>
          </a:p>
          <a:p>
            <a:pPr marL="635000" eaLnBrk="1" hangingPunct="1">
              <a:buSzPct val="77000"/>
              <a:buFont typeface="Arial" pitchFamily="34" charset="0"/>
              <a:buBlip>
                <a:blip r:embed="rId2"/>
              </a:buBlip>
            </a:pPr>
            <a:endParaRPr lang="en-US" sz="2100" smtClean="0">
              <a:ea typeface="ＭＳ Ｐゴシック" pitchFamily="34" charset="-128"/>
            </a:endParaRPr>
          </a:p>
        </p:txBody>
      </p:sp>
      <p:pic>
        <p:nvPicPr>
          <p:cNvPr id="30724" name="Content Placeholder 3" descr="171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828800"/>
            <a:ext cx="3124200" cy="4373563"/>
          </a:xfrm>
          <a:prstGeom prst="round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xmlns:p14="http://schemas.microsoft.com/office/powerpoint/2010/main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315200" cy="11430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Case Study 2: Greg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762000" y="1524000"/>
          <a:ext cx="7772400" cy="4348166"/>
        </p:xfrm>
        <a:graphic>
          <a:graphicData uri="http://schemas.openxmlformats.org/drawingml/2006/table">
            <a:tbl>
              <a:tblPr/>
              <a:tblGrid>
                <a:gridCol w="3805238"/>
                <a:gridCol w="3967162"/>
              </a:tblGrid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ＭＳ Ｐゴシック" pitchFamily="34" charset="-128"/>
                          <a:cs typeface="Arial" pitchFamily="34" charset="0"/>
                        </a:rPr>
                        <a:t>Strengths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itchFamily="34" charset="0"/>
                          <a:ea typeface="ＭＳ Ｐゴシック" pitchFamily="34" charset="-128"/>
                          <a:cs typeface="Arial" pitchFamily="34" charset="0"/>
                        </a:rPr>
                        <a:t>Challenges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87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ＭＳ Ｐゴシック" pitchFamily="34" charset="-128"/>
                          <a:cs typeface="Arial" pitchFamily="34" charset="0"/>
                        </a:rPr>
                        <a:t>Sociable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ＭＳ Ｐゴシック" pitchFamily="34" charset="-128"/>
                          <a:cs typeface="Arial" pitchFamily="34" charset="0"/>
                        </a:rPr>
                        <a:t>More comfortable with older or younger children or with adults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</a:tr>
              <a:tr h="687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ＭＳ Ｐゴシック" pitchFamily="34" charset="-128"/>
                          <a:cs typeface="Arial" pitchFamily="34" charset="0"/>
                        </a:rPr>
                        <a:t>Engaged in many age appropriate activities including team sports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ＭＳ Ｐゴシック" pitchFamily="34" charset="-128"/>
                          <a:cs typeface="Arial" pitchFamily="34" charset="0"/>
                        </a:rPr>
                        <a:t>Unable to cope with overnight stays with friends or camping trips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ＭＳ Ｐゴシック" pitchFamily="34" charset="-128"/>
                          <a:cs typeface="Arial" pitchFamily="34" charset="0"/>
                        </a:rPr>
                        <a:t>Kind hearted and giving by nature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ＭＳ Ｐゴシック" pitchFamily="34" charset="-128"/>
                          <a:cs typeface="Arial" pitchFamily="34" charset="0"/>
                        </a:rPr>
                        <a:t>Strong fear of the dark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ＭＳ Ｐゴシック" pitchFamily="34" charset="-128"/>
                          <a:cs typeface="Arial" pitchFamily="34" charset="0"/>
                        </a:rPr>
                        <a:t>Likes to look trendy and </a:t>
                      </a:r>
                      <a:r>
                        <a:rPr kumimoji="0" lang="ja-JP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ＭＳ Ｐゴシック" pitchFamily="34" charset="-128"/>
                          <a:cs typeface="Arial" pitchFamily="34" charset="0"/>
                        </a:rPr>
                        <a:t>‘</a:t>
                      </a:r>
                      <a:r>
                        <a:rPr kumimoji="0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ＭＳ Ｐゴシック" pitchFamily="34" charset="-128"/>
                          <a:cs typeface="Arial" pitchFamily="34" charset="0"/>
                        </a:rPr>
                        <a:t>cool</a:t>
                      </a:r>
                      <a:r>
                        <a:rPr kumimoji="0" lang="ja-JP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ＭＳ Ｐゴシック" pitchFamily="34" charset="-128"/>
                          <a:cs typeface="Arial" pitchFamily="34" charset="0"/>
                        </a:rPr>
                        <a:t>’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ＭＳ Ｐゴシック" pitchFamily="34" charset="-128"/>
                          <a:cs typeface="Arial" pitchFamily="34" charset="0"/>
                        </a:rPr>
                        <a:t>Difficulty tolerating hair cuts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</a:tr>
              <a:tr h="981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ＭＳ Ｐゴシック" pitchFamily="34" charset="-128"/>
                          <a:cs typeface="Arial" pitchFamily="34" charset="0"/>
                        </a:rPr>
                        <a:t>Strong family bonds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ＭＳ Ｐゴシック" pitchFamily="34" charset="-128"/>
                          <a:cs typeface="Arial" pitchFamily="34" charset="0"/>
                        </a:rPr>
                        <a:t>Increasingly unhappy at school due to increased academics and independent learning requirements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ＭＳ Ｐゴシック" pitchFamily="34" charset="-128"/>
                          <a:cs typeface="Arial" pitchFamily="34" charset="0"/>
                        </a:rPr>
                        <a:t>Seeks touch from family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ＭＳ Ｐゴシック" pitchFamily="34" charset="-128"/>
                          <a:cs typeface="Arial" pitchFamily="34" charset="0"/>
                        </a:rPr>
                        <a:t>Many sensory aversions during ADL</a:t>
                      </a:r>
                      <a:r>
                        <a:rPr kumimoji="0" lang="ja-JP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ＭＳ Ｐゴシック" pitchFamily="34" charset="-128"/>
                          <a:cs typeface="Arial" pitchFamily="34" charset="0"/>
                        </a:rPr>
                        <a:t>’</a:t>
                      </a:r>
                      <a:r>
                        <a:rPr kumimoji="0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ＭＳ Ｐゴシック" pitchFamily="34" charset="-128"/>
                          <a:cs typeface="Arial" pitchFamily="34" charset="0"/>
                        </a:rPr>
                        <a:t>s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7E8"/>
                    </a:solidFill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ＭＳ Ｐゴシック" pitchFamily="34" charset="-128"/>
                          <a:cs typeface="Arial" pitchFamily="34" charset="0"/>
                        </a:rPr>
                        <a:t>Eager to please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  <a:ea typeface="ＭＳ Ｐゴシック" pitchFamily="34" charset="-128"/>
                          <a:cs typeface="Arial" pitchFamily="34" charset="0"/>
                        </a:rPr>
                        <a:t>Forgetful with increasing anxiety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8EEC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/>
              <a:t>Review of Post-Test from </a:t>
            </a:r>
            <a:r>
              <a:rPr lang="en-US" sz="3600" dirty="0" smtClean="0"/>
              <a:t>Module 6</a:t>
            </a:r>
            <a:endParaRPr lang="en-US" sz="3600" dirty="0">
              <a:solidFill>
                <a:schemeClr val="accent2">
                  <a:lumMod val="7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14338" name="Content Placeholder 3"/>
          <p:cNvSpPr>
            <a:spLocks noGrp="1"/>
          </p:cNvSpPr>
          <p:nvPr>
            <p:ph idx="1"/>
          </p:nvPr>
        </p:nvSpPr>
        <p:spPr>
          <a:xfrm>
            <a:off x="1676400" y="1600200"/>
            <a:ext cx="70104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ea typeface="ＭＳ Ｐゴシック" pitchFamily="34" charset="-128"/>
              </a:rPr>
              <a:t>1. True or False: In order to evaluate a child</a:t>
            </a:r>
            <a:r>
              <a:rPr lang="en-US" altLang="en-US" dirty="0" smtClean="0">
                <a:ea typeface="ＭＳ Ｐゴシック" pitchFamily="34" charset="-128"/>
              </a:rPr>
              <a:t>’</a:t>
            </a:r>
            <a:r>
              <a:rPr lang="en-US" altLang="ja-JP" dirty="0" smtClean="0">
                <a:ea typeface="ＭＳ Ｐゴシック" pitchFamily="34" charset="-128"/>
              </a:rPr>
              <a:t>s timing skills, an IM practitioner must always complete a LFA</a:t>
            </a:r>
          </a:p>
          <a:p>
            <a:pPr marL="457200" indent="-457200">
              <a:buFont typeface="Arial" pitchFamily="34" charset="0"/>
              <a:buNone/>
            </a:pPr>
            <a:endParaRPr lang="en-US" dirty="0" smtClean="0">
              <a:ea typeface="ＭＳ Ｐゴシック" pitchFamily="34" charset="-128"/>
            </a:endParaRPr>
          </a:p>
          <a:p>
            <a:pPr marL="457200" indent="-457200"/>
            <a:r>
              <a:rPr lang="en-US" dirty="0" smtClean="0">
                <a:ea typeface="ＭＳ Ｐゴシック" pitchFamily="34" charset="-128"/>
              </a:rPr>
              <a:t>Answer: False</a:t>
            </a:r>
          </a:p>
          <a:p>
            <a:pPr marL="457200" indent="-457200"/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9"/>
          <p:cNvPicPr>
            <a:picLocks noChangeAspect="1" noChangeArrowheads="1"/>
          </p:cNvPicPr>
          <p:nvPr/>
        </p:nvPicPr>
        <p:blipFill>
          <a:blip r:embed="rId2" cstate="print"/>
          <a:srcRect l="28316" t="14722" r="33452" b="23709"/>
          <a:stretch>
            <a:fillRect/>
          </a:stretch>
        </p:blipFill>
        <p:spPr bwMode="auto">
          <a:xfrm>
            <a:off x="228600" y="1066800"/>
            <a:ext cx="4953000" cy="518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86" name="Picture 34"/>
          <p:cNvPicPr>
            <a:picLocks noChangeAspect="1" noChangeArrowheads="1"/>
          </p:cNvPicPr>
          <p:nvPr/>
        </p:nvPicPr>
        <p:blipFill>
          <a:blip r:embed="rId3" cstate="print"/>
          <a:srcRect l="40485" t="15176" r="33775" b="23268"/>
          <a:stretch>
            <a:fillRect/>
          </a:stretch>
        </p:blipFill>
        <p:spPr bwMode="auto">
          <a:xfrm>
            <a:off x="5257800" y="1066800"/>
            <a:ext cx="3657600" cy="518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1987" name="Title 3"/>
          <p:cNvSpPr>
            <a:spLocks noGrp="1"/>
          </p:cNvSpPr>
          <p:nvPr>
            <p:ph type="title"/>
          </p:nvPr>
        </p:nvSpPr>
        <p:spPr>
          <a:xfrm>
            <a:off x="914400" y="0"/>
            <a:ext cx="7315200" cy="10668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Pre and Post LFA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 idx="4294967295"/>
          </p:nvPr>
        </p:nvSpPr>
        <p:spPr>
          <a:xfrm>
            <a:off x="914400" y="304800"/>
            <a:ext cx="7315200" cy="11430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Start with whole body movement to the beat.</a:t>
            </a:r>
          </a:p>
        </p:txBody>
      </p:sp>
      <p:pic>
        <p:nvPicPr>
          <p:cNvPr id="33795" name="Content Placeholder 3" descr="1638.jpg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38200" y="1866900"/>
            <a:ext cx="3657600" cy="2743200"/>
          </a:xfrm>
          <a:prstGeom prst="round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3796" name="Picture 2" descr="C:\Users\BrainFocus1\Desktop\Media for 7&amp;8\7\16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00600" y="1866900"/>
            <a:ext cx="3657600" cy="2743200"/>
          </a:xfrm>
          <a:prstGeom prst="roundRect">
            <a:avLst/>
          </a:prstGeom>
          <a:noFill/>
          <a:ln w="38100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33797" name="TextBox 6"/>
          <p:cNvSpPr txBox="1">
            <a:spLocks noChangeArrowheads="1"/>
          </p:cNvSpPr>
          <p:nvPr/>
        </p:nvSpPr>
        <p:spPr bwMode="auto">
          <a:xfrm>
            <a:off x="762000" y="4800600"/>
            <a:ext cx="78486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rPr>
              <a:t>Any 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rPr>
              <a:t>rhythmic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rPr>
              <a:t>movement to the beat can help with internal association. 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rPr>
              <a:t>No swing? Try a rocking chair; Pilates ball; swivel office chair; air mattress or just shifting your body back and forth to the beat</a:t>
            </a:r>
            <a:r>
              <a:rPr lang="en-US" sz="2000" b="1" dirty="0">
                <a:latin typeface="+mn-lt"/>
                <a:ea typeface="+mn-ea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 idx="4294967295"/>
          </p:nvPr>
        </p:nvSpPr>
        <p:spPr>
          <a:xfrm>
            <a:off x="1066800" y="457200"/>
            <a:ext cx="7315200" cy="11430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Relax into the beat and watch your score on TV!</a:t>
            </a:r>
            <a:br>
              <a:rPr lang="en-US" smtClean="0">
                <a:ea typeface="ＭＳ Ｐゴシック" pitchFamily="34" charset="-128"/>
              </a:rPr>
            </a:br>
            <a:endParaRPr lang="en-US" smtClean="0">
              <a:ea typeface="ＭＳ Ｐゴシック" pitchFamily="34" charset="-128"/>
            </a:endParaRPr>
          </a:p>
        </p:txBody>
      </p:sp>
      <p:pic>
        <p:nvPicPr>
          <p:cNvPr id="34819" name="Content Placeholder 5" descr="1703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 b="10768"/>
          <a:stretch>
            <a:fillRect/>
          </a:stretch>
        </p:blipFill>
        <p:spPr>
          <a:xfrm>
            <a:off x="474663" y="2209800"/>
            <a:ext cx="3394075" cy="4038600"/>
          </a:xfrm>
          <a:prstGeom prst="round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34820" name="Picture 6" descr="170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447800"/>
            <a:ext cx="4165600" cy="3124200"/>
          </a:xfrm>
          <a:prstGeom prst="round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34821" name="TextBox 7"/>
          <p:cNvSpPr txBox="1">
            <a:spLocks noChangeArrowheads="1"/>
          </p:cNvSpPr>
          <p:nvPr/>
        </p:nvSpPr>
        <p:spPr bwMode="auto">
          <a:xfrm>
            <a:off x="457200" y="1371600"/>
            <a:ext cx="3429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rPr>
              <a:t>Decrease sensory-motor demands</a:t>
            </a:r>
          </a:p>
          <a:p>
            <a:pPr algn="ctr">
              <a:defRPr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rPr>
              <a:t> by isolating foot movements. </a:t>
            </a:r>
          </a:p>
          <a:p>
            <a:pPr>
              <a:defRPr/>
            </a:pPr>
            <a:endParaRPr lang="en-US" dirty="0">
              <a:ea typeface="+mn-ea"/>
              <a:cs typeface="Arial" pitchFamily="34" charset="0"/>
            </a:endParaRPr>
          </a:p>
        </p:txBody>
      </p:sp>
      <p:sp>
        <p:nvSpPr>
          <p:cNvPr id="44037" name="TextBox 8"/>
          <p:cNvSpPr txBox="1">
            <a:spLocks noChangeArrowheads="1"/>
          </p:cNvSpPr>
          <p:nvPr/>
        </p:nvSpPr>
        <p:spPr bwMode="auto">
          <a:xfrm>
            <a:off x="4038600" y="4648200"/>
            <a:ext cx="48768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D5A50"/>
                </a:solidFill>
                <a:latin typeface="Tw Cen MT" pitchFamily="34" charset="0"/>
              </a:rPr>
              <a:t>Don</a:t>
            </a:r>
            <a:r>
              <a:rPr lang="ja-JP" altLang="en-US" b="1" dirty="0">
                <a:solidFill>
                  <a:srgbClr val="0D5A50"/>
                </a:solidFill>
                <a:latin typeface="Tw Cen MT" pitchFamily="34" charset="0"/>
              </a:rPr>
              <a:t>’</a:t>
            </a:r>
            <a:r>
              <a:rPr lang="en-US" altLang="ja-JP" b="1" dirty="0">
                <a:solidFill>
                  <a:srgbClr val="0D5A50"/>
                </a:solidFill>
                <a:latin typeface="Tw Cen MT" pitchFamily="34" charset="0"/>
              </a:rPr>
              <a:t>t have a folding mat? Tape foot or pressure triggers to any vertical surface i.e. wall/door  and allow student to lie on the floor. In lying they only have to concentrate on the beat and their feet.</a:t>
            </a:r>
            <a:endParaRPr lang="en-US" b="1" dirty="0">
              <a:solidFill>
                <a:srgbClr val="0D5A50"/>
              </a:solidFill>
              <a:latin typeface="Tw Cen MT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 descr="49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ound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Allow fidgets during IM training…</a:t>
            </a:r>
          </a:p>
        </p:txBody>
      </p:sp>
      <p:pic>
        <p:nvPicPr>
          <p:cNvPr id="4" name="Content Placeholder 3" descr="16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24200" y="1828800"/>
            <a:ext cx="3394075" cy="4525963"/>
          </a:xfrm>
          <a:prstGeom prst="roundRect">
            <a:avLst/>
          </a:prstGeom>
          <a:ln w="38100" cap="sq">
            <a:solidFill>
              <a:schemeClr val="accent6"/>
            </a:solidFill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4"/>
          <p:cNvSpPr>
            <a:spLocks noGrp="1"/>
          </p:cNvSpPr>
          <p:nvPr>
            <p:ph type="title"/>
          </p:nvPr>
        </p:nvSpPr>
        <p:spPr>
          <a:xfrm>
            <a:off x="1239838" y="274638"/>
            <a:ext cx="7315200" cy="11430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Relax … Explore …</a:t>
            </a:r>
          </a:p>
        </p:txBody>
      </p:sp>
      <p:pic>
        <p:nvPicPr>
          <p:cNvPr id="4" name="Content Placeholder 3" descr="16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00400" y="1600200"/>
            <a:ext cx="3394075" cy="4525963"/>
          </a:xfrm>
          <a:prstGeom prst="roundRect">
            <a:avLst/>
          </a:prstGeom>
          <a:ln w="38100" cap="sq">
            <a:solidFill>
              <a:srgbClr val="00B050"/>
            </a:solidFill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1619.jpg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800" y="762000"/>
            <a:ext cx="2514600" cy="3556000"/>
          </a:xfrm>
          <a:prstGeom prst="roundRect">
            <a:avLst/>
          </a:prstGeom>
          <a:ln w="38100" cap="sq">
            <a:solidFill>
              <a:srgbClr val="92D050"/>
            </a:solidFill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 descr="1618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1181" y="1371600"/>
            <a:ext cx="2713038" cy="3886200"/>
          </a:xfrm>
          <a:prstGeom prst="roundRect">
            <a:avLst/>
          </a:prstGeom>
          <a:ln w="38100" cap="sq">
            <a:solidFill>
              <a:srgbClr val="92D05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1617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2057400"/>
            <a:ext cx="2647950" cy="3937000"/>
          </a:xfrm>
          <a:prstGeom prst="roundRect">
            <a:avLst/>
          </a:prstGeom>
          <a:ln w="38100" cap="sq">
            <a:solidFill>
              <a:srgbClr val="92D05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8132" name="TextBox 10"/>
          <p:cNvSpPr txBox="1">
            <a:spLocks noChangeArrowheads="1"/>
          </p:cNvSpPr>
          <p:nvPr/>
        </p:nvSpPr>
        <p:spPr bwMode="auto">
          <a:xfrm>
            <a:off x="3657600" y="228600"/>
            <a:ext cx="2133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B0105C"/>
                </a:solidFill>
              </a:rPr>
              <a:t>… Play!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631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1192"/>
          <a:stretch>
            <a:fillRect/>
          </a:stretch>
        </p:blipFill>
        <p:spPr>
          <a:xfrm>
            <a:off x="3409950" y="2209800"/>
            <a:ext cx="2495550" cy="3835400"/>
          </a:xfrm>
          <a:prstGeom prst="roundRect">
            <a:avLst/>
          </a:prstGeom>
          <a:ln w="381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1633.jpg"/>
          <p:cNvPicPr>
            <a:picLocks noChangeAspect="1"/>
          </p:cNvPicPr>
          <p:nvPr/>
        </p:nvPicPr>
        <p:blipFill>
          <a:blip r:embed="rId4" cstate="print"/>
          <a:srcRect l="19394" t="12727"/>
          <a:stretch>
            <a:fillRect/>
          </a:stretch>
        </p:blipFill>
        <p:spPr>
          <a:xfrm>
            <a:off x="304800" y="2895600"/>
            <a:ext cx="2533650" cy="3657600"/>
          </a:xfrm>
          <a:prstGeom prst="roundRect">
            <a:avLst/>
          </a:prstGeom>
          <a:ln w="38100" cap="sq">
            <a:solidFill>
              <a:schemeClr val="accent3"/>
            </a:solidFill>
            <a:miter lim="800000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1634.jpg"/>
          <p:cNvPicPr>
            <a:picLocks noChangeAspect="1"/>
          </p:cNvPicPr>
          <p:nvPr/>
        </p:nvPicPr>
        <p:blipFill>
          <a:blip r:embed="rId5" cstate="print"/>
          <a:srcRect l="20741" r="11111"/>
          <a:stretch>
            <a:fillRect/>
          </a:stretch>
        </p:blipFill>
        <p:spPr>
          <a:xfrm>
            <a:off x="6477000" y="457200"/>
            <a:ext cx="2397125" cy="4479925"/>
          </a:xfrm>
          <a:prstGeom prst="roundRect">
            <a:avLst/>
          </a:prstGeom>
          <a:ln w="38100" cap="sq">
            <a:solidFill>
              <a:srgbClr val="00B050"/>
            </a:solidFill>
            <a:miter lim="800000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9156" name="Title 10"/>
          <p:cNvSpPr>
            <a:spLocks noGrp="1"/>
          </p:cNvSpPr>
          <p:nvPr>
            <p:ph type="title" idx="4294967295"/>
          </p:nvPr>
        </p:nvSpPr>
        <p:spPr>
          <a:xfrm>
            <a:off x="228600" y="457200"/>
            <a:ext cx="5867400" cy="11430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Right hand, left toe bubbles and breath!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 descr="17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00200"/>
            <a:ext cx="3360420" cy="4480560"/>
          </a:xfrm>
          <a:prstGeom prst="round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63" name="Picture 2" descr="174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600200"/>
            <a:ext cx="3360420" cy="4480560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0179" name="Title 3"/>
          <p:cNvSpPr>
            <a:spLocks noGrp="1"/>
          </p:cNvSpPr>
          <p:nvPr>
            <p:ph type="title" idx="4294967295"/>
          </p:nvPr>
        </p:nvSpPr>
        <p:spPr>
          <a:xfrm>
            <a:off x="990600" y="228600"/>
            <a:ext cx="7315200" cy="11430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Both toes, bubblegum and bounce!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164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00200"/>
            <a:ext cx="3429000" cy="4572000"/>
          </a:xfrm>
          <a:prstGeom prst="round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1987" name="Picture 3" descr="165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600200"/>
            <a:ext cx="3429000" cy="4572000"/>
          </a:xfrm>
          <a:prstGeom prst="round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1203" name="Title 4"/>
          <p:cNvSpPr>
            <a:spLocks noGrp="1"/>
          </p:cNvSpPr>
          <p:nvPr>
            <p:ph type="title" idx="4294967295"/>
          </p:nvPr>
        </p:nvSpPr>
        <p:spPr>
          <a:xfrm>
            <a:off x="1066800" y="228600"/>
            <a:ext cx="7315200" cy="11430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Both heels, ball to wall toss and catch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3152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/>
              <a:t>Review of Post-Test from </a:t>
            </a:r>
            <a:r>
              <a:rPr lang="en-US" sz="3600" dirty="0" smtClean="0"/>
              <a:t>Module 6</a:t>
            </a:r>
            <a:endParaRPr lang="en-US" sz="3600" dirty="0" smtClean="0">
              <a:ea typeface="+mj-ea"/>
              <a:cs typeface="+mj-cs"/>
            </a:endParaRP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>
          <a:xfrm>
            <a:off x="1447800" y="1600200"/>
            <a:ext cx="72390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ea typeface="ＭＳ Ｐゴシック" pitchFamily="34" charset="-128"/>
              </a:rPr>
              <a:t>2. True or False: A Short Form Test should be completed at the beginning of each session where possible.</a:t>
            </a:r>
          </a:p>
          <a:p>
            <a:pPr marL="457200" indent="-457200">
              <a:buFont typeface="Arial" pitchFamily="34" charset="0"/>
              <a:buNone/>
            </a:pPr>
            <a:endParaRPr lang="en-US" dirty="0" smtClean="0">
              <a:ea typeface="ＭＳ Ｐゴシック" pitchFamily="34" charset="-128"/>
            </a:endParaRPr>
          </a:p>
          <a:p>
            <a:pPr marL="457200" indent="-457200"/>
            <a:r>
              <a:rPr lang="en-US" dirty="0" smtClean="0">
                <a:ea typeface="ＭＳ Ｐゴシック" pitchFamily="34" charset="-128"/>
              </a:rPr>
              <a:t>Answer: True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17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600200"/>
            <a:ext cx="3429000" cy="4572000"/>
          </a:xfrm>
          <a:prstGeom prst="round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52226" name="Title 4"/>
          <p:cNvSpPr>
            <a:spLocks noGrp="1"/>
          </p:cNvSpPr>
          <p:nvPr>
            <p:ph type="title"/>
          </p:nvPr>
        </p:nvSpPr>
        <p:spPr>
          <a:xfrm>
            <a:off x="1143000" y="304800"/>
            <a:ext cx="7315200" cy="11430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Combining IM with academics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 descr="2193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38200" y="1600200"/>
            <a:ext cx="3360420" cy="4480560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4035" name="Picture 4" descr="2194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953000" y="1600200"/>
            <a:ext cx="3360420" cy="4480560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3251" name="Title 6"/>
          <p:cNvSpPr>
            <a:spLocks noGrp="1"/>
          </p:cNvSpPr>
          <p:nvPr>
            <p:ph type="title" idx="4294967295"/>
          </p:nvPr>
        </p:nvSpPr>
        <p:spPr>
          <a:xfrm>
            <a:off x="609600" y="152400"/>
            <a:ext cx="7924800" cy="1143000"/>
          </a:xfrm>
        </p:spPr>
        <p:txBody>
          <a:bodyPr/>
          <a:lstStyle/>
          <a:p>
            <a:r>
              <a:rPr lang="en-US" sz="3600" dirty="0" smtClean="0">
                <a:ea typeface="ＭＳ Ｐゴシック" pitchFamily="34" charset="-128"/>
              </a:rPr>
              <a:t>Hit those </a:t>
            </a:r>
            <a:r>
              <a:rPr lang="en-US" sz="3600" dirty="0" smtClean="0">
                <a:ea typeface="ＭＳ Ｐゴシック" pitchFamily="34" charset="-128"/>
              </a:rPr>
              <a:t>triggers on the beat:</a:t>
            </a:r>
            <a:br>
              <a:rPr lang="en-US" sz="3600" dirty="0" smtClean="0">
                <a:ea typeface="ＭＳ Ｐゴシック" pitchFamily="34" charset="-128"/>
              </a:rPr>
            </a:br>
            <a:r>
              <a:rPr lang="en-US" sz="3600" dirty="0" smtClean="0">
                <a:ea typeface="ＭＳ Ｐゴシック" pitchFamily="34" charset="-128"/>
              </a:rPr>
              <a:t> bilateral integration with rubber mallets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 idx="4294967295"/>
          </p:nvPr>
        </p:nvSpPr>
        <p:spPr>
          <a:xfrm>
            <a:off x="1143000" y="228600"/>
            <a:ext cx="7315200" cy="11430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Functional Gains</a:t>
            </a:r>
          </a:p>
        </p:txBody>
      </p:sp>
      <p:sp>
        <p:nvSpPr>
          <p:cNvPr id="54274" name="Content Placeholder 2"/>
          <p:cNvSpPr>
            <a:spLocks noGrp="1"/>
          </p:cNvSpPr>
          <p:nvPr>
            <p:ph idx="4294967295"/>
          </p:nvPr>
        </p:nvSpPr>
        <p:spPr>
          <a:xfrm>
            <a:off x="685800" y="1447800"/>
            <a:ext cx="8077200" cy="4830763"/>
          </a:xfrm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Greg made steady improvements in his performance and length of focus. It came as no surprise then, when mid-way through his program he came into the clinic beaming – his Lacrosse coach had noticed another of the benefits of IM….improved reaction speed and accuracy during Lacrosse performance – great team continuity!</a:t>
            </a:r>
          </a:p>
          <a:p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 descr="223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56197">
            <a:off x="4966092" y="2002674"/>
            <a:ext cx="2883715" cy="3844953"/>
          </a:xfrm>
          <a:prstGeom prst="round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5298" name="Title 2"/>
          <p:cNvSpPr>
            <a:spLocks noGrp="1"/>
          </p:cNvSpPr>
          <p:nvPr>
            <p:ph type="title" idx="4294967295"/>
          </p:nvPr>
        </p:nvSpPr>
        <p:spPr>
          <a:xfrm>
            <a:off x="914400" y="533400"/>
            <a:ext cx="7315200" cy="1143000"/>
          </a:xfrm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Dual Success!</a:t>
            </a:r>
          </a:p>
        </p:txBody>
      </p:sp>
      <p:sp>
        <p:nvSpPr>
          <p:cNvPr id="5529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5061" name="Picture 1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20904589">
            <a:off x="1421174" y="1977461"/>
            <a:ext cx="2623467" cy="379393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B0F0"/>
            </a:solidFill>
            <a:round/>
            <a:headEnd/>
            <a:tailEnd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315200" cy="1143000"/>
          </a:xfrm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Review of Module 7 Learning Outcomes. </a:t>
            </a:r>
          </a:p>
        </p:txBody>
      </p:sp>
      <p:sp>
        <p:nvSpPr>
          <p:cNvPr id="56322" name="Content Placeholder 2"/>
          <p:cNvSpPr>
            <a:spLocks noGrp="1"/>
          </p:cNvSpPr>
          <p:nvPr>
            <p:ph idx="1"/>
          </p:nvPr>
        </p:nvSpPr>
        <p:spPr>
          <a:xfrm>
            <a:off x="1600200" y="1524000"/>
            <a:ext cx="6781800" cy="4298950"/>
          </a:xfrm>
        </p:spPr>
        <p:txBody>
          <a:bodyPr/>
          <a:lstStyle/>
          <a:p>
            <a:pPr marL="457200" indent="-457200"/>
            <a:r>
              <a:rPr lang="en-US" sz="2400" smtClean="0">
                <a:ea typeface="ＭＳ Ｐゴシック" pitchFamily="34" charset="-128"/>
              </a:rPr>
              <a:t>Case study 1 – Chris: Auditory Processing; SI</a:t>
            </a:r>
          </a:p>
          <a:p>
            <a:pPr marL="457200" indent="-457200"/>
            <a:r>
              <a:rPr lang="en-US" sz="2400" smtClean="0">
                <a:ea typeface="ＭＳ Ｐゴシック" pitchFamily="34" charset="-128"/>
              </a:rPr>
              <a:t>Case study 2 – Greg: Hyperactivity and Anxiety</a:t>
            </a:r>
          </a:p>
          <a:p>
            <a:pPr marL="457200" indent="-457200"/>
            <a:r>
              <a:rPr lang="en-US" sz="2400" smtClean="0">
                <a:ea typeface="ＭＳ Ｐゴシック" pitchFamily="34" charset="-128"/>
              </a:rPr>
              <a:t>Review pre and post IM testing -  where do you start in treatment planning? How do you devise child relevant IM activities? How do you measure IM progress?</a:t>
            </a:r>
          </a:p>
          <a:p>
            <a:pPr marL="457200" indent="-457200"/>
            <a:r>
              <a:rPr lang="en-US" sz="2400" smtClean="0">
                <a:ea typeface="ＭＳ Ｐゴシック" pitchFamily="34" charset="-128"/>
              </a:rPr>
              <a:t>Assignment/Homework</a:t>
            </a:r>
            <a:endParaRPr lang="en-US" sz="2400" b="0" smtClean="0">
              <a:ea typeface="ＭＳ Ｐゴシック" pitchFamily="34" charset="-128"/>
            </a:endParaRPr>
          </a:p>
        </p:txBody>
      </p:sp>
      <p:pic>
        <p:nvPicPr>
          <p:cNvPr id="56323" name="Picture 3" descr="C:\Users\BrainFocus1\AppData\Local\Microsoft\Windows\Temporary Internet Files\Content.IE5\F2ARZTUM\MC90044151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3657600"/>
            <a:ext cx="2249488" cy="224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C:\Users\BrainFocus1\AppData\Local\Microsoft\Windows\Temporary Internet Files\Content.IE5\F2ARZTUM\MC90043156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914400"/>
            <a:ext cx="3856038" cy="385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228600"/>
            <a:ext cx="7315200" cy="1143000"/>
          </a:xfrm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Module 7 Homework</a:t>
            </a:r>
          </a:p>
        </p:txBody>
      </p:sp>
      <p:sp>
        <p:nvSpPr>
          <p:cNvPr id="49155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1143000" y="1554163"/>
            <a:ext cx="7315200" cy="4525962"/>
          </a:xfrm>
        </p:spPr>
        <p:txBody>
          <a:bodyPr/>
          <a:lstStyle/>
          <a:p>
            <a:pPr marL="292100" indent="0">
              <a:buSzPct val="77000"/>
              <a:buNone/>
              <a:defRPr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1. Select a child that has been working  with you for IM training.</a:t>
            </a:r>
          </a:p>
          <a:p>
            <a:pPr marL="292100" indent="0">
              <a:buSzPct val="77000"/>
              <a:buNone/>
              <a:defRPr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2. Write up a short outline of your initial findings and functional gains to date (using attached mini case study format).</a:t>
            </a:r>
          </a:p>
          <a:p>
            <a:pPr marL="292100" indent="0">
              <a:buSzPct val="77000"/>
              <a:buNone/>
              <a:defRPr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3. Submit case study to IM for review and feedback before the end of PBP advanced </a:t>
            </a:r>
            <a:r>
              <a:rPr lang="en-US" smtClean="0">
                <a:solidFill>
                  <a:schemeClr val="accent6">
                    <a:lumMod val="50000"/>
                  </a:schemeClr>
                </a:solidFill>
                <a:ea typeface="+mn-ea"/>
                <a:cs typeface="+mn-cs"/>
              </a:rPr>
              <a:t>training period.</a:t>
            </a:r>
            <a:endParaRPr lang="en-US" dirty="0" smtClean="0">
              <a:solidFill>
                <a:schemeClr val="accent6">
                  <a:lumMod val="50000"/>
                </a:schemeClr>
              </a:solidFill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467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/>
              <a:t>Review of Post-Test from </a:t>
            </a:r>
            <a:r>
              <a:rPr lang="en-US" sz="3600" dirty="0" smtClean="0"/>
              <a:t>Module 6</a:t>
            </a:r>
            <a:endParaRPr lang="en-US" sz="3600" dirty="0" smtClean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600200"/>
            <a:ext cx="7315200" cy="452596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 smtClean="0">
                <a:ea typeface="+mn-ea"/>
                <a:cs typeface="+mn-cs"/>
              </a:rPr>
              <a:t>3.  True or False: The IM software does not allow you to compare current LFA results with those of a previous test date.</a:t>
            </a:r>
          </a:p>
          <a:p>
            <a:pPr marL="457200" indent="-457200">
              <a:buFont typeface="Arial" pitchFamily="34" charset="0"/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marL="457200" indent="-457200">
              <a:defRPr/>
            </a:pPr>
            <a:r>
              <a:rPr lang="en-US" dirty="0" smtClean="0">
                <a:ea typeface="+mn-ea"/>
                <a:cs typeface="+mn-cs"/>
              </a:rPr>
              <a:t>Answer: False</a:t>
            </a:r>
          </a:p>
          <a:p>
            <a:pPr>
              <a:defRPr/>
            </a:pPr>
            <a:endParaRPr lang="en-US" dirty="0"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7315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/>
              <a:t>Review of Post-Test from </a:t>
            </a:r>
            <a:r>
              <a:rPr lang="en-US" sz="3600" dirty="0" smtClean="0"/>
              <a:t>Module 6</a:t>
            </a:r>
            <a:endParaRPr lang="en-US" sz="3600" dirty="0" smtClean="0">
              <a:ea typeface="+mj-ea"/>
              <a:cs typeface="+mj-cs"/>
            </a:endParaRP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1524000" y="1600200"/>
            <a:ext cx="7315200" cy="452596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 smtClean="0">
                <a:ea typeface="+mn-ea"/>
                <a:cs typeface="+mn-cs"/>
              </a:rPr>
              <a:t>4.  True or False: It is not possible to create a PDF file with IM tables and data.</a:t>
            </a:r>
          </a:p>
          <a:p>
            <a:pPr marL="457200" indent="-457200">
              <a:buFont typeface="Arial" pitchFamily="34" charset="0"/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marL="457200" indent="-457200">
              <a:defRPr/>
            </a:pPr>
            <a:r>
              <a:rPr lang="en-US" dirty="0" smtClean="0">
                <a:ea typeface="+mn-ea"/>
                <a:cs typeface="+mn-cs"/>
              </a:rPr>
              <a:t>Answer: False</a:t>
            </a:r>
          </a:p>
          <a:p>
            <a:pPr>
              <a:defRPr/>
            </a:pPr>
            <a:endParaRPr lang="en-US" dirty="0" smtClean="0"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600200" y="274638"/>
            <a:ext cx="7315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/>
              <a:t>Review of Post-Test from </a:t>
            </a:r>
            <a:r>
              <a:rPr lang="en-US" sz="3600" dirty="0" smtClean="0"/>
              <a:t>Module 6</a:t>
            </a:r>
            <a:endParaRPr lang="en-US" sz="3600" dirty="0" smtClean="0">
              <a:ea typeface="+mj-ea"/>
              <a:cs typeface="+mj-cs"/>
            </a:endParaRP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1600200" y="1600200"/>
            <a:ext cx="73152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ea typeface="ＭＳ Ｐゴシック" pitchFamily="34" charset="-128"/>
              </a:rPr>
              <a:t>5.  True or False: The data list view table will allow you to analyze a child</a:t>
            </a:r>
            <a:r>
              <a:rPr lang="en-US" altLang="ja-JP" dirty="0" smtClean="0">
                <a:ea typeface="ＭＳ Ｐゴシック" pitchFamily="34" charset="-128"/>
              </a:rPr>
              <a:t>’s timing tendency.</a:t>
            </a:r>
          </a:p>
          <a:p>
            <a:pPr marL="457200" indent="-457200">
              <a:buFont typeface="Arial" pitchFamily="34" charset="0"/>
              <a:buNone/>
            </a:pPr>
            <a:endParaRPr lang="en-US" dirty="0" smtClean="0">
              <a:ea typeface="ＭＳ Ｐゴシック" pitchFamily="34" charset="-128"/>
            </a:endParaRPr>
          </a:p>
          <a:p>
            <a:pPr marL="457200" indent="-457200"/>
            <a:r>
              <a:rPr lang="en-US" dirty="0" smtClean="0">
                <a:ea typeface="ＭＳ Ｐゴシック" pitchFamily="34" charset="-128"/>
              </a:rPr>
              <a:t>Answer: True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The Key to IM Success: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1676400" y="1676400"/>
            <a:ext cx="7010400" cy="3429000"/>
          </a:xfrm>
        </p:spPr>
        <p:txBody>
          <a:bodyPr/>
          <a:lstStyle/>
          <a:p>
            <a:pPr marL="457200" indent="-457200" eaLnBrk="1" hangingPunct="1"/>
            <a:r>
              <a:rPr lang="en-US" dirty="0" smtClean="0">
                <a:ea typeface="ＭＳ Ｐゴシック" pitchFamily="34" charset="-128"/>
              </a:rPr>
              <a:t>Modify for Engagement</a:t>
            </a:r>
            <a:r>
              <a:rPr lang="en-US" dirty="0" smtClean="0">
                <a:ea typeface="ＭＳ Ｐゴシック" pitchFamily="34" charset="-128"/>
              </a:rPr>
              <a:t>!</a:t>
            </a:r>
            <a:endParaRPr lang="en-US" dirty="0" smtClean="0">
              <a:ea typeface="ＭＳ Ｐゴシック" pitchFamily="34" charset="-128"/>
            </a:endParaRPr>
          </a:p>
          <a:p>
            <a:pPr marL="457200" indent="-457200" eaLnBrk="1" hangingPunct="1"/>
            <a:r>
              <a:rPr lang="en-US" dirty="0" smtClean="0">
                <a:ea typeface="ＭＳ Ｐゴシック" pitchFamily="34" charset="-128"/>
              </a:rPr>
              <a:t>Be Spontaneous for Novelty</a:t>
            </a:r>
            <a:r>
              <a:rPr lang="en-US" dirty="0" smtClean="0">
                <a:ea typeface="ＭＳ Ｐゴシック" pitchFamily="34" charset="-128"/>
              </a:rPr>
              <a:t>!</a:t>
            </a:r>
            <a:endParaRPr lang="en-US" dirty="0" smtClean="0">
              <a:ea typeface="ＭＳ Ｐゴシック" pitchFamily="34" charset="-128"/>
            </a:endParaRPr>
          </a:p>
          <a:p>
            <a:pPr marL="457200" indent="-457200" eaLnBrk="1" hangingPunct="1"/>
            <a:r>
              <a:rPr lang="en-US" dirty="0" smtClean="0">
                <a:ea typeface="ＭＳ Ｐゴシック" pitchFamily="34" charset="-128"/>
              </a:rPr>
              <a:t>Increase repetition for </a:t>
            </a:r>
          </a:p>
          <a:p>
            <a:pPr marL="457200" indent="-457200" eaLnBrk="1" hangingPunct="1">
              <a:buFont typeface="Arial" pitchFamily="34" charset="0"/>
              <a:buNone/>
            </a:pPr>
            <a:r>
              <a:rPr lang="en-US" dirty="0" smtClean="0">
                <a:ea typeface="ＭＳ Ｐゴシック" pitchFamily="34" charset="-128"/>
              </a:rPr>
              <a:t>    Synaptic growth!</a:t>
            </a:r>
          </a:p>
        </p:txBody>
      </p:sp>
      <p:sp>
        <p:nvSpPr>
          <p:cNvPr id="19459" name="Rectangle 2"/>
          <p:cNvSpPr>
            <a:spLocks/>
          </p:cNvSpPr>
          <p:nvPr/>
        </p:nvSpPr>
        <p:spPr bwMode="auto">
          <a:xfrm>
            <a:off x="714375" y="3527425"/>
            <a:ext cx="551815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>
              <a:lnSpc>
                <a:spcPct val="80000"/>
              </a:lnSpc>
              <a:buClr>
                <a:srgbClr val="000000"/>
              </a:buClr>
              <a:buSzPct val="125000"/>
            </a:pPr>
            <a:endParaRPr lang="en-US" sz="4500">
              <a:latin typeface="Tw Cen MT" pitchFamily="34" charset="0"/>
            </a:endParaRPr>
          </a:p>
        </p:txBody>
      </p:sp>
      <p:pic>
        <p:nvPicPr>
          <p:cNvPr id="16388" name="Picture 6" descr="C:\Users\BrainFocus1\AppData\Local\Microsoft\Windows\Temporary Internet Files\Content.IE5\F2ARZTUM\MC900027558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895600"/>
            <a:ext cx="2173288" cy="300513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95400" y="152400"/>
            <a:ext cx="7315200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pitchFamily="34" charset="-128"/>
              </a:rPr>
              <a:t>Techniques for Success</a:t>
            </a:r>
          </a:p>
        </p:txBody>
      </p:sp>
      <p:sp>
        <p:nvSpPr>
          <p:cNvPr id="20482" name="Content Placeholder 2"/>
          <p:cNvSpPr>
            <a:spLocks noGrp="1"/>
          </p:cNvSpPr>
          <p:nvPr>
            <p:ph idx="4294967295"/>
          </p:nvPr>
        </p:nvSpPr>
        <p:spPr>
          <a:xfrm>
            <a:off x="1524000" y="1219200"/>
            <a:ext cx="7086600" cy="4724400"/>
          </a:xfrm>
        </p:spPr>
        <p:txBody>
          <a:bodyPr/>
          <a:lstStyle/>
          <a:p>
            <a:pPr marL="457200" indent="-457200" eaLnBrk="1" hangingPunct="1"/>
            <a:r>
              <a:rPr lang="en-US" sz="2200" smtClean="0">
                <a:ea typeface="ＭＳ Ｐゴシック" pitchFamily="34" charset="-128"/>
              </a:rPr>
              <a:t>Positioning alternatives</a:t>
            </a:r>
          </a:p>
          <a:p>
            <a:pPr marL="457200" indent="-457200" eaLnBrk="1" hangingPunct="1"/>
            <a:r>
              <a:rPr lang="en-US" sz="2200" smtClean="0">
                <a:ea typeface="ＭＳ Ｐゴシック" pitchFamily="34" charset="-128"/>
              </a:rPr>
              <a:t>Physical Environment</a:t>
            </a:r>
          </a:p>
          <a:p>
            <a:pPr marL="457200" indent="-457200" eaLnBrk="1" hangingPunct="1"/>
            <a:r>
              <a:rPr lang="en-US" sz="2200" smtClean="0">
                <a:ea typeface="ＭＳ Ｐゴシック" pitchFamily="34" charset="-128"/>
              </a:rPr>
              <a:t>Sensory Environment</a:t>
            </a:r>
          </a:p>
          <a:p>
            <a:pPr marL="457200" indent="-457200" eaLnBrk="1" hangingPunct="1"/>
            <a:r>
              <a:rPr lang="en-US" sz="2200" smtClean="0">
                <a:ea typeface="ＭＳ Ｐゴシック" pitchFamily="34" charset="-128"/>
              </a:rPr>
              <a:t>Motivation Strategies</a:t>
            </a:r>
          </a:p>
          <a:p>
            <a:pPr marL="457200" indent="-457200" eaLnBrk="1" hangingPunct="1"/>
            <a:r>
              <a:rPr lang="en-US" sz="2200" smtClean="0">
                <a:ea typeface="ＭＳ Ｐゴシック" pitchFamily="34" charset="-128"/>
              </a:rPr>
              <a:t>Tempo/Timing variance</a:t>
            </a:r>
          </a:p>
          <a:p>
            <a:pPr marL="457200" indent="-457200" eaLnBrk="1" hangingPunct="1"/>
            <a:r>
              <a:rPr lang="en-US" sz="2200" smtClean="0">
                <a:ea typeface="ＭＳ Ｐゴシック" pitchFamily="34" charset="-128"/>
              </a:rPr>
              <a:t>Feedback Strategies</a:t>
            </a:r>
          </a:p>
          <a:p>
            <a:pPr marL="457200" indent="-457200" eaLnBrk="1" hangingPunct="1"/>
            <a:r>
              <a:rPr lang="en-US" sz="2200" smtClean="0">
                <a:ea typeface="ＭＳ Ｐゴシック" pitchFamily="34" charset="-128"/>
              </a:rPr>
              <a:t>Interpreting Data</a:t>
            </a:r>
          </a:p>
          <a:p>
            <a:pPr marL="457200" indent="-457200" eaLnBrk="1" hangingPunct="1"/>
            <a:r>
              <a:rPr lang="en-US" sz="2200" smtClean="0">
                <a:solidFill>
                  <a:srgbClr val="FF0000"/>
                </a:solidFill>
                <a:ea typeface="ＭＳ Ｐゴシック" pitchFamily="34" charset="-128"/>
              </a:rPr>
              <a:t>Pacing of activities and themes</a:t>
            </a:r>
          </a:p>
          <a:p>
            <a:pPr marL="457200" indent="-457200" eaLnBrk="1" hangingPunct="1"/>
            <a:r>
              <a:rPr lang="en-US" sz="2200" smtClean="0">
                <a:ea typeface="ＭＳ Ｐゴシック" pitchFamily="34" charset="-128"/>
              </a:rPr>
              <a:t>Duration of tasks and sessions</a:t>
            </a:r>
          </a:p>
          <a:p>
            <a:pPr marL="457200" indent="-457200" eaLnBrk="1" hangingPunct="1"/>
            <a:r>
              <a:rPr lang="en-US" sz="2200" smtClean="0">
                <a:ea typeface="ＭＳ Ｐゴシック" pitchFamily="34" charset="-128"/>
              </a:rPr>
              <a:t>Building Relationships – allowing control</a:t>
            </a:r>
          </a:p>
          <a:p>
            <a:pPr marL="457200" indent="-457200" eaLnBrk="1" hangingPunct="1"/>
            <a:r>
              <a:rPr lang="en-US" sz="2200" smtClean="0">
                <a:ea typeface="ＭＳ Ｐゴシック" pitchFamily="34" charset="-128"/>
              </a:rPr>
              <a:t>Switch choices and Access</a:t>
            </a:r>
          </a:p>
        </p:txBody>
      </p:sp>
      <p:pic>
        <p:nvPicPr>
          <p:cNvPr id="17412" name="Picture 6" descr="C:\Users\BrainFocus1\AppData\Local\Microsoft\Windows\Temporary Internet Files\Content.IE5\BQD6BJDE\MC900040405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143000"/>
            <a:ext cx="2741613" cy="2786063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VIDEO_FILES_RECORD" val="&lt;Videos&gt;&lt;Video Name=&quot;2012-06-13 08.57.12_294_1_43323.flv&quot; Position=&quot;1&quot; SlideID=&quot;294&quot;/&gt;&lt;/Videos&gt;&#10;"/>
  <p:tag name="MMPROD_UIDATA" val="&lt;database version=&quot;9.0&quot;&gt;&lt;object type=&quot;1&quot; unique_id=&quot;10001&quot;&gt;&lt;property id=&quot;20226&quot; value=&quot;E:\Education (IMW-SFILESQL1)\Pediatric Best Practices\PED Coaching\NEW FILES\PPT 7 (no videos).pptx&quot;/&gt;&lt;property id=&quot;20227&quot; value=&quot;R:\Pediatric Best Practices\PED Coaching\NEW FILES\Module 7\PPT 7_Package.prpkg&quot;/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 Setting Up Individualized Pediatric Treatment Plans with IM: Case Examples.&amp;quot;&quot;/&gt;&lt;property id=&quot;20307&quot; value=&quot;256&quot;/&gt;&lt;/object&gt;&lt;object type=&quot;3&quot; unique_id=&quot;10005&quot;&gt;&lt;property id=&quot;20148&quot; value=&quot;5&quot;/&gt;&lt;property id=&quot;20300&quot; value=&quot;Slide 2 - &amp;quot;Session 7 Goals&amp;quot;&quot;/&gt;&lt;property id=&quot;20307&quot; value=&quot;262&quot;/&gt;&lt;/object&gt;&lt;object type=&quot;3&quot; unique_id=&quot;10006&quot;&gt;&lt;property id=&quot;20148&quot; value=&quot;5&quot;/&gt;&lt;property id=&quot;20300&quot; value=&quot;Slide 3 - &amp;quot;Post-Test Review Session 6: Question 1&amp;quot;&quot;/&gt;&lt;property id=&quot;20307&quot; value=&quot;263&quot;/&gt;&lt;/object&gt;&lt;object type=&quot;3&quot; unique_id=&quot;10007&quot;&gt;&lt;property id=&quot;20148&quot; value=&quot;5&quot;/&gt;&lt;property id=&quot;20300&quot; value=&quot;Slide 4 - &amp;quot;Session 6: Question 2&amp;quot;&quot;/&gt;&lt;property id=&quot;20307&quot; value=&quot;264&quot;/&gt;&lt;/object&gt;&lt;object type=&quot;3&quot; unique_id=&quot;10008&quot;&gt;&lt;property id=&quot;20148&quot; value=&quot;5&quot;/&gt;&lt;property id=&quot;20300&quot; value=&quot;Slide 5 - &amp;quot;Session 6: Question 3&amp;quot;&quot;/&gt;&lt;property id=&quot;20307&quot; value=&quot;265&quot;/&gt;&lt;/object&gt;&lt;object type=&quot;3&quot; unique_id=&quot;10009&quot;&gt;&lt;property id=&quot;20148&quot; value=&quot;5&quot;/&gt;&lt;property id=&quot;20300&quot; value=&quot;Slide 6 - &amp;quot;Session 6: Question 4&amp;quot;&quot;/&gt;&lt;property id=&quot;20307&quot; value=&quot;266&quot;/&gt;&lt;/object&gt;&lt;object type=&quot;3&quot; unique_id=&quot;10010&quot;&gt;&lt;property id=&quot;20148&quot; value=&quot;5&quot;/&gt;&lt;property id=&quot;20300&quot; value=&quot;Slide 7 - &amp;quot;Session 6: Question 5&amp;quot;&quot;/&gt;&lt;property id=&quot;20307&quot; value=&quot;267&quot;/&gt;&lt;/object&gt;&lt;object type=&quot;3&quot; unique_id=&quot;10011&quot;&gt;&lt;property id=&quot;20148&quot; value=&quot;5&quot;/&gt;&lt;property id=&quot;20300&quot; value=&quot;Slide 8 - &amp;quot;The Key to IM Success:&amp;quot;&quot;/&gt;&lt;property id=&quot;20307&quot; value=&quot;268&quot;/&gt;&lt;/object&gt;&lt;object type=&quot;3&quot; unique_id=&quot;10012&quot;&gt;&lt;property id=&quot;20148&quot; value=&quot;5&quot;/&gt;&lt;property id=&quot;20300&quot; value=&quot;Slide 9 - &amp;quot;Techniques for Success&amp;quot;&quot;/&gt;&lt;property id=&quot;20307&quot; value=&quot;269&quot;/&gt;&lt;/object&gt;&lt;object type=&quot;3&quot; unique_id=&quot;10013&quot;&gt;&lt;property id=&quot;20148&quot; value=&quot;5&quot;/&gt;&lt;property id=&quot;20300&quot; value=&quot;Slide 10 - &amp;quot;Assessment Criteria&amp;quot;&quot;/&gt;&lt;property id=&quot;20307&quot; value=&quot;270&quot;/&gt;&lt;/object&gt;&lt;object type=&quot;3&quot; unique_id=&quot;10014&quot;&gt;&lt;property id=&quot;20148&quot; value=&quot;5&quot;/&gt;&lt;property id=&quot;20300&quot; value=&quot;Slide 11 - &amp;quot;Chris…at 7 years of age&amp;quot;&quot;/&gt;&lt;property id=&quot;20307&quot; value=&quot;276&quot;/&gt;&lt;/object&gt;&lt;object type=&quot;3&quot; unique_id=&quot;10015&quot;&gt;&lt;property id=&quot;20148&quot; value=&quot;5&quot;/&gt;&lt;property id=&quot;20300&quot; value=&quot;Slide 12 - &amp;quot;Case Study 1: Chris&amp;quot;&quot;/&gt;&lt;property id=&quot;20307&quot; value=&quot;275&quot;/&gt;&lt;/object&gt;&lt;object type=&quot;3&quot; unique_id=&quot;10016&quot;&gt;&lt;property id=&quot;20148&quot; value=&quot;5&quot;/&gt;&lt;property id=&quot;20300&quot; value=&quot;Slide 13 - &amp;quot;The day we met…&amp;quot;&quot;/&gt;&lt;property id=&quot;20307&quot; value=&quot;277&quot;/&gt;&lt;/object&gt;&lt;object type=&quot;3&quot; unique_id=&quot;10017&quot;&gt;&lt;property id=&quot;20148&quot; value=&quot;5&quot;/&gt;&lt;property id=&quot;20300&quot; value=&quot;Slide 14 - &amp;quot;Our first evaluation session&amp;quot;&quot;/&gt;&lt;property id=&quot;20307&quot; value=&quot;291&quot;/&gt;&lt;/object&gt;&lt;object type=&quot;3&quot; unique_id=&quot;10018&quot;&gt;&lt;property id=&quot;20148&quot; value=&quot;5&quot;/&gt;&lt;property id=&quot;20300&quot; value=&quot;Slide 15 - &amp;quot;Chris’ Initial LFA&amp;quot;&quot;/&gt;&lt;property id=&quot;20307&quot; value=&quot;274&quot;/&gt;&lt;/object&gt;&lt;object type=&quot;3&quot; unique_id=&quot;10019&quot;&gt;&lt;property id=&quot;20148&quot; value=&quot;5&quot;/&gt;&lt;property id=&quot;20300&quot; value=&quot;Slide 16 - &amp;quot;Where to begin?&amp;quot;&quot;/&gt;&lt;property id=&quot;20307&quot; value=&quot;300&quot;/&gt;&lt;/object&gt;&lt;object type=&quot;3&quot; unique_id=&quot;10020&quot;&gt;&lt;property id=&quot;20148&quot; value=&quot;5&quot;/&gt;&lt;property id=&quot;20300&quot; value=&quot;Slide 17 - &amp;quot;Functional Goal Setting&amp;quot;&quot;/&gt;&lt;property id=&quot;20307&quot; value=&quot;301&quot;/&gt;&lt;/object&gt;&lt;object type=&quot;3&quot; unique_id=&quot;10021&quot;&gt;&lt;property id=&quot;20148&quot; value=&quot;5&quot;/&gt;&lt;property id=&quot;20300&quot; value=&quot;Slide 18 - &amp;quot;Methodology&amp;quot;&quot;/&gt;&lt;property id=&quot;20307&quot; value=&quot;302&quot;/&gt;&lt;/object&gt;&lt;object type=&quot;3&quot; unique_id=&quot;10022&quot;&gt;&lt;property id=&quot;20148&quot; value=&quot;5&quot;/&gt;&lt;property id=&quot;20300&quot; value=&quot;Slide 19 - &amp;quot;Show me what your dreams look like…&amp;quot;&quot;/&gt;&lt;property id=&quot;20307&quot; value=&quot;292&quot;/&gt;&lt;/object&gt;&lt;object type=&quot;3&quot; unique_id=&quot;10023&quot;&gt;&lt;property id=&quot;20148&quot; value=&quot;5&quot;/&gt;&lt;property id=&quot;20300&quot; value=&quot;Slide 20 - &amp;quot;Show me how you play the Wii&amp;quot;&quot;/&gt;&lt;property id=&quot;20307&quot; value=&quot;272&quot;/&gt;&lt;/object&gt;&lt;object type=&quot;3&quot; unique_id=&quot;10024&quot;&gt;&lt;property id=&quot;20148&quot; value=&quot;5&quot;/&gt;&lt;property id=&quot;20300&quot; value=&quot;Slide 21 - &amp;quot;Can you keep on task and keep on the beat?&amp;quot;&quot;/&gt;&lt;property id=&quot;20307&quot; value=&quot;271&quot;/&gt;&lt;/object&gt;&lt;object type=&quot;3&quot; unique_id=&quot;10025&quot;&gt;&lt;property id=&quot;20148&quot; value=&quot;5&quot;/&gt;&lt;property id=&quot;20300&quot; value=&quot;Slide 22 - &amp;quot;Can you keep your balance?&amp;quot;&quot;/&gt;&lt;property id=&quot;20307&quot; value=&quot;273&quot;/&gt;&lt;/object&gt;&lt;object type=&quot;3&quot; unique_id=&quot;10026&quot;&gt;&lt;property id=&quot;20148&quot; value=&quot;5&quot;/&gt;&lt;property id=&quot;20300&quot; value=&quot;Slide 23 - &amp;quot;Show me your baseball stance…&amp;quot;&quot;/&gt;&lt;property id=&quot;20307&quot; value=&quot;293&quot;/&gt;&lt;/object&gt;&lt;object type=&quot;3&quot; unique_id=&quot;10027&quot;&gt;&lt;property id=&quot;20148&quot; value=&quot;5&quot;/&gt;&lt;property id=&quot;20300&quot; value=&quot;Slide 24 - &amp;quot;Baseball is not just a game…it is a way of life!&amp;quot;&quot;/&gt;&lt;property id=&quot;20307&quot; value=&quot;294&quot;/&gt;&lt;/object&gt;&lt;object type=&quot;3&quot; unique_id=&quot;10028&quot;&gt;&lt;property id=&quot;20148&quot; value=&quot;5&quot;/&gt;&lt;property id=&quot;20300&quot; value=&quot;Slide 25 - &amp;quot;Timing Trends –  increased MS accuracy, increased sustained focused attention&amp;quot;&quot;/&gt;&lt;property id=&quot;20307&quot; value=&quot;296&quot;/&gt;&lt;/object&gt;&lt;object type=&quot;3&quot; unique_id=&quot;10029&quot;&gt;&lt;property id=&quot;20148&quot; value=&quot;5&quot;/&gt;&lt;property id=&quot;20300&quot; value=&quot;Slide 26 - &amp;quot;Use of IM Home as part of  school and sports curriculum&amp;quot;&quot;/&gt;&lt;property id=&quot;20307&quot; value=&quot;295&quot;/&gt;&lt;/object&gt;&lt;object type=&quot;3&quot; unique_id=&quot;10030&quot;&gt;&lt;property id=&quot;20148&quot; value=&quot;5&quot;/&gt;&lt;property id=&quot;20300&quot; value=&quot;Slide 27 - &amp;quot;Functional Gains&amp;quot;&quot;/&gt;&lt;property id=&quot;20307&quot; value=&quot;303&quot;/&gt;&lt;/object&gt;&lt;object type=&quot;3&quot; unique_id=&quot;10031&quot;&gt;&lt;property id=&quot;20148&quot; value=&quot;5&quot;/&gt;&lt;property id=&quot;20300&quot; value=&quot;Slide 28 - &amp;quot;Greg (10): IM versus stimulant medication.&amp;quot;&quot;/&gt;&lt;property id=&quot;20307&quot; value=&quot;258&quot;/&gt;&lt;/object&gt;&lt;object type=&quot;3&quot; unique_id=&quot;10032&quot;&gt;&lt;property id=&quot;20148&quot; value=&quot;5&quot;/&gt;&lt;property id=&quot;20300&quot; value=&quot;Slide 29 - &amp;quot;Case Study 2: Greg&amp;quot;&quot;/&gt;&lt;property id=&quot;20307&quot; value=&quot;304&quot;/&gt;&lt;/object&gt;&lt;object type=&quot;3&quot; unique_id=&quot;10033&quot;&gt;&lt;property id=&quot;20148&quot; value=&quot;5&quot;/&gt;&lt;property id=&quot;20300&quot; value=&quot;Slide 30 - &amp;quot;Pre and Post LFA&amp;quot;&quot;/&gt;&lt;property id=&quot;20307&quot; value=&quot;285&quot;/&gt;&lt;/object&gt;&lt;object type=&quot;3&quot; unique_id=&quot;10034&quot;&gt;&lt;property id=&quot;20148&quot; value=&quot;5&quot;/&gt;&lt;property id=&quot;20300&quot; value=&quot;Slide 31 - &amp;quot;Start with whole body movement to the beat.&amp;quot;&quot;/&gt;&lt;property id=&quot;20307&quot; value=&quot;278&quot;/&gt;&lt;/object&gt;&lt;object type=&quot;3&quot; unique_id=&quot;10035&quot;&gt;&lt;property id=&quot;20148&quot; value=&quot;5&quot;/&gt;&lt;property id=&quot;20300&quot; value=&quot;Slide 32 - &amp;quot;Relax into the beat and watch your score on TV! &amp;quot;&quot;/&gt;&lt;property id=&quot;20307&quot; value=&quot;279&quot;/&gt;&lt;/object&gt;&lt;object type=&quot;3&quot; unique_id=&quot;10036&quot;&gt;&lt;property id=&quot;20148&quot; value=&quot;5&quot;/&gt;&lt;property id=&quot;20300&quot; value=&quot;Slide 33&quot;/&gt;&lt;property id=&quot;20307&quot; value=&quot;305&quot;/&gt;&lt;/object&gt;&lt;object type=&quot;3&quot; unique_id=&quot;10037&quot;&gt;&lt;property id=&quot;20148&quot; value=&quot;5&quot;/&gt;&lt;property id=&quot;20300&quot; value=&quot;Slide 34 - &amp;quot;Allow fidgets during IM training…&amp;quot;&quot;/&gt;&lt;property id=&quot;20307&quot; value=&quot;282&quot;/&gt;&lt;/object&gt;&lt;object type=&quot;3&quot; unique_id=&quot;10038&quot;&gt;&lt;property id=&quot;20148&quot; value=&quot;5&quot;/&gt;&lt;property id=&quot;20300&quot; value=&quot;Slide 35 - &amp;quot;Relax … Explore …&amp;quot;&quot;/&gt;&lt;property id=&quot;20307&quot; value=&quot;280&quot;/&gt;&lt;/object&gt;&lt;object type=&quot;3&quot; unique_id=&quot;10039&quot;&gt;&lt;property id=&quot;20148&quot; value=&quot;5&quot;/&gt;&lt;property id=&quot;20300&quot; value=&quot;Slide 36&quot;/&gt;&lt;property id=&quot;20307&quot; value=&quot;283&quot;/&gt;&lt;/object&gt;&lt;object type=&quot;3&quot; unique_id=&quot;10040&quot;&gt;&lt;property id=&quot;20148&quot; value=&quot;5&quot;/&gt;&lt;property id=&quot;20300&quot; value=&quot;Slide 37 - &amp;quot;Right hand, left toe bubbles and breath!&amp;quot;&quot;/&gt;&lt;property id=&quot;20307&quot; value=&quot;281&quot;/&gt;&lt;/object&gt;&lt;object type=&quot;3&quot; unique_id=&quot;10041&quot;&gt;&lt;property id=&quot;20148&quot; value=&quot;5&quot;/&gt;&lt;property id=&quot;20300&quot; value=&quot;Slide 38 - &amp;quot;Both toes, bubblegum and bounce!&amp;quot;&quot;/&gt;&lt;property id=&quot;20307&quot; value=&quot;286&quot;/&gt;&lt;/object&gt;&lt;object type=&quot;3&quot; unique_id=&quot;10042&quot;&gt;&lt;property id=&quot;20148&quot; value=&quot;5&quot;/&gt;&lt;property id=&quot;20300&quot; value=&quot;Slide 39 - &amp;quot;Both heels, ball to wall toss and catch&amp;quot;&quot;/&gt;&lt;property id=&quot;20307&quot; value=&quot;287&quot;/&gt;&lt;/object&gt;&lt;object type=&quot;3&quot; unique_id=&quot;10043&quot;&gt;&lt;property id=&quot;20148&quot; value=&quot;5&quot;/&gt;&lt;property id=&quot;20300&quot; value=&quot;Slide 40 - &amp;quot;Combining IM with academics&amp;quot;&quot;/&gt;&lt;property id=&quot;20307&quot; value=&quot;290&quot;/&gt;&lt;/object&gt;&lt;object type=&quot;3&quot; unique_id=&quot;10044&quot;&gt;&lt;property id=&quot;20148&quot; value=&quot;5&quot;/&gt;&lt;property id=&quot;20300&quot; value=&quot;Slide 41 - &amp;quot;Beat those triggers on the beat:  bilateral integration with rubber mallets&amp;quot;&quot;/&gt;&lt;property id=&quot;20307&quot; value=&quot;288&quot;/&gt;&lt;/object&gt;&lt;object type=&quot;3&quot; unique_id=&quot;10045&quot;&gt;&lt;property id=&quot;20148&quot; value=&quot;5&quot;/&gt;&lt;property id=&quot;20300&quot; value=&quot;Slide 43 - &amp;quot;Dual Success!&amp;quot;&quot;/&gt;&lt;property id=&quot;20307&quot; value=&quot;289&quot;/&gt;&lt;/object&gt;&lt;object type=&quot;3&quot; unique_id=&quot;10046&quot;&gt;&lt;property id=&quot;20148&quot; value=&quot;5&quot;/&gt;&lt;property id=&quot;20300&quot; value=&quot;Slide 42 - &amp;quot;Functional Gains&amp;quot;&quot;/&gt;&lt;property id=&quot;20307&quot; value=&quot;306&quot;/&gt;&lt;/object&gt;&lt;object type=&quot;3&quot; unique_id=&quot;10047&quot;&gt;&lt;property id=&quot;20148&quot; value=&quot;5&quot;/&gt;&lt;property id=&quot;20300&quot; value=&quot;Slide 44 - &amp;quot;Review of Session 7 &amp;quot;&quot;/&gt;&lt;property id=&quot;20307&quot; value=&quot;297&quot;/&gt;&lt;/object&gt;&lt;object type=&quot;3&quot; unique_id=&quot;10048&quot;&gt;&lt;property id=&quot;20148&quot; value=&quot;5&quot;/&gt;&lt;property id=&quot;20300&quot; value=&quot;Slide 45&quot;/&gt;&lt;property id=&quot;20307&quot; value=&quot;298&quot;/&gt;&lt;/object&gt;&lt;object type=&quot;3&quot; unique_id=&quot;10049&quot;&gt;&lt;property id=&quot;20148&quot; value=&quot;5&quot;/&gt;&lt;property id=&quot;20300&quot; value=&quot;Slide 46 - &amp;quot;Homework for Session 6&amp;quot;&quot;/&gt;&lt;property id=&quot;20307&quot; value=&quot;29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7944</TotalTime>
  <Words>1178</Words>
  <Application>Microsoft Macintosh PowerPoint</Application>
  <PresentationFormat>On-screen Show (4:3)</PresentationFormat>
  <Paragraphs>157</Paragraphs>
  <Slides>46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 CERTIFICATION &amp; COACHING:  IM PEDIATRIC BEST PRACTICES  MODULE 7: SETTING UP INDIVIDUALIZED PEDIATRIC TREATMENT PLANS WITH IM. CASE EXAMPLES.</vt:lpstr>
      <vt:lpstr>Outcome Goals for Module 7</vt:lpstr>
      <vt:lpstr>Review of Post-Test from Module 6</vt:lpstr>
      <vt:lpstr>Review of Post-Test from Module 6</vt:lpstr>
      <vt:lpstr>Review of Post-Test from Module 6</vt:lpstr>
      <vt:lpstr>Review of Post-Test from Module 6</vt:lpstr>
      <vt:lpstr>Review of Post-Test from Module 6</vt:lpstr>
      <vt:lpstr>The Key to IM Success:</vt:lpstr>
      <vt:lpstr>Techniques for Success</vt:lpstr>
      <vt:lpstr>Assessment Criteria</vt:lpstr>
      <vt:lpstr>Chris…at 7 years of age</vt:lpstr>
      <vt:lpstr>Case Study 1: Chris</vt:lpstr>
      <vt:lpstr>The day we met…</vt:lpstr>
      <vt:lpstr>Our first evaluation session</vt:lpstr>
      <vt:lpstr>Chris’ Initial LFA</vt:lpstr>
      <vt:lpstr>Where to begin?</vt:lpstr>
      <vt:lpstr>Functional Goal Setting</vt:lpstr>
      <vt:lpstr>Methodology</vt:lpstr>
      <vt:lpstr>Show me what your dreams look like…</vt:lpstr>
      <vt:lpstr>Show me how you play the Wii</vt:lpstr>
      <vt:lpstr>Can you keep on task and keep on the beat?</vt:lpstr>
      <vt:lpstr>Can you keep your balance?</vt:lpstr>
      <vt:lpstr>Show me your baseball stance…</vt:lpstr>
      <vt:lpstr>Baseball is not just a game…it is a way of life!</vt:lpstr>
      <vt:lpstr>Timing Trends –  increased MS accuracy, increased sustained focused attention</vt:lpstr>
      <vt:lpstr>Use of IM Home as part of  school and sports curriculum</vt:lpstr>
      <vt:lpstr>Functional Gains</vt:lpstr>
      <vt:lpstr>Greg (10): IM versus stimulant medication.</vt:lpstr>
      <vt:lpstr>Case Study 2: Greg</vt:lpstr>
      <vt:lpstr>Pre and Post LFA</vt:lpstr>
      <vt:lpstr>Start with whole body movement to the beat.</vt:lpstr>
      <vt:lpstr>Relax into the beat and watch your score on TV! </vt:lpstr>
      <vt:lpstr>PowerPoint Presentation</vt:lpstr>
      <vt:lpstr>Allow fidgets during IM training…</vt:lpstr>
      <vt:lpstr>Relax … Explore …</vt:lpstr>
      <vt:lpstr>PowerPoint Presentation</vt:lpstr>
      <vt:lpstr>Right hand, left toe bubbles and breath!</vt:lpstr>
      <vt:lpstr>Both toes, bubblegum and bounce!</vt:lpstr>
      <vt:lpstr>Both heels, ball to wall toss and catch</vt:lpstr>
      <vt:lpstr>Combining IM with academics</vt:lpstr>
      <vt:lpstr>Hit those triggers on the beat:  bilateral integration with rubber mallets</vt:lpstr>
      <vt:lpstr>Functional Gains</vt:lpstr>
      <vt:lpstr>Dual Success!</vt:lpstr>
      <vt:lpstr>Review of Module 7 Learning Outcomes. </vt:lpstr>
      <vt:lpstr>PowerPoint Presentation</vt:lpstr>
      <vt:lpstr>Module 7 Homework</vt:lpstr>
    </vt:vector>
  </TitlesOfParts>
  <Company>FIU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Dana McBride</dc:creator>
  <cp:lastModifiedBy>Christopher McElveen</cp:lastModifiedBy>
  <cp:revision>48</cp:revision>
  <dcterms:created xsi:type="dcterms:W3CDTF">2013-03-27T18:34:25Z</dcterms:created>
  <dcterms:modified xsi:type="dcterms:W3CDTF">2014-03-17T14:56:34Z</dcterms:modified>
</cp:coreProperties>
</file>