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62" r:id="rId3"/>
    <p:sldId id="263" r:id="rId4"/>
    <p:sldId id="264" r:id="rId5"/>
    <p:sldId id="265" r:id="rId6"/>
    <p:sldId id="266" r:id="rId7"/>
    <p:sldId id="267" r:id="rId8"/>
    <p:sldId id="306" r:id="rId9"/>
    <p:sldId id="305" r:id="rId10"/>
    <p:sldId id="274" r:id="rId11"/>
    <p:sldId id="275" r:id="rId12"/>
    <p:sldId id="276" r:id="rId13"/>
    <p:sldId id="277" r:id="rId14"/>
    <p:sldId id="278" r:id="rId15"/>
    <p:sldId id="295" r:id="rId16"/>
    <p:sldId id="279" r:id="rId17"/>
    <p:sldId id="296" r:id="rId18"/>
    <p:sldId id="280" r:id="rId19"/>
    <p:sldId id="297" r:id="rId20"/>
    <p:sldId id="281" r:id="rId21"/>
    <p:sldId id="298" r:id="rId22"/>
    <p:sldId id="282" r:id="rId23"/>
    <p:sldId id="299" r:id="rId24"/>
    <p:sldId id="283" r:id="rId25"/>
    <p:sldId id="258" r:id="rId26"/>
    <p:sldId id="259" r:id="rId27"/>
    <p:sldId id="294" r:id="rId28"/>
    <p:sldId id="302" r:id="rId29"/>
    <p:sldId id="260" r:id="rId30"/>
    <p:sldId id="284" r:id="rId31"/>
    <p:sldId id="285" r:id="rId32"/>
    <p:sldId id="307" r:id="rId33"/>
    <p:sldId id="286" r:id="rId34"/>
    <p:sldId id="291" r:id="rId35"/>
    <p:sldId id="293" r:id="rId36"/>
    <p:sldId id="287" r:id="rId37"/>
    <p:sldId id="288" r:id="rId38"/>
    <p:sldId id="289" r:id="rId39"/>
    <p:sldId id="290" r:id="rId40"/>
    <p:sldId id="300" r:id="rId41"/>
    <p:sldId id="301" r:id="rId42"/>
    <p:sldId id="270" r:id="rId43"/>
    <p:sldId id="271" r:id="rId44"/>
    <p:sldId id="272" r:id="rId45"/>
    <p:sldId id="273" r:id="rId46"/>
  </p:sldIdLst>
  <p:sldSz cx="9144000" cy="6858000" type="screen4x3"/>
  <p:notesSz cx="6858000" cy="9144000"/>
  <p:custDataLst>
    <p:tags r:id="rId49"/>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49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tags" Target="tags/tag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cs typeface="Arial" pitchFamily="34" charset="0"/>
              </a:defRPr>
            </a:lvl1pPr>
          </a:lstStyle>
          <a:p>
            <a:fld id="{37012E6E-01A1-40DF-A8EB-E0D12CD3604E}" type="datetimeFigureOut">
              <a:rPr lang="en-US"/>
              <a:pPr/>
              <a:t>3/17/14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cs typeface="Arial" pitchFamily="34" charset="0"/>
              </a:defRPr>
            </a:lvl1pPr>
          </a:lstStyle>
          <a:p>
            <a:fld id="{F902FFFC-D141-470C-B77A-B33AEC0A9965}" type="slidenum">
              <a:rPr lang="en-US"/>
              <a:pPr/>
              <a:t>‹#›</a:t>
            </a:fld>
            <a:endParaRPr lang="en-US"/>
          </a:p>
        </p:txBody>
      </p:sp>
    </p:spTree>
    <p:extLst>
      <p:ext uri="{BB962C8B-B14F-4D97-AF65-F5344CB8AC3E}">
        <p14:creationId xmlns:p14="http://schemas.microsoft.com/office/powerpoint/2010/main" val="2228544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900" smtClean="0">
                <a:ea typeface="ＭＳ Ｐゴシック" pitchFamily="34" charset="-128"/>
              </a:rPr>
              <a:t>Undoubtedly teachers and child care providers strive to build positive relationships with all of the children in their care. Typically, we have the best</a:t>
            </a:r>
          </a:p>
          <a:p>
            <a:pPr eaLnBrk="1" hangingPunct="1">
              <a:lnSpc>
                <a:spcPct val="80000"/>
              </a:lnSpc>
              <a:spcBef>
                <a:spcPct val="0"/>
              </a:spcBef>
            </a:pPr>
            <a:r>
              <a:rPr lang="en-US" sz="900" smtClean="0">
                <a:ea typeface="ＭＳ Ｐゴシック" pitchFamily="34" charset="-128"/>
              </a:rPr>
              <a:t>relationships with children who respond to us, seemingly like us, and go along with our plans. But as you know, it is more difficult to build positive relationships with some children than with others. We have all had experience with children who push our </a:t>
            </a:r>
            <a:r>
              <a:rPr lang="ja-JP" altLang="en-US" sz="900" smtClean="0">
                <a:ea typeface="ＭＳ Ｐゴシック" pitchFamily="34" charset="-128"/>
              </a:rPr>
              <a:t>“</a:t>
            </a:r>
            <a:r>
              <a:rPr lang="en-US" altLang="ja-JP" sz="900" smtClean="0">
                <a:ea typeface="ＭＳ Ｐゴシック" pitchFamily="34" charset="-128"/>
              </a:rPr>
              <a:t>hot buttons.</a:t>
            </a:r>
            <a:r>
              <a:rPr lang="ja-JP" altLang="en-US" sz="900" smtClean="0">
                <a:ea typeface="ＭＳ Ｐゴシック" pitchFamily="34" charset="-128"/>
              </a:rPr>
              <a:t>”</a:t>
            </a:r>
            <a:r>
              <a:rPr lang="en-US" altLang="ja-JP" sz="900" smtClean="0">
                <a:ea typeface="ＭＳ Ｐゴシック" pitchFamily="34" charset="-128"/>
              </a:rPr>
              <a:t> Maybe they demand more attention than others, are disruptive, unmotivated, oppositional, aggressive, or do not give us the positive feedback we get from others.</a:t>
            </a:r>
          </a:p>
          <a:p>
            <a:pPr eaLnBrk="1" hangingPunct="1">
              <a:lnSpc>
                <a:spcPct val="80000"/>
              </a:lnSpc>
              <a:spcBef>
                <a:spcPct val="0"/>
              </a:spcBef>
            </a:pPr>
            <a:r>
              <a:rPr lang="en-US" sz="900" smtClean="0">
                <a:ea typeface="ＭＳ Ｐゴシック" pitchFamily="34" charset="-128"/>
              </a:rPr>
              <a:t>When our hot buttons get pushed, we may feel frustrated and discouraged, or bad about ourselves as teachers, causing us to get angry, raise our</a:t>
            </a:r>
          </a:p>
          <a:p>
            <a:pPr eaLnBrk="1" hangingPunct="1">
              <a:lnSpc>
                <a:spcPct val="80000"/>
              </a:lnSpc>
              <a:spcBef>
                <a:spcPct val="0"/>
              </a:spcBef>
            </a:pPr>
            <a:r>
              <a:rPr lang="en-US" sz="900" smtClean="0">
                <a:ea typeface="ＭＳ Ｐゴシック" pitchFamily="34" charset="-128"/>
              </a:rPr>
              <a:t>voices, criticize, or actively avoid these children. Yet, the very children we find the most difficult to build relationships with are the ones who need positive</a:t>
            </a:r>
          </a:p>
          <a:p>
            <a:pPr eaLnBrk="1" hangingPunct="1">
              <a:lnSpc>
                <a:spcPct val="80000"/>
              </a:lnSpc>
              <a:spcBef>
                <a:spcPct val="0"/>
              </a:spcBef>
            </a:pPr>
            <a:r>
              <a:rPr lang="en-US" sz="900" smtClean="0">
                <a:ea typeface="ＭＳ Ｐゴシック" pitchFamily="34" charset="-128"/>
              </a:rPr>
              <a:t>relationships with adults the most! It is a natural reaction to feel emotional when a hot button is pushed. However, rather than feeling frustrated, angry, or</a:t>
            </a:r>
          </a:p>
          <a:p>
            <a:pPr eaLnBrk="1" hangingPunct="1">
              <a:lnSpc>
                <a:spcPct val="80000"/>
              </a:lnSpc>
              <a:spcBef>
                <a:spcPct val="0"/>
              </a:spcBef>
            </a:pPr>
            <a:r>
              <a:rPr lang="en-US" sz="900" smtClean="0">
                <a:ea typeface="ＭＳ Ｐゴシック" pitchFamily="34" charset="-128"/>
              </a:rPr>
              <a:t>guilty about it, it is more productive to think of the emotional response as a warning sign that you will have to work extra hard to proactively build a</a:t>
            </a:r>
          </a:p>
          <a:p>
            <a:pPr eaLnBrk="1" hangingPunct="1">
              <a:lnSpc>
                <a:spcPct val="80000"/>
              </a:lnSpc>
              <a:spcBef>
                <a:spcPct val="0"/>
              </a:spcBef>
            </a:pPr>
            <a:r>
              <a:rPr lang="en-US" sz="900" smtClean="0">
                <a:ea typeface="ＭＳ Ｐゴシック" pitchFamily="34" charset="-128"/>
              </a:rPr>
              <a:t>positive relationship with this child. If the adult is simply reacting to a hot button being pushed—he or she may consistently become frustrated and</a:t>
            </a:r>
          </a:p>
          <a:p>
            <a:pPr eaLnBrk="1" hangingPunct="1">
              <a:lnSpc>
                <a:spcPct val="80000"/>
              </a:lnSpc>
              <a:spcBef>
                <a:spcPct val="0"/>
              </a:spcBef>
            </a:pPr>
            <a:r>
              <a:rPr lang="en-US" sz="900" smtClean="0">
                <a:ea typeface="ＭＳ Ｐゴシック" pitchFamily="34" charset="-128"/>
              </a:rPr>
              <a:t>avoid the child. We recognize that building positive relationships is far from simple with some children. It takes a frequently renewed commitment and consistent effort.</a:t>
            </a:r>
          </a:p>
        </p:txBody>
      </p:sp>
      <p:sp>
        <p:nvSpPr>
          <p:cNvPr id="23555" name="Slide Number Placeholder 3"/>
          <p:cNvSpPr>
            <a:spLocks noGrp="1"/>
          </p:cNvSpPr>
          <p:nvPr>
            <p:ph type="sldNum" sz="quarter" idx="5"/>
          </p:nvPr>
        </p:nvSpPr>
        <p:spPr bwMode="auto">
          <a:noFill/>
          <a:ln>
            <a:miter lim="800000"/>
            <a:headEnd/>
            <a:tailEnd/>
          </a:ln>
        </p:spPr>
        <p:txBody>
          <a:bodyPr/>
          <a:lstStyle/>
          <a:p>
            <a:fld id="{F84E64BE-3606-4FCC-96A7-7766A59F7D66}" type="slidenum">
              <a:rPr lang="en-US"/>
              <a:pPr/>
              <a:t>10</a:t>
            </a:fld>
            <a:endParaRPr lang="en-US"/>
          </a:p>
        </p:txBody>
      </p:sp>
    </p:spTree>
    <p:extLst>
      <p:ext uri="{BB962C8B-B14F-4D97-AF65-F5344CB8AC3E}">
        <p14:creationId xmlns:p14="http://schemas.microsoft.com/office/powerpoint/2010/main" val="39434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32771" name="Slide Number Placeholder 3"/>
          <p:cNvSpPr>
            <a:spLocks noGrp="1"/>
          </p:cNvSpPr>
          <p:nvPr>
            <p:ph type="sldNum" sz="quarter" idx="5"/>
          </p:nvPr>
        </p:nvSpPr>
        <p:spPr bwMode="auto">
          <a:noFill/>
          <a:ln>
            <a:miter lim="800000"/>
            <a:headEnd/>
            <a:tailEnd/>
          </a:ln>
        </p:spPr>
        <p:txBody>
          <a:bodyPr/>
          <a:lstStyle/>
          <a:p>
            <a:fld id="{15C25EAA-92C7-4DAF-B340-4E535A12237E}" type="slidenum">
              <a:rPr lang="en-US"/>
              <a:pPr/>
              <a:t>18</a:t>
            </a:fld>
            <a:endParaRPr lang="en-US"/>
          </a:p>
        </p:txBody>
      </p:sp>
    </p:spTree>
    <p:extLst>
      <p:ext uri="{BB962C8B-B14F-4D97-AF65-F5344CB8AC3E}">
        <p14:creationId xmlns:p14="http://schemas.microsoft.com/office/powerpoint/2010/main" val="61443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more comfortable and competent you are with IM systems, the better the </a:t>
            </a:r>
            <a:r>
              <a:rPr lang="ja-JP" altLang="en-US" smtClean="0">
                <a:ea typeface="ＭＳ Ｐゴシック" pitchFamily="34" charset="-128"/>
              </a:rPr>
              <a:t>‘</a:t>
            </a:r>
            <a:r>
              <a:rPr lang="en-US" altLang="ja-JP" smtClean="0">
                <a:ea typeface="ＭＳ Ｐゴシック" pitchFamily="34" charset="-128"/>
              </a:rPr>
              <a:t>flow</a:t>
            </a:r>
            <a:r>
              <a:rPr lang="ja-JP" altLang="en-US" smtClean="0">
                <a:ea typeface="ＭＳ Ｐゴシック" pitchFamily="34" charset="-128"/>
              </a:rPr>
              <a:t>’</a:t>
            </a:r>
            <a:r>
              <a:rPr lang="en-US" altLang="ja-JP" smtClean="0">
                <a:ea typeface="ＭＳ Ｐゴシック" pitchFamily="34" charset="-128"/>
              </a:rPr>
              <a:t> of your session will be. </a:t>
            </a:r>
            <a:endParaRPr lang="en-US" smtClean="0">
              <a:ea typeface="ＭＳ Ｐゴシック" pitchFamily="34" charset="-128"/>
            </a:endParaRPr>
          </a:p>
        </p:txBody>
      </p:sp>
      <p:sp>
        <p:nvSpPr>
          <p:cNvPr id="37891" name="Slide Number Placeholder 3"/>
          <p:cNvSpPr>
            <a:spLocks noGrp="1"/>
          </p:cNvSpPr>
          <p:nvPr>
            <p:ph type="sldNum" sz="quarter" idx="5"/>
          </p:nvPr>
        </p:nvSpPr>
        <p:spPr bwMode="auto">
          <a:noFill/>
          <a:ln>
            <a:miter lim="800000"/>
            <a:headEnd/>
            <a:tailEnd/>
          </a:ln>
        </p:spPr>
        <p:txBody>
          <a:bodyPr/>
          <a:lstStyle/>
          <a:p>
            <a:fld id="{77C01164-AC0C-4DF1-A6C8-E251D25F5516}" type="slidenum">
              <a:rPr lang="en-US"/>
              <a:pPr/>
              <a:t>22</a:t>
            </a:fld>
            <a:endParaRPr lang="en-US"/>
          </a:p>
        </p:txBody>
      </p:sp>
    </p:spTree>
    <p:extLst>
      <p:ext uri="{BB962C8B-B14F-4D97-AF65-F5344CB8AC3E}">
        <p14:creationId xmlns:p14="http://schemas.microsoft.com/office/powerpoint/2010/main" val="49493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 The beat can be quite displacing if you are an </a:t>
            </a:r>
            <a:r>
              <a:rPr lang="ja-JP" altLang="en-US" smtClean="0">
                <a:ea typeface="ＭＳ Ｐゴシック" pitchFamily="34" charset="-128"/>
              </a:rPr>
              <a:t>‘</a:t>
            </a:r>
            <a:r>
              <a:rPr lang="en-US" altLang="ja-JP" smtClean="0">
                <a:ea typeface="ＭＳ Ｐゴシック" pitchFamily="34" charset="-128"/>
              </a:rPr>
              <a:t>out of sync</a:t>
            </a:r>
            <a:r>
              <a:rPr lang="ja-JP" altLang="en-US" smtClean="0">
                <a:ea typeface="ＭＳ Ｐゴシック" pitchFamily="34" charset="-128"/>
              </a:rPr>
              <a:t>’</a:t>
            </a:r>
            <a:r>
              <a:rPr lang="en-US" altLang="ja-JP" smtClean="0">
                <a:ea typeface="ＭＳ Ｐゴシック" pitchFamily="34" charset="-128"/>
              </a:rPr>
              <a:t> kid ….</a:t>
            </a:r>
            <a:endParaRPr lang="en-US" smtClean="0">
              <a:ea typeface="ＭＳ Ｐゴシック" pitchFamily="34" charset="-128"/>
            </a:endParaRPr>
          </a:p>
        </p:txBody>
      </p:sp>
      <p:sp>
        <p:nvSpPr>
          <p:cNvPr id="39939" name="Slide Number Placeholder 3"/>
          <p:cNvSpPr>
            <a:spLocks noGrp="1"/>
          </p:cNvSpPr>
          <p:nvPr>
            <p:ph type="sldNum" sz="quarter" idx="5"/>
          </p:nvPr>
        </p:nvSpPr>
        <p:spPr bwMode="auto">
          <a:noFill/>
          <a:ln>
            <a:miter lim="800000"/>
            <a:headEnd/>
            <a:tailEnd/>
          </a:ln>
        </p:spPr>
        <p:txBody>
          <a:bodyPr/>
          <a:lstStyle/>
          <a:p>
            <a:fld id="{A2142023-3057-462D-9187-1832237C4D0F}" type="slidenum">
              <a:rPr lang="en-US"/>
              <a:pPr/>
              <a:t>23</a:t>
            </a:fld>
            <a:endParaRPr lang="en-US"/>
          </a:p>
        </p:txBody>
      </p:sp>
    </p:spTree>
    <p:extLst>
      <p:ext uri="{BB962C8B-B14F-4D97-AF65-F5344CB8AC3E}">
        <p14:creationId xmlns:p14="http://schemas.microsoft.com/office/powerpoint/2010/main" val="406823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41987" name="Slide Number Placeholder 3"/>
          <p:cNvSpPr>
            <a:spLocks noGrp="1"/>
          </p:cNvSpPr>
          <p:nvPr>
            <p:ph type="sldNum" sz="quarter" idx="5"/>
          </p:nvPr>
        </p:nvSpPr>
        <p:spPr bwMode="auto">
          <a:noFill/>
          <a:ln>
            <a:miter lim="800000"/>
            <a:headEnd/>
            <a:tailEnd/>
          </a:ln>
        </p:spPr>
        <p:txBody>
          <a:bodyPr/>
          <a:lstStyle/>
          <a:p>
            <a:fld id="{EA997ECF-7806-46C8-9A46-76B3098E6E8B}" type="slidenum">
              <a:rPr lang="en-US"/>
              <a:pPr/>
              <a:t>24</a:t>
            </a:fld>
            <a:endParaRPr lang="en-US"/>
          </a:p>
        </p:txBody>
      </p:sp>
    </p:spTree>
    <p:extLst>
      <p:ext uri="{BB962C8B-B14F-4D97-AF65-F5344CB8AC3E}">
        <p14:creationId xmlns:p14="http://schemas.microsoft.com/office/powerpoint/2010/main" val="2569401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49155" name="Slide Number Placeholder 3"/>
          <p:cNvSpPr>
            <a:spLocks noGrp="1"/>
          </p:cNvSpPr>
          <p:nvPr>
            <p:ph type="sldNum" sz="quarter" idx="5"/>
          </p:nvPr>
        </p:nvSpPr>
        <p:spPr bwMode="auto">
          <a:noFill/>
          <a:ln>
            <a:miter lim="800000"/>
            <a:headEnd/>
            <a:tailEnd/>
          </a:ln>
        </p:spPr>
        <p:txBody>
          <a:bodyPr/>
          <a:lstStyle/>
          <a:p>
            <a:fld id="{47FF0DA9-6722-4DDD-8E3B-DAAF7758F85E}" type="slidenum">
              <a:rPr lang="en-US"/>
              <a:pPr/>
              <a:t>30</a:t>
            </a:fld>
            <a:endParaRPr lang="en-US"/>
          </a:p>
        </p:txBody>
      </p:sp>
    </p:spTree>
    <p:extLst>
      <p:ext uri="{BB962C8B-B14F-4D97-AF65-F5344CB8AC3E}">
        <p14:creationId xmlns:p14="http://schemas.microsoft.com/office/powerpoint/2010/main" val="373020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2008_0518Bohans-5-080006.mp4</a:t>
            </a:r>
            <a:endParaRPr lang="en-US" dirty="0"/>
          </a:p>
        </p:txBody>
      </p:sp>
      <p:sp>
        <p:nvSpPr>
          <p:cNvPr id="4" name="Slide Number Placeholder 3"/>
          <p:cNvSpPr>
            <a:spLocks noGrp="1"/>
          </p:cNvSpPr>
          <p:nvPr>
            <p:ph type="sldNum" sz="quarter" idx="10"/>
          </p:nvPr>
        </p:nvSpPr>
        <p:spPr/>
        <p:txBody>
          <a:bodyPr/>
          <a:lstStyle/>
          <a:p>
            <a:fld id="{F902FFFC-D141-470C-B77A-B33AEC0A9965}" type="slidenum">
              <a:rPr lang="en-US" smtClean="0"/>
              <a:pPr/>
              <a:t>32</a:t>
            </a:fld>
            <a:endParaRPr lang="en-US"/>
          </a:p>
        </p:txBody>
      </p:sp>
    </p:spTree>
    <p:extLst>
      <p:ext uri="{BB962C8B-B14F-4D97-AF65-F5344CB8AC3E}">
        <p14:creationId xmlns:p14="http://schemas.microsoft.com/office/powerpoint/2010/main" val="513455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nina-module5-slide41.mp4</a:t>
            </a:r>
            <a:endParaRPr lang="en-US" dirty="0"/>
          </a:p>
        </p:txBody>
      </p:sp>
      <p:sp>
        <p:nvSpPr>
          <p:cNvPr id="4" name="Slide Number Placeholder 3"/>
          <p:cNvSpPr>
            <a:spLocks noGrp="1"/>
          </p:cNvSpPr>
          <p:nvPr>
            <p:ph type="sldNum" sz="quarter" idx="10"/>
          </p:nvPr>
        </p:nvSpPr>
        <p:spPr/>
        <p:txBody>
          <a:bodyPr/>
          <a:lstStyle/>
          <a:p>
            <a:fld id="{F902FFFC-D141-470C-B77A-B33AEC0A9965}" type="slidenum">
              <a:rPr lang="en-US" smtClean="0"/>
              <a:pPr/>
              <a:t>41</a:t>
            </a:fld>
            <a:endParaRPr lang="en-US"/>
          </a:p>
        </p:txBody>
      </p:sp>
    </p:spTree>
    <p:extLst>
      <p:ext uri="{BB962C8B-B14F-4D97-AF65-F5344CB8AC3E}">
        <p14:creationId xmlns:p14="http://schemas.microsoft.com/office/powerpoint/2010/main" val="2736141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295400"/>
            <a:ext cx="6477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552700" y="3051175"/>
            <a:ext cx="5334000" cy="1752600"/>
          </a:xfrm>
        </p:spPr>
        <p:txBody>
          <a:bodyPr/>
          <a:lstStyle>
            <a:lvl1pPr marL="0" indent="0" algn="ctr">
              <a:buNone/>
              <a:defRPr>
                <a:solidFill>
                  <a:schemeClr val="accent6">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06CAFCB5-FA0D-4252-9260-4A52B49559DB}" type="datetimeFigureOut">
              <a:rPr lang="en-US"/>
              <a:pPr/>
              <a:t>3/17/14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F1AA832-5E37-4F06-97C9-0AA5B0A60C5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0" y="0"/>
            <a:ext cx="9144000" cy="6861175"/>
          </a:xfrm>
          <a:prstGeom prst="rect">
            <a:avLst/>
          </a:prstGeom>
          <a:gradFill flip="none" rotWithShape="1">
            <a:gsLst>
              <a:gs pos="0">
                <a:schemeClr val="accent4">
                  <a:lumMod val="20000"/>
                  <a:lumOff val="80000"/>
                </a:schemeClr>
              </a:gs>
              <a:gs pos="33000">
                <a:schemeClr val="accent1">
                  <a:lumMod val="20000"/>
                  <a:lumOff val="80000"/>
                  <a:alpha val="55000"/>
                </a:schemeClr>
              </a:gs>
              <a:gs pos="100000">
                <a:schemeClr val="accent1">
                  <a:tint val="23500"/>
                  <a:satMod val="160000"/>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Date Placeholder 2"/>
          <p:cNvSpPr>
            <a:spLocks noGrp="1"/>
          </p:cNvSpPr>
          <p:nvPr>
            <p:ph type="dt" sz="half" idx="10"/>
          </p:nvPr>
        </p:nvSpPr>
        <p:spPr/>
        <p:txBody>
          <a:bodyPr/>
          <a:lstStyle>
            <a:lvl1pPr>
              <a:defRPr/>
            </a:lvl1pPr>
          </a:lstStyle>
          <a:p>
            <a:fld id="{5A080914-9A15-496C-A011-BA78602EE0B9}" type="datetimeFigureOut">
              <a:rPr lang="en-US"/>
              <a:pPr/>
              <a:t>3/17/14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986D912-C8C2-4925-91F7-C61C3A789DA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12863E5-D944-4F31-BC0B-E5EFC6F82B94}" type="datetimeFigureOut">
              <a:rPr lang="en-US"/>
              <a:pPr/>
              <a:t>3/17/14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AAA3DD4-F8F4-428A-BD4D-52DDAB167D1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8800" y="2795588"/>
            <a:ext cx="6705600" cy="124532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828800" y="1295401"/>
            <a:ext cx="6705600" cy="1371600"/>
          </a:xfrm>
        </p:spPr>
        <p:txBody>
          <a:bodyPr anchor="b"/>
          <a:lstStyle>
            <a:lvl1pPr marL="0" indent="0">
              <a:buNone/>
              <a:defRPr sz="2000">
                <a:solidFill>
                  <a:schemeClr val="accent6">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DF07FC6F-C8A6-4B4D-8FDE-BB534C75F663}" type="datetimeFigureOut">
              <a:rPr lang="en-US"/>
              <a:pPr/>
              <a:t>3/17/14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B521C5A-FC6A-4592-A74A-03E4F1ADBA7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81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F2885266-97E0-4996-BD6E-B9D41A8AF9D2}" type="datetimeFigureOut">
              <a:rPr lang="en-US"/>
              <a:pPr/>
              <a:t>3/17/14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59CF028-917D-4909-B54D-FFAE93347C7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3"/>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371600" y="2174875"/>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05400" y="1535113"/>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5400" y="2174875"/>
            <a:ext cx="3581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fld id="{113DD5C6-883E-4D82-BF0A-210B9FAF1D75}" type="datetimeFigureOut">
              <a:rPr lang="en-US"/>
              <a:pPr/>
              <a:t>3/17/14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0CF2B95-D207-4B60-B696-785B315CF4F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39D7FBB-8CBC-4C02-A5E9-72E0600EC706}" type="datetimeFigureOut">
              <a:rPr lang="en-US"/>
              <a:pPr/>
              <a:t>3/17/14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2DF0AF0-7CAA-4634-96E1-733ED5F2EA5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966DE5C-A782-4EFA-99E6-3173A85B0E41}" type="datetimeFigureOut">
              <a:rPr lang="en-US"/>
              <a:pPr/>
              <a:t>3/17/14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929783D-7075-4EAF-8AE4-B2D9AF1C1CA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267200" y="273050"/>
            <a:ext cx="4419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1430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8172B3B-9BC6-40C2-AD44-40D7CDC4B61D}" type="datetimeFigureOut">
              <a:rPr lang="en-US"/>
              <a:pPr/>
              <a:t>3/17/14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D9406DF-D462-4BEB-A768-2F23575DD49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3962400"/>
            <a:ext cx="67818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209800" y="304800"/>
            <a:ext cx="6781800" cy="35782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209800" y="4529138"/>
            <a:ext cx="6781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fld id="{92CE9119-5DB0-415E-9750-08D1CCB1C82F}" type="datetimeFigureOut">
              <a:rPr lang="en-US"/>
              <a:pPr/>
              <a:t>3/17/14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D3C8CC2-E07B-48EB-84F8-493FEEAA70D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3716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Tw Cen MT" pitchFamily="34" charset="0"/>
                <a:cs typeface="Arial" pitchFamily="34" charset="0"/>
              </a:defRPr>
            </a:lvl1pPr>
          </a:lstStyle>
          <a:p>
            <a:fld id="{4461BA09-2127-4158-A0B3-EC5C0B477393}" type="datetimeFigureOut">
              <a:rPr lang="en-US"/>
              <a:pPr/>
              <a:t>3/17/14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w Cen MT" pitchFamily="34" charset="0"/>
                <a:cs typeface="Arial" pitchFamily="34" charset="0"/>
              </a:defRPr>
            </a:lvl1pPr>
          </a:lstStyle>
          <a:p>
            <a:fld id="{542199C2-F55B-4F89-9E77-14D9536F85D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txStyles>
    <p:titleStyle>
      <a:lvl1pPr algn="ctr" rtl="0" eaLnBrk="0" fontAlgn="base" hangingPunct="0">
        <a:spcBef>
          <a:spcPct val="0"/>
        </a:spcBef>
        <a:spcAft>
          <a:spcPct val="0"/>
        </a:spcAft>
        <a:defRPr sz="4400" b="1" i="0" u="none" kern="1200">
          <a:solidFill>
            <a:srgbClr val="B0105C"/>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rgbClr val="B0105C"/>
          </a:solidFill>
          <a:latin typeface="Tw Cen MT"/>
          <a:ea typeface="ＭＳ Ｐゴシック" charset="0"/>
          <a:cs typeface="ＭＳ Ｐゴシック" charset="0"/>
        </a:defRPr>
      </a:lvl2pPr>
      <a:lvl3pPr algn="ctr" rtl="0" eaLnBrk="0" fontAlgn="base" hangingPunct="0">
        <a:spcBef>
          <a:spcPct val="0"/>
        </a:spcBef>
        <a:spcAft>
          <a:spcPct val="0"/>
        </a:spcAft>
        <a:defRPr sz="4400" b="1">
          <a:solidFill>
            <a:srgbClr val="B0105C"/>
          </a:solidFill>
          <a:latin typeface="Tw Cen MT"/>
          <a:ea typeface="ＭＳ Ｐゴシック" charset="0"/>
          <a:cs typeface="ＭＳ Ｐゴシック" charset="0"/>
        </a:defRPr>
      </a:lvl3pPr>
      <a:lvl4pPr algn="ctr" rtl="0" eaLnBrk="0" fontAlgn="base" hangingPunct="0">
        <a:spcBef>
          <a:spcPct val="0"/>
        </a:spcBef>
        <a:spcAft>
          <a:spcPct val="0"/>
        </a:spcAft>
        <a:defRPr sz="4400" b="1">
          <a:solidFill>
            <a:srgbClr val="B0105C"/>
          </a:solidFill>
          <a:latin typeface="Tw Cen MT"/>
          <a:ea typeface="ＭＳ Ｐゴシック" charset="0"/>
          <a:cs typeface="ＭＳ Ｐゴシック" charset="0"/>
        </a:defRPr>
      </a:lvl4pPr>
      <a:lvl5pPr algn="ctr" rtl="0" eaLnBrk="0" fontAlgn="base" hangingPunct="0">
        <a:spcBef>
          <a:spcPct val="0"/>
        </a:spcBef>
        <a:spcAft>
          <a:spcPct val="0"/>
        </a:spcAft>
        <a:defRPr sz="4400" b="1">
          <a:solidFill>
            <a:srgbClr val="B0105C"/>
          </a:solidFill>
          <a:latin typeface="Tw Cen MT"/>
          <a:ea typeface="ＭＳ Ｐゴシック" charset="0"/>
          <a:cs typeface="ＭＳ Ｐゴシック" charset="0"/>
        </a:defRPr>
      </a:lvl5pPr>
      <a:lvl6pPr marL="457200" algn="ctr" rtl="0" fontAlgn="base">
        <a:spcBef>
          <a:spcPct val="0"/>
        </a:spcBef>
        <a:spcAft>
          <a:spcPct val="0"/>
        </a:spcAft>
        <a:defRPr sz="4400" b="1">
          <a:solidFill>
            <a:srgbClr val="B0105C"/>
          </a:solidFill>
          <a:latin typeface="Tw Cen MT"/>
        </a:defRPr>
      </a:lvl6pPr>
      <a:lvl7pPr marL="914400" algn="ctr" rtl="0" fontAlgn="base">
        <a:spcBef>
          <a:spcPct val="0"/>
        </a:spcBef>
        <a:spcAft>
          <a:spcPct val="0"/>
        </a:spcAft>
        <a:defRPr sz="4400" b="1">
          <a:solidFill>
            <a:srgbClr val="B0105C"/>
          </a:solidFill>
          <a:latin typeface="Tw Cen MT"/>
        </a:defRPr>
      </a:lvl7pPr>
      <a:lvl8pPr marL="1371600" algn="ctr" rtl="0" fontAlgn="base">
        <a:spcBef>
          <a:spcPct val="0"/>
        </a:spcBef>
        <a:spcAft>
          <a:spcPct val="0"/>
        </a:spcAft>
        <a:defRPr sz="4400" b="1">
          <a:solidFill>
            <a:srgbClr val="B0105C"/>
          </a:solidFill>
          <a:latin typeface="Tw Cen MT"/>
        </a:defRPr>
      </a:lvl8pPr>
      <a:lvl9pPr marL="1828800" algn="ctr" rtl="0" fontAlgn="base">
        <a:spcBef>
          <a:spcPct val="0"/>
        </a:spcBef>
        <a:spcAft>
          <a:spcPct val="0"/>
        </a:spcAft>
        <a:defRPr sz="4400" b="1">
          <a:solidFill>
            <a:srgbClr val="B0105C"/>
          </a:solidFill>
          <a:latin typeface="Tw Cen MT"/>
        </a:defRPr>
      </a:lvl9pPr>
    </p:titleStyle>
    <p:bodyStyle>
      <a:lvl1pPr marL="342900" indent="-342900" algn="l" rtl="0" eaLnBrk="0" fontAlgn="base" hangingPunct="0">
        <a:spcBef>
          <a:spcPct val="20000"/>
        </a:spcBef>
        <a:spcAft>
          <a:spcPct val="0"/>
        </a:spcAft>
        <a:buFont typeface="Arial" pitchFamily="34" charset="0"/>
        <a:buChar char="•"/>
        <a:defRPr sz="3200" b="1" kern="1200">
          <a:solidFill>
            <a:srgbClr val="0D5A5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b="1" i="0" u="none" kern="1200">
          <a:solidFill>
            <a:srgbClr val="0D5A50"/>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b="1" kern="1200">
          <a:solidFill>
            <a:srgbClr val="0D5A50"/>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b="1" kern="1200">
          <a:solidFill>
            <a:srgbClr val="0D5A50"/>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b="1" kern="1200">
          <a:solidFill>
            <a:srgbClr val="0D5A50"/>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jpe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microsoft.com/office/2007/relationships/hdphoto" Target="../media/hdphoto2.wdp"/><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3.wdp"/><Relationship Id="rId5" Type="http://schemas.openxmlformats.org/officeDocument/2006/relationships/image" Target="../media/image21.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4.wdp"/><Relationship Id="rId5" Type="http://schemas.openxmlformats.org/officeDocument/2006/relationships/image" Target="../media/image29.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4" Type="http://schemas.microsoft.com/office/2007/relationships/hdphoto" Target="../media/hdphoto6.wdp"/><Relationship Id="rId5" Type="http://schemas.openxmlformats.org/officeDocument/2006/relationships/image" Target="../media/image39.png"/><Relationship Id="rId6" Type="http://schemas.microsoft.com/office/2007/relationships/hdphoto" Target="../media/hdphoto7.wdp"/><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8.wdp"/><Relationship Id="rId5" Type="http://schemas.openxmlformats.org/officeDocument/2006/relationships/image" Target="../media/image41.jpe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icdl.com/dirFloortime/overview/documents/WhatisDIR.pdf" TargetMode="External"/><Relationship Id="rId4" Type="http://schemas.openxmlformats.org/officeDocument/2006/relationships/hyperlink" Target="http://www.edutopia.org/blog/fostering-classroom-relationships-larry-ferlazzo-katie-hull-sypnieski" TargetMode="External"/><Relationship Id="rId1" Type="http://schemas.openxmlformats.org/officeDocument/2006/relationships/slideLayout" Target="../slideLayouts/slideLayout10.xml"/><Relationship Id="rId2" Type="http://schemas.openxmlformats.org/officeDocument/2006/relationships/hyperlink" Target="http://www.spdfoundation.net/redflag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 Id="rId3"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1143000" y="457200"/>
            <a:ext cx="7543800" cy="3886200"/>
          </a:xfrm>
        </p:spPr>
        <p:txBody>
          <a:bodyPr>
            <a:normAutofit fontScale="90000"/>
          </a:bodyPr>
          <a:lstStyle/>
          <a:p>
            <a:r>
              <a:rPr lang="en-US" sz="3200" u="sng" dirty="0" smtClean="0"/>
              <a:t/>
            </a:r>
            <a:br>
              <a:rPr lang="en-US" sz="3200" u="sng" dirty="0" smtClean="0"/>
            </a:br>
            <a:r>
              <a:rPr lang="en-US" sz="3200" u="sng" dirty="0" smtClean="0"/>
              <a:t>CERTIFICATION </a:t>
            </a:r>
            <a:r>
              <a:rPr lang="en-US" sz="3200" u="sng" dirty="0"/>
              <a:t>&amp; COACHING:</a:t>
            </a:r>
            <a:br>
              <a:rPr lang="en-US" sz="3200" u="sng" dirty="0"/>
            </a:br>
            <a:r>
              <a:rPr lang="en-US" sz="3200" u="sng" dirty="0"/>
              <a:t> IM PEDIATRIC BEST </a:t>
            </a:r>
            <a:r>
              <a:rPr lang="en-US" sz="3200" u="sng" dirty="0" smtClean="0"/>
              <a:t>PRACTICES</a:t>
            </a:r>
            <a:br>
              <a:rPr lang="en-US" sz="3200" u="sng" dirty="0" smtClean="0"/>
            </a:br>
            <a:r>
              <a:rPr lang="en-US" dirty="0" smtClean="0">
                <a:ea typeface="ＭＳ Ｐゴシック" pitchFamily="34" charset="-128"/>
              </a:rPr>
              <a:t/>
            </a:r>
            <a:br>
              <a:rPr lang="en-US" dirty="0" smtClean="0">
                <a:ea typeface="ＭＳ Ｐゴシック" pitchFamily="34" charset="-128"/>
              </a:rPr>
            </a:br>
            <a:r>
              <a:rPr lang="en-US" sz="4000" dirty="0" smtClean="0">
                <a:ea typeface="ＭＳ Ｐゴシック" pitchFamily="34" charset="-128"/>
              </a:rPr>
              <a:t>MODULE 5 : </a:t>
            </a:r>
            <a:r>
              <a:rPr lang="en-US" sz="4000" dirty="0">
                <a:ea typeface="ＭＳ Ｐゴシック" pitchFamily="34" charset="-128"/>
              </a:rPr>
              <a:t>B</a:t>
            </a:r>
            <a:r>
              <a:rPr lang="en-US" sz="4000" dirty="0" smtClean="0">
                <a:ea typeface="ＭＳ Ｐゴシック" pitchFamily="34" charset="-128"/>
              </a:rPr>
              <a:t>UILDING RELATIONSHIPS </a:t>
            </a:r>
            <a:br>
              <a:rPr lang="en-US" sz="4000" dirty="0" smtClean="0">
                <a:ea typeface="ＭＳ Ｐゴシック" pitchFamily="34" charset="-128"/>
              </a:rPr>
            </a:br>
            <a:r>
              <a:rPr lang="en-US" sz="4000" dirty="0" smtClean="0">
                <a:ea typeface="ＭＳ Ｐゴシック" pitchFamily="34" charset="-128"/>
              </a:rPr>
              <a:t>– ALLOWING CONTROL,</a:t>
            </a:r>
            <a:br>
              <a:rPr lang="en-US" sz="4000" dirty="0" smtClean="0">
                <a:ea typeface="ＭＳ Ｐゴシック" pitchFamily="34" charset="-128"/>
              </a:rPr>
            </a:br>
            <a:r>
              <a:rPr lang="en-US" sz="4000" dirty="0" smtClean="0">
                <a:ea typeface="ＭＳ Ｐゴシック" pitchFamily="34" charset="-128"/>
              </a:rPr>
              <a:t>SWITCH CHOICE AND ACCESS</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p:txBody>
      </p:sp>
      <p:sp>
        <p:nvSpPr>
          <p:cNvPr id="13314" name="Subtitle 2"/>
          <p:cNvSpPr>
            <a:spLocks noGrp="1"/>
          </p:cNvSpPr>
          <p:nvPr>
            <p:ph type="subTitle" idx="1"/>
          </p:nvPr>
        </p:nvSpPr>
        <p:spPr>
          <a:xfrm>
            <a:off x="2438400" y="4419600"/>
            <a:ext cx="5334000" cy="1143000"/>
          </a:xfrm>
        </p:spPr>
        <p:txBody>
          <a:bodyPr/>
          <a:lstStyle/>
          <a:p>
            <a:pPr eaLnBrk="1" hangingPunct="1"/>
            <a:r>
              <a:rPr lang="en-US" sz="2000" dirty="0" smtClean="0">
                <a:solidFill>
                  <a:srgbClr val="0D5A50"/>
                </a:solidFill>
                <a:ea typeface="ＭＳ Ｐゴシック" pitchFamily="34" charset="-128"/>
              </a:rPr>
              <a:t>By Mary Jones, OTR/L, </a:t>
            </a:r>
            <a:r>
              <a:rPr lang="en-US" sz="2000" dirty="0" err="1" smtClean="0">
                <a:solidFill>
                  <a:srgbClr val="0D5A50"/>
                </a:solidFill>
                <a:ea typeface="ＭＳ Ｐゴシック" pitchFamily="34" charset="-128"/>
              </a:rPr>
              <a:t>DipCOT</a:t>
            </a:r>
            <a:r>
              <a:rPr lang="en-US" sz="2000" dirty="0" smtClean="0">
                <a:solidFill>
                  <a:srgbClr val="0D5A50"/>
                </a:solidFill>
                <a:ea typeface="ＭＳ Ｐゴシック" pitchFamily="34" charset="-128"/>
              </a:rPr>
              <a:t> </a:t>
            </a:r>
          </a:p>
          <a:p>
            <a:pPr eaLnBrk="1" hangingPunct="1"/>
            <a:r>
              <a:rPr lang="en-US" sz="2000" dirty="0" smtClean="0">
                <a:solidFill>
                  <a:srgbClr val="0D5A50"/>
                </a:solidFill>
                <a:ea typeface="ＭＳ Ｐゴシック" pitchFamily="34" charset="-128"/>
              </a:rPr>
              <a:t>Sensational Kids, LLC</a:t>
            </a:r>
          </a:p>
          <a:p>
            <a:pPr eaLnBrk="1" hangingPunct="1"/>
            <a:r>
              <a:rPr lang="en-US" sz="2000" dirty="0" smtClean="0">
                <a:solidFill>
                  <a:srgbClr val="0D5A50"/>
                </a:solidFill>
                <a:ea typeface="ＭＳ Ｐゴシック" pitchFamily="34" charset="-128"/>
              </a:rPr>
              <a:t>Brain Focus International</a:t>
            </a:r>
            <a:r>
              <a:rPr lang="en-US" sz="2000" smtClean="0">
                <a:solidFill>
                  <a:srgbClr val="0D5A50"/>
                </a:solidFill>
                <a:ea typeface="ＭＳ Ｐゴシック" pitchFamily="34" charset="-128"/>
              </a:rPr>
              <a:t>, Inc</a:t>
            </a:r>
            <a:r>
              <a:rPr lang="en-US" sz="2000">
                <a:solidFill>
                  <a:srgbClr val="0D5A50"/>
                </a:solidFill>
                <a:ea typeface="ＭＳ Ｐゴシック" pitchFamily="34" charset="-128"/>
              </a:rPr>
              <a:t>.</a:t>
            </a:r>
            <a:r>
              <a:rPr lang="en-US" sz="2000" smtClean="0">
                <a:solidFill>
                  <a:srgbClr val="0D5A50"/>
                </a:solidFill>
                <a:ea typeface="ＭＳ Ｐゴシック" pitchFamily="34" charset="-128"/>
              </a:rPr>
              <a:t>         </a:t>
            </a:r>
            <a:endParaRPr lang="en-US" sz="2000" dirty="0" smtClean="0">
              <a:solidFill>
                <a:srgbClr val="0D5A50"/>
              </a:solidFill>
              <a:ea typeface="ＭＳ Ｐゴシック"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219200" y="304800"/>
            <a:ext cx="7315200" cy="1143000"/>
          </a:xfrm>
        </p:spPr>
        <p:txBody>
          <a:bodyPr/>
          <a:lstStyle/>
          <a:p>
            <a:r>
              <a:rPr lang="en-US" smtClean="0">
                <a:ea typeface="ＭＳ Ｐゴシック" pitchFamily="34" charset="-128"/>
              </a:rPr>
              <a:t>Relationship Building</a:t>
            </a:r>
          </a:p>
        </p:txBody>
      </p:sp>
      <p:sp>
        <p:nvSpPr>
          <p:cNvPr id="22530" name="Content Placeholder 2"/>
          <p:cNvSpPr>
            <a:spLocks noGrp="1"/>
          </p:cNvSpPr>
          <p:nvPr>
            <p:ph idx="1"/>
          </p:nvPr>
        </p:nvSpPr>
        <p:spPr>
          <a:xfrm>
            <a:off x="1447800" y="1600200"/>
            <a:ext cx="7239000" cy="4525963"/>
          </a:xfrm>
        </p:spPr>
        <p:txBody>
          <a:bodyPr/>
          <a:lstStyle/>
          <a:p>
            <a:pPr marL="465138" indent="-465138"/>
            <a:r>
              <a:rPr lang="en-US" smtClean="0">
                <a:ea typeface="ＭＳ Ｐゴシック" pitchFamily="34" charset="-128"/>
              </a:rPr>
              <a:t>Which clients do you respond best with?</a:t>
            </a:r>
          </a:p>
          <a:p>
            <a:pPr marL="465138" indent="-465138"/>
            <a:r>
              <a:rPr lang="en-US" smtClean="0">
                <a:ea typeface="ＭＳ Ｐゴシック" pitchFamily="34" charset="-128"/>
              </a:rPr>
              <a:t>Why is it more difficult with some children over others?</a:t>
            </a:r>
          </a:p>
          <a:p>
            <a:pPr marL="465138" indent="-465138"/>
            <a:r>
              <a:rPr lang="en-US" smtClean="0">
                <a:ea typeface="ＭＳ Ｐゴシック" pitchFamily="34" charset="-128"/>
              </a:rPr>
              <a:t>Which behaviors elicit an emotional response from you?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1295400" y="381000"/>
            <a:ext cx="7315200" cy="1143000"/>
          </a:xfrm>
        </p:spPr>
        <p:txBody>
          <a:bodyPr/>
          <a:lstStyle/>
          <a:p>
            <a:r>
              <a:rPr lang="en-US" smtClean="0">
                <a:ea typeface="ＭＳ Ｐゴシック" pitchFamily="34" charset="-128"/>
              </a:rPr>
              <a:t>How do children </a:t>
            </a:r>
            <a:r>
              <a:rPr lang="ja-JP" altLang="en-US" smtClean="0">
                <a:ea typeface="ＭＳ Ｐゴシック" pitchFamily="34" charset="-128"/>
              </a:rPr>
              <a:t>“</a:t>
            </a:r>
            <a:r>
              <a:rPr lang="en-US" altLang="ja-JP" smtClean="0">
                <a:ea typeface="ＭＳ Ｐゴシック" pitchFamily="34" charset="-128"/>
              </a:rPr>
              <a:t>push our buttons</a:t>
            </a:r>
            <a:r>
              <a:rPr lang="ja-JP" altLang="en-US" smtClean="0">
                <a:ea typeface="ＭＳ Ｐゴシック" pitchFamily="34" charset="-128"/>
              </a:rPr>
              <a:t>”</a:t>
            </a:r>
            <a:r>
              <a:rPr lang="en-US" altLang="ja-JP" smtClean="0">
                <a:ea typeface="ＭＳ Ｐゴシック" pitchFamily="34" charset="-128"/>
              </a:rPr>
              <a:t> emotionally?</a:t>
            </a:r>
            <a:endParaRPr lang="en-US" smtClean="0">
              <a:ea typeface="ＭＳ Ｐゴシック" pitchFamily="34" charset="-128"/>
            </a:endParaRPr>
          </a:p>
        </p:txBody>
      </p:sp>
      <p:sp>
        <p:nvSpPr>
          <p:cNvPr id="24579" name="Content Placeholder 2"/>
          <p:cNvSpPr>
            <a:spLocks noGrp="1"/>
          </p:cNvSpPr>
          <p:nvPr>
            <p:ph idx="4294967295"/>
          </p:nvPr>
        </p:nvSpPr>
        <p:spPr>
          <a:xfrm>
            <a:off x="1447800" y="1858963"/>
            <a:ext cx="7162800" cy="4373562"/>
          </a:xfrm>
        </p:spPr>
        <p:txBody>
          <a:bodyPr/>
          <a:lstStyle/>
          <a:p>
            <a:pPr marL="465138" indent="-465138"/>
            <a:r>
              <a:rPr lang="en-US" smtClean="0">
                <a:ea typeface="ＭＳ Ｐゴシック" pitchFamily="34" charset="-128"/>
              </a:rPr>
              <a:t>Demand more attention than others </a:t>
            </a:r>
          </a:p>
          <a:p>
            <a:pPr marL="465138" indent="-465138"/>
            <a:r>
              <a:rPr lang="en-US" smtClean="0">
                <a:ea typeface="ＭＳ Ｐゴシック" pitchFamily="34" charset="-128"/>
              </a:rPr>
              <a:t>Disruptive</a:t>
            </a:r>
          </a:p>
          <a:p>
            <a:pPr marL="465138" indent="-465138"/>
            <a:r>
              <a:rPr lang="en-US" smtClean="0">
                <a:ea typeface="ＭＳ Ｐゴシック" pitchFamily="34" charset="-128"/>
              </a:rPr>
              <a:t>Unmotivated</a:t>
            </a:r>
          </a:p>
          <a:p>
            <a:pPr marL="465138" indent="-465138"/>
            <a:r>
              <a:rPr lang="en-US" smtClean="0">
                <a:ea typeface="ＭＳ Ｐゴシック" pitchFamily="34" charset="-128"/>
              </a:rPr>
              <a:t>Oppositional </a:t>
            </a:r>
          </a:p>
          <a:p>
            <a:pPr marL="465138" indent="-465138"/>
            <a:r>
              <a:rPr lang="en-US" smtClean="0">
                <a:ea typeface="ＭＳ Ｐゴシック" pitchFamily="34" charset="-128"/>
              </a:rPr>
              <a:t>Aggressive</a:t>
            </a:r>
          </a:p>
          <a:p>
            <a:pPr marL="465138" indent="-465138"/>
            <a:r>
              <a:rPr lang="en-US" smtClean="0">
                <a:ea typeface="ＭＳ Ｐゴシック" pitchFamily="34" charset="-128"/>
              </a:rPr>
              <a:t>Negative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1143000" y="304800"/>
            <a:ext cx="7315200" cy="1143000"/>
          </a:xfrm>
        </p:spPr>
        <p:txBody>
          <a:bodyPr/>
          <a:lstStyle/>
          <a:p>
            <a:r>
              <a:rPr lang="en-US" smtClean="0">
                <a:ea typeface="ＭＳ Ｐゴシック" pitchFamily="34" charset="-128"/>
              </a:rPr>
              <a:t>How does this effect our client-centered relationships?</a:t>
            </a:r>
          </a:p>
        </p:txBody>
      </p:sp>
      <p:sp>
        <p:nvSpPr>
          <p:cNvPr id="25603" name="Content Placeholder 2"/>
          <p:cNvSpPr>
            <a:spLocks noGrp="1"/>
          </p:cNvSpPr>
          <p:nvPr>
            <p:ph idx="4294967295"/>
          </p:nvPr>
        </p:nvSpPr>
        <p:spPr>
          <a:xfrm>
            <a:off x="1143000" y="1630363"/>
            <a:ext cx="7315200" cy="4525962"/>
          </a:xfrm>
        </p:spPr>
        <p:txBody>
          <a:bodyPr/>
          <a:lstStyle/>
          <a:p>
            <a:pPr marL="465138" indent="-465138"/>
            <a:r>
              <a:rPr lang="en-US" smtClean="0">
                <a:ea typeface="ＭＳ Ｐゴシック" pitchFamily="34" charset="-128"/>
              </a:rPr>
              <a:t>Feeling frustrated </a:t>
            </a:r>
          </a:p>
          <a:p>
            <a:pPr marL="465138" indent="-465138"/>
            <a:r>
              <a:rPr lang="en-US" smtClean="0">
                <a:ea typeface="ＭＳ Ｐゴシック" pitchFamily="34" charset="-128"/>
              </a:rPr>
              <a:t>Feeling discouraged</a:t>
            </a:r>
          </a:p>
          <a:p>
            <a:pPr marL="465138" indent="-465138"/>
            <a:r>
              <a:rPr lang="en-US" smtClean="0">
                <a:ea typeface="ＭＳ Ｐゴシック" pitchFamily="34" charset="-128"/>
              </a:rPr>
              <a:t>Questioning of professional skills</a:t>
            </a:r>
          </a:p>
          <a:p>
            <a:pPr marL="465138" indent="-465138"/>
            <a:r>
              <a:rPr lang="en-US" smtClean="0">
                <a:ea typeface="ＭＳ Ｐゴシック" pitchFamily="34" charset="-128"/>
              </a:rPr>
              <a:t>Anger</a:t>
            </a:r>
          </a:p>
          <a:p>
            <a:pPr marL="465138" indent="-465138"/>
            <a:r>
              <a:rPr lang="en-US" smtClean="0">
                <a:ea typeface="ＭＳ Ｐゴシック" pitchFamily="34" charset="-128"/>
              </a:rPr>
              <a:t>Changes in our own behavior: use of voice, criticism, sarcasm or actively avoid these children and their families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2667000" y="1600200"/>
            <a:ext cx="4267200" cy="3657600"/>
          </a:xfrm>
          <a:prstGeom prst="rect">
            <a:avLst/>
          </a:prstGeom>
          <a:noFill/>
          <a:ln w="9525">
            <a:noFill/>
            <a:miter lim="800000"/>
            <a:headEnd/>
            <a:tailEnd/>
          </a:ln>
        </p:spPr>
        <p:txBody>
          <a:bodyPr wrap="square">
            <a:normAutofit/>
          </a:bodyPr>
          <a:lstStyle/>
          <a:p>
            <a:pPr algn="just"/>
            <a:r>
              <a:rPr lang="en-US" sz="3200" b="1" dirty="0">
                <a:solidFill>
                  <a:srgbClr val="0D5A50"/>
                </a:solidFill>
                <a:latin typeface="Tw Cen MT" pitchFamily="34" charset="0"/>
              </a:rPr>
              <a:t>The very children we find the most difficult to </a:t>
            </a:r>
            <a:r>
              <a:rPr lang="en-US" sz="3200" b="1" dirty="0" smtClean="0">
                <a:solidFill>
                  <a:srgbClr val="0D5A50"/>
                </a:solidFill>
                <a:latin typeface="Tw Cen MT" pitchFamily="34" charset="0"/>
              </a:rPr>
              <a:t>build</a:t>
            </a:r>
            <a:r>
              <a:rPr lang="en-US" sz="3200" b="1" dirty="0">
                <a:solidFill>
                  <a:srgbClr val="0D5A50"/>
                </a:solidFill>
                <a:latin typeface="Tw Cen MT" pitchFamily="34" charset="0"/>
              </a:rPr>
              <a:t> </a:t>
            </a:r>
            <a:r>
              <a:rPr lang="en-US" sz="3200" b="1" dirty="0" smtClean="0">
                <a:solidFill>
                  <a:srgbClr val="0D5A50"/>
                </a:solidFill>
                <a:latin typeface="Tw Cen MT" pitchFamily="34" charset="0"/>
              </a:rPr>
              <a:t>relationships with are the ones who need positive relationships </a:t>
            </a:r>
            <a:r>
              <a:rPr lang="en-US" sz="3200" b="1" dirty="0">
                <a:solidFill>
                  <a:srgbClr val="0D5A50"/>
                </a:solidFill>
                <a:latin typeface="Tw Cen MT" pitchFamily="34" charset="0"/>
              </a:rPr>
              <a:t>with adults the most…</a:t>
            </a:r>
          </a:p>
        </p:txBody>
      </p:sp>
      <p:sp>
        <p:nvSpPr>
          <p:cNvPr id="26626" name="Title 2"/>
          <p:cNvSpPr>
            <a:spLocks noGrp="1"/>
          </p:cNvSpPr>
          <p:nvPr>
            <p:ph type="title"/>
          </p:nvPr>
        </p:nvSpPr>
        <p:spPr/>
        <p:txBody>
          <a:bodyPr/>
          <a:lstStyle/>
          <a:p>
            <a:r>
              <a:rPr lang="en-US" smtClean="0">
                <a:ea typeface="ＭＳ Ｐゴシック" pitchFamily="34" charset="-128"/>
              </a:rPr>
              <a:t>And Yet…..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905000" y="914400"/>
            <a:ext cx="6248400" cy="3733800"/>
          </a:xfrm>
        </p:spPr>
        <p:txBody>
          <a:bodyPr/>
          <a:lstStyle/>
          <a:p>
            <a:r>
              <a:rPr lang="en-US" dirty="0" smtClean="0">
                <a:ea typeface="ＭＳ Ｐゴシック" pitchFamily="34" charset="-128"/>
              </a:rPr>
              <a:t>Solution:</a:t>
            </a:r>
            <a:br>
              <a:rPr lang="en-US" dirty="0" smtClean="0">
                <a:ea typeface="ＭＳ Ｐゴシック" pitchFamily="34" charset="-128"/>
              </a:rPr>
            </a:br>
            <a:r>
              <a:rPr lang="en-US" dirty="0">
                <a:ea typeface="ＭＳ Ｐゴシック" pitchFamily="34" charset="-128"/>
              </a:rPr>
              <a:t/>
            </a:r>
            <a:br>
              <a:rPr lang="en-US" dirty="0">
                <a:ea typeface="ＭＳ Ｐゴシック" pitchFamily="34" charset="-128"/>
              </a:rPr>
            </a:br>
            <a:r>
              <a:rPr lang="en-US" dirty="0" smtClean="0">
                <a:ea typeface="ＭＳ Ｐゴシック" pitchFamily="34" charset="-128"/>
              </a:rPr>
              <a:t>Provide More Task Directed Opportunities for IM Students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219200" y="457200"/>
            <a:ext cx="7315200" cy="1143000"/>
          </a:xfrm>
        </p:spPr>
        <p:txBody>
          <a:bodyPr/>
          <a:lstStyle/>
          <a:p>
            <a:r>
              <a:rPr lang="en-US" smtClean="0">
                <a:ea typeface="ＭＳ Ｐゴシック" pitchFamily="34" charset="-128"/>
              </a:rPr>
              <a:t>Helping out on the beat!</a:t>
            </a:r>
          </a:p>
        </p:txBody>
      </p:sp>
      <p:pic>
        <p:nvPicPr>
          <p:cNvPr id="17411" name="Picture 2" descr="C:\Users\BrainFocus1\Desktop\Movies for PBP Coaching\IM Pictures from ED\IMG_2520.jpg"/>
          <p:cNvPicPr>
            <a:picLocks noChangeAspect="1" noChangeArrowheads="1"/>
          </p:cNvPicPr>
          <p:nvPr/>
        </p:nvPicPr>
        <p:blipFill>
          <a:blip r:embed="rId3" cstate="print"/>
          <a:srcRect/>
          <a:stretch>
            <a:fillRect/>
          </a:stretch>
        </p:blipFill>
        <p:spPr bwMode="auto">
          <a:xfrm rot="20844124">
            <a:off x="1229308" y="2405909"/>
            <a:ext cx="2143125" cy="3124200"/>
          </a:xfrm>
          <a:prstGeom prst="roundRect">
            <a:avLst/>
          </a:prstGeom>
          <a:noFill/>
          <a:ln w="38100">
            <a:solidFill>
              <a:srgbClr val="FF0000"/>
            </a:solidFill>
            <a:miter lim="800000"/>
            <a:headEnd/>
            <a:tailEnd/>
          </a:ln>
          <a:effectLst>
            <a:outerShdw blurRad="50800" dist="76200" dir="8100000" algn="tr" rotWithShape="0">
              <a:prstClr val="black">
                <a:alpha val="40000"/>
              </a:prstClr>
            </a:outerShdw>
          </a:effectLst>
        </p:spPr>
      </p:pic>
      <p:pic>
        <p:nvPicPr>
          <p:cNvPr id="17412" name="Picture 3" descr="C:\Users\BrainFocus1\Desktop\Movies for PBP Coaching\IM Pictures from ED\IMG_2525.jpg"/>
          <p:cNvPicPr>
            <a:picLocks noChangeAspect="1" noChangeArrowheads="1"/>
          </p:cNvPicPr>
          <p:nvPr/>
        </p:nvPicPr>
        <p:blipFill>
          <a:blip r:embed="rId4" cstate="print"/>
          <a:srcRect/>
          <a:stretch>
            <a:fillRect/>
          </a:stretch>
        </p:blipFill>
        <p:spPr bwMode="auto">
          <a:xfrm>
            <a:off x="3733800" y="1905000"/>
            <a:ext cx="2143125" cy="3124200"/>
          </a:xfrm>
          <a:prstGeom prst="roundRect">
            <a:avLst/>
          </a:prstGeom>
          <a:noFill/>
          <a:ln w="38100">
            <a:solidFill>
              <a:schemeClr val="bg2">
                <a:lumMod val="25000"/>
              </a:schemeClr>
            </a:solidFill>
            <a:miter lim="800000"/>
            <a:headEnd/>
            <a:tailEnd/>
          </a:ln>
          <a:effectLst>
            <a:outerShdw blurRad="50800" dist="76200" dir="8100000" algn="tr" rotWithShape="0">
              <a:prstClr val="black">
                <a:alpha val="40000"/>
              </a:prstClr>
            </a:outerShdw>
          </a:effectLst>
        </p:spPr>
      </p:pic>
      <p:pic>
        <p:nvPicPr>
          <p:cNvPr id="17413" name="Picture 4" descr="C:\Users\BrainFocus1\Desktop\Movies for PBP Coaching\IM Pictures from ED\IMG_2523.jpg"/>
          <p:cNvPicPr>
            <a:picLocks noChangeAspect="1" noChangeArrowheads="1"/>
          </p:cNvPicPr>
          <p:nvPr/>
        </p:nvPicPr>
        <p:blipFill>
          <a:blip r:embed="rId5" cstate="print"/>
          <a:srcRect/>
          <a:stretch>
            <a:fillRect/>
          </a:stretch>
        </p:blipFill>
        <p:spPr bwMode="auto">
          <a:xfrm rot="753914">
            <a:off x="6257772" y="2405506"/>
            <a:ext cx="2143125" cy="3124200"/>
          </a:xfrm>
          <a:prstGeom prst="roundRect">
            <a:avLst/>
          </a:prstGeom>
          <a:noFill/>
          <a:ln w="38100">
            <a:solidFill>
              <a:srgbClr val="FFFF00"/>
            </a:solidFill>
            <a:miter lim="800000"/>
            <a:headEnd/>
            <a:tailEnd/>
          </a:ln>
          <a:effectLst>
            <a:outerShdw blurRad="50800" dist="76200" dir="8100000" algn="tr"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133600" y="1371600"/>
            <a:ext cx="5562600" cy="2011363"/>
          </a:xfrm>
        </p:spPr>
        <p:txBody>
          <a:bodyPr/>
          <a:lstStyle/>
          <a:p>
            <a:r>
              <a:rPr lang="en-US" smtClean="0">
                <a:ea typeface="ＭＳ Ｐゴシック" pitchFamily="34" charset="-128"/>
              </a:rPr>
              <a:t>Allow Students to Help You During Sessions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219200" y="381000"/>
            <a:ext cx="7315200" cy="1143000"/>
          </a:xfrm>
        </p:spPr>
        <p:txBody>
          <a:bodyPr/>
          <a:lstStyle/>
          <a:p>
            <a:r>
              <a:rPr lang="en-US" smtClean="0">
                <a:ea typeface="ＭＳ Ｐゴシック" pitchFamily="34" charset="-128"/>
              </a:rPr>
              <a:t>Student assisting another student to focus on the beat</a:t>
            </a:r>
          </a:p>
        </p:txBody>
      </p:sp>
      <p:pic>
        <p:nvPicPr>
          <p:cNvPr id="19459" name="Picture 2" descr="C:\Users\BrainFocus1\Desktop\Movies for PBP Coaching\IM Pictures from ED\IMG_1133 2.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a:stretch>
            <a:fillRect/>
          </a:stretch>
        </p:blipFill>
        <p:spPr bwMode="auto">
          <a:xfrm>
            <a:off x="3048000" y="1930400"/>
            <a:ext cx="3200400" cy="4267200"/>
          </a:xfrm>
          <a:prstGeom prst="roundRect">
            <a:avLst/>
          </a:prstGeom>
          <a:noFill/>
          <a:ln w="38100">
            <a:solidFill>
              <a:srgbClr val="002060"/>
            </a:solidFill>
            <a:miter lim="800000"/>
            <a:headEnd/>
            <a:tailEnd/>
          </a:ln>
          <a:effectLst>
            <a:outerShdw blurRad="50800" dist="76200" dir="8100000" algn="tr" rotWithShape="0">
              <a:prstClr val="black">
                <a:alpha val="40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1828800" y="1447800"/>
            <a:ext cx="5867400" cy="2087563"/>
          </a:xfrm>
        </p:spPr>
        <p:txBody>
          <a:bodyPr/>
          <a:lstStyle/>
          <a:p>
            <a:r>
              <a:rPr lang="en-US" smtClean="0">
                <a:ea typeface="ＭＳ Ｐゴシック" pitchFamily="34" charset="-128"/>
              </a:rPr>
              <a:t>Allow Students to Explore During IM Sessions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1143000" y="381000"/>
            <a:ext cx="7315200" cy="1143000"/>
          </a:xfrm>
        </p:spPr>
        <p:txBody>
          <a:bodyPr/>
          <a:lstStyle/>
          <a:p>
            <a:r>
              <a:rPr lang="en-US" smtClean="0">
                <a:ea typeface="ＭＳ Ｐゴシック" pitchFamily="34" charset="-128"/>
              </a:rPr>
              <a:t>Exploration…will it work if I squish the Octopus onto it?</a:t>
            </a:r>
          </a:p>
        </p:txBody>
      </p:sp>
      <p:pic>
        <p:nvPicPr>
          <p:cNvPr id="21507" name="Picture 2" descr="C:\Users\BrainFocus1\Desktop\Movies for PBP Coaching\IM Pictures from ED\IMG_1528.jpg"/>
          <p:cNvPicPr>
            <a:picLocks noChangeAspect="1" noChangeArrowheads="1"/>
          </p:cNvPicPr>
          <p:nvPr/>
        </p:nvPicPr>
        <p:blipFill>
          <a:blip r:embed="rId3" cstate="print"/>
          <a:srcRect/>
          <a:stretch>
            <a:fillRect/>
          </a:stretch>
        </p:blipFill>
        <p:spPr bwMode="auto">
          <a:xfrm>
            <a:off x="2971800" y="1828800"/>
            <a:ext cx="3352800" cy="4470400"/>
          </a:xfrm>
          <a:prstGeom prst="roundRect">
            <a:avLst/>
          </a:prstGeom>
          <a:noFill/>
          <a:ln w="38100">
            <a:solidFill>
              <a:schemeClr val="accent1">
                <a:lumMod val="75000"/>
              </a:schemeClr>
            </a:solidFill>
            <a:miter lim="800000"/>
            <a:headEnd/>
            <a:tailEnd/>
          </a:ln>
          <a:effectLst>
            <a:outerShdw blurRad="50800" dist="76200" dir="8100000" algn="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title"/>
          </p:nvPr>
        </p:nvSpPr>
        <p:spPr/>
        <p:txBody>
          <a:bodyPr/>
          <a:lstStyle/>
          <a:p>
            <a:r>
              <a:rPr lang="en-US" dirty="0" smtClean="0">
                <a:ea typeface="ＭＳ Ｐゴシック" pitchFamily="34" charset="-128"/>
              </a:rPr>
              <a:t>Outcome Goals for Module 5</a:t>
            </a:r>
          </a:p>
        </p:txBody>
      </p:sp>
      <p:sp>
        <p:nvSpPr>
          <p:cNvPr id="14338" name="TextBox 4"/>
          <p:cNvSpPr txBox="1">
            <a:spLocks noChangeArrowheads="1"/>
          </p:cNvSpPr>
          <p:nvPr/>
        </p:nvSpPr>
        <p:spPr bwMode="auto">
          <a:xfrm>
            <a:off x="1676400" y="1714500"/>
            <a:ext cx="6807200" cy="3019425"/>
          </a:xfrm>
          <a:prstGeom prst="rect">
            <a:avLst/>
          </a:prstGeom>
          <a:noFill/>
          <a:ln w="9525">
            <a:noFill/>
            <a:miter lim="800000"/>
            <a:headEnd/>
            <a:tailEnd/>
          </a:ln>
        </p:spPr>
        <p:txBody>
          <a:bodyPr lIns="64291" tIns="32146" rIns="64291" bIns="32146">
            <a:spAutoFit/>
          </a:bodyPr>
          <a:lstStyle/>
          <a:p>
            <a:pPr marL="465138" indent="-465138">
              <a:buFont typeface="Arial" pitchFamily="34" charset="0"/>
              <a:buChar char="•"/>
            </a:pPr>
            <a:r>
              <a:rPr lang="en-US" sz="2400" b="1" dirty="0">
                <a:solidFill>
                  <a:schemeClr val="tx2"/>
                </a:solidFill>
                <a:latin typeface="Tw Cen MT" pitchFamily="34" charset="0"/>
              </a:rPr>
              <a:t>Homework </a:t>
            </a:r>
            <a:r>
              <a:rPr lang="en-US" sz="2400" b="1" dirty="0" smtClean="0">
                <a:solidFill>
                  <a:schemeClr val="tx2"/>
                </a:solidFill>
                <a:latin typeface="Tw Cen MT" pitchFamily="34" charset="0"/>
              </a:rPr>
              <a:t>assignment </a:t>
            </a:r>
            <a:r>
              <a:rPr lang="en-US" sz="2400" b="1" dirty="0">
                <a:solidFill>
                  <a:schemeClr val="tx2"/>
                </a:solidFill>
                <a:latin typeface="Tw Cen MT" pitchFamily="34" charset="0"/>
              </a:rPr>
              <a:t>and post test </a:t>
            </a:r>
            <a:r>
              <a:rPr lang="en-US" sz="2400" b="1" dirty="0" smtClean="0">
                <a:solidFill>
                  <a:schemeClr val="tx2"/>
                </a:solidFill>
                <a:latin typeface="Tw Cen MT" pitchFamily="34" charset="0"/>
              </a:rPr>
              <a:t>review from Module 4.</a:t>
            </a:r>
            <a:endParaRPr lang="en-US" sz="2400" b="1" dirty="0">
              <a:solidFill>
                <a:schemeClr val="tx2"/>
              </a:solidFill>
              <a:latin typeface="Tw Cen MT" pitchFamily="34" charset="0"/>
            </a:endParaRPr>
          </a:p>
          <a:p>
            <a:pPr marL="465138" indent="-465138">
              <a:buFont typeface="Arial" pitchFamily="34" charset="0"/>
              <a:buChar char="•"/>
            </a:pPr>
            <a:r>
              <a:rPr lang="en-US" sz="2400" b="1" dirty="0">
                <a:solidFill>
                  <a:schemeClr val="tx2"/>
                </a:solidFill>
                <a:latin typeface="Tw Cen MT" pitchFamily="34" charset="0"/>
              </a:rPr>
              <a:t>Building relationships – allowing control</a:t>
            </a:r>
          </a:p>
          <a:p>
            <a:pPr marL="465138" indent="-465138">
              <a:buFont typeface="Arial" pitchFamily="34" charset="0"/>
              <a:buChar char="•"/>
            </a:pPr>
            <a:r>
              <a:rPr lang="en-US" sz="2400" b="1" dirty="0" smtClean="0">
                <a:solidFill>
                  <a:schemeClr val="tx2"/>
                </a:solidFill>
                <a:latin typeface="Tw Cen MT" pitchFamily="34" charset="0"/>
              </a:rPr>
              <a:t>Providing </a:t>
            </a:r>
            <a:r>
              <a:rPr lang="en-US" sz="2400" b="1" dirty="0">
                <a:solidFill>
                  <a:schemeClr val="tx2"/>
                </a:solidFill>
                <a:latin typeface="Tw Cen MT" pitchFamily="34" charset="0"/>
              </a:rPr>
              <a:t>switch choices </a:t>
            </a:r>
          </a:p>
          <a:p>
            <a:pPr marL="465138" indent="-465138">
              <a:buFont typeface="Arial" pitchFamily="34" charset="0"/>
              <a:buChar char="•"/>
            </a:pPr>
            <a:r>
              <a:rPr lang="en-US" sz="2400" b="1" dirty="0" smtClean="0">
                <a:solidFill>
                  <a:schemeClr val="tx2"/>
                </a:solidFill>
                <a:latin typeface="Tw Cen MT" pitchFamily="34" charset="0"/>
              </a:rPr>
              <a:t>Creating </a:t>
            </a:r>
            <a:r>
              <a:rPr lang="en-US" sz="2400" b="1" dirty="0">
                <a:solidFill>
                  <a:schemeClr val="tx2"/>
                </a:solidFill>
                <a:latin typeface="Tw Cen MT" pitchFamily="34" charset="0"/>
              </a:rPr>
              <a:t>novel access to</a:t>
            </a:r>
          </a:p>
          <a:p>
            <a:pPr marL="465138" indent="-465138"/>
            <a:r>
              <a:rPr lang="en-US" sz="2400" b="1" dirty="0">
                <a:solidFill>
                  <a:schemeClr val="tx2"/>
                </a:solidFill>
                <a:latin typeface="Tw Cen MT" pitchFamily="34" charset="0"/>
              </a:rPr>
              <a:t>	triggers</a:t>
            </a:r>
          </a:p>
          <a:p>
            <a:pPr marL="465138" indent="-465138">
              <a:buFont typeface="Arial" pitchFamily="34" charset="0"/>
              <a:buChar char="•"/>
            </a:pPr>
            <a:r>
              <a:rPr lang="en-US" sz="2400" b="1" dirty="0">
                <a:solidFill>
                  <a:schemeClr val="tx2"/>
                </a:solidFill>
                <a:latin typeface="Tw Cen MT" pitchFamily="34" charset="0"/>
              </a:rPr>
              <a:t>Review of </a:t>
            </a:r>
            <a:r>
              <a:rPr lang="en-US" sz="2400" b="1" dirty="0" smtClean="0">
                <a:solidFill>
                  <a:schemeClr val="tx2"/>
                </a:solidFill>
                <a:latin typeface="Tw Cen MT" pitchFamily="34" charset="0"/>
              </a:rPr>
              <a:t>Module </a:t>
            </a:r>
            <a:r>
              <a:rPr lang="en-US" sz="2400" b="1" dirty="0">
                <a:solidFill>
                  <a:schemeClr val="tx2"/>
                </a:solidFill>
                <a:latin typeface="Tw Cen MT" pitchFamily="34" charset="0"/>
              </a:rPr>
              <a:t>5</a:t>
            </a:r>
          </a:p>
          <a:p>
            <a:pPr marL="465138" indent="-465138">
              <a:buFont typeface="Arial" pitchFamily="34" charset="0"/>
              <a:buChar char="•"/>
            </a:pPr>
            <a:r>
              <a:rPr lang="en-US" sz="2400" b="1" dirty="0">
                <a:solidFill>
                  <a:schemeClr val="tx2"/>
                </a:solidFill>
                <a:latin typeface="Tw Cen MT" pitchFamily="34" charset="0"/>
              </a:rPr>
              <a:t>Assignment/Homework</a:t>
            </a:r>
          </a:p>
        </p:txBody>
      </p:sp>
      <p:pic>
        <p:nvPicPr>
          <p:cNvPr id="14340" name="Picture 3" descr="C:\Users\BrainFocus1\AppData\Local\Microsoft\Windows\Temporary Internet Files\Content.IE5\HNKHN620\MC900303038[1].jpg"/>
          <p:cNvPicPr>
            <a:picLocks noChangeAspect="1" noChangeArrowheads="1"/>
          </p:cNvPicPr>
          <p:nvPr/>
        </p:nvPicPr>
        <p:blipFill>
          <a:blip r:embed="rId2" cstate="print"/>
          <a:srcRect/>
          <a:stretch>
            <a:fillRect/>
          </a:stretch>
        </p:blipFill>
        <p:spPr bwMode="auto">
          <a:xfrm>
            <a:off x="5715000" y="3124200"/>
            <a:ext cx="2540953" cy="2876550"/>
          </a:xfrm>
          <a:prstGeom prst="roundRect">
            <a:avLst/>
          </a:prstGeom>
          <a:ln w="38100" cap="sq">
            <a:solidFill>
              <a:srgbClr val="002060"/>
            </a:solidFill>
            <a:prstDash val="solid"/>
            <a:miter lim="800000"/>
          </a:ln>
          <a:effectLst>
            <a:outerShdw blurRad="50800" dist="76200" dir="8100000" algn="tr" rotWithShape="0">
              <a:prstClr val="black">
                <a:alpha val="40000"/>
              </a:prstClr>
            </a:outerShdw>
          </a:effectLst>
        </p:spPr>
      </p:pic>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752600" y="1447800"/>
            <a:ext cx="5867400" cy="2697163"/>
          </a:xfrm>
        </p:spPr>
        <p:txBody>
          <a:bodyPr/>
          <a:lstStyle/>
          <a:p>
            <a:r>
              <a:rPr lang="en-US" smtClean="0">
                <a:ea typeface="ＭＳ Ｐゴシック" pitchFamily="34" charset="-128"/>
              </a:rPr>
              <a:t>Make Sure Students Know How Important They Are to the IM Process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838200" y="381000"/>
            <a:ext cx="7620000" cy="1143000"/>
          </a:xfrm>
        </p:spPr>
        <p:txBody>
          <a:bodyPr/>
          <a:lstStyle/>
          <a:p>
            <a:r>
              <a:rPr lang="en-US" smtClean="0">
                <a:ea typeface="ＭＳ Ｐゴシック" pitchFamily="34" charset="-128"/>
              </a:rPr>
              <a:t>Your opinion matters…what shall we do next?</a:t>
            </a:r>
          </a:p>
        </p:txBody>
      </p:sp>
      <p:pic>
        <p:nvPicPr>
          <p:cNvPr id="23555" name="Picture 2" descr="C:\Users\BrainFocus1\Desktop\Movies for PBP Coaching\IM Pictures from ED\IMG_1524.jpg"/>
          <p:cNvPicPr>
            <a:picLocks noChangeAspect="1" noChangeArrowheads="1"/>
          </p:cNvPicPr>
          <p:nvPr/>
        </p:nvPicPr>
        <p:blipFill>
          <a:blip r:embed="rId3" cstate="print"/>
          <a:srcRect l="3715" b="14999"/>
          <a:stretch>
            <a:fillRect/>
          </a:stretch>
        </p:blipFill>
        <p:spPr bwMode="auto">
          <a:xfrm>
            <a:off x="2667000" y="1752600"/>
            <a:ext cx="3820202" cy="4495800"/>
          </a:xfrm>
          <a:prstGeom prst="roundRect">
            <a:avLst/>
          </a:prstGeom>
          <a:noFill/>
          <a:ln w="38100">
            <a:solidFill>
              <a:srgbClr val="FFC000"/>
            </a:solidFill>
            <a:miter lim="800000"/>
            <a:headEnd/>
            <a:tailEnd/>
          </a:ln>
          <a:effectLst>
            <a:outerShdw blurRad="50800" dist="76200" dir="8100000" algn="tr"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676400" y="1066800"/>
            <a:ext cx="6172200" cy="3276600"/>
          </a:xfrm>
        </p:spPr>
        <p:txBody>
          <a:bodyPr/>
          <a:lstStyle/>
          <a:p>
            <a:r>
              <a:rPr lang="en-US" smtClean="0">
                <a:ea typeface="ＭＳ Ｐゴシック" pitchFamily="34" charset="-128"/>
              </a:rPr>
              <a:t>Make Sure That You Are Providing a Safe, Non-threatening IM Training Environment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1000"/>
          </a:stretch>
        </a:blipFill>
        <a:effectLst/>
      </p:bgPr>
    </p:bg>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1066800" y="381000"/>
            <a:ext cx="7315200" cy="1143000"/>
          </a:xfrm>
        </p:spPr>
        <p:txBody>
          <a:bodyPr/>
          <a:lstStyle/>
          <a:p>
            <a:r>
              <a:rPr lang="en-US" smtClean="0">
                <a:ea typeface="ＭＳ Ｐゴシック" pitchFamily="34" charset="-128"/>
              </a:rPr>
              <a:t>The use of simple tools to feel safe and secure during IM</a:t>
            </a:r>
          </a:p>
        </p:txBody>
      </p:sp>
      <p:pic>
        <p:nvPicPr>
          <p:cNvPr id="25603" name="Picture 3" descr="G:\PBP COACHING 2012\IMG_6826.JPG"/>
          <p:cNvPicPr>
            <a:picLocks noChangeAspect="1" noChangeArrowheads="1"/>
          </p:cNvPicPr>
          <p:nvPr/>
        </p:nvPicPr>
        <p:blipFill>
          <a:blip r:embed="rId4" cstate="print"/>
          <a:srcRect r="6250" b="31944"/>
          <a:stretch>
            <a:fillRect/>
          </a:stretch>
        </p:blipFill>
        <p:spPr bwMode="auto">
          <a:xfrm>
            <a:off x="1066800" y="2057400"/>
            <a:ext cx="7239000" cy="3941233"/>
          </a:xfrm>
          <a:prstGeom prst="roundRect">
            <a:avLst/>
          </a:prstGeom>
          <a:noFill/>
          <a:ln w="38100">
            <a:solidFill>
              <a:schemeClr val="accent2">
                <a:lumMod val="75000"/>
              </a:schemeClr>
            </a:solidFill>
            <a:miter lim="800000"/>
            <a:headEnd/>
            <a:tailEnd/>
          </a:ln>
          <a:effectLst>
            <a:outerShdw blurRad="50800" dist="76200" dir="8100000" algn="tr" rotWithShape="0">
              <a:prstClr val="black">
                <a:alpha val="4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524000" y="914400"/>
            <a:ext cx="6400800" cy="3459163"/>
          </a:xfrm>
        </p:spPr>
        <p:txBody>
          <a:bodyPr/>
          <a:lstStyle/>
          <a:p>
            <a:r>
              <a:rPr lang="en-US" dirty="0" smtClean="0">
                <a:ea typeface="ＭＳ Ｐゴシック" pitchFamily="34" charset="-128"/>
              </a:rPr>
              <a:t>Achieving Goal Directed Behaviors Through Creative Access to and Choice of IM Triggers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15362" name="Picture 2" descr="C:\Users\BrainFocus1\Documents\PBP COACHING PICTURES\[012919].jpg"/>
          <p:cNvPicPr>
            <a:picLocks noChangeAspect="1" noChangeArrowheads="1"/>
          </p:cNvPicPr>
          <p:nvPr/>
        </p:nvPicPr>
        <p:blipFill>
          <a:blip r:embed="rId3" cstate="print"/>
          <a:srcRect/>
          <a:stretch>
            <a:fillRect/>
          </a:stretch>
        </p:blipFill>
        <p:spPr bwMode="auto">
          <a:xfrm>
            <a:off x="838200" y="2057400"/>
            <a:ext cx="2894013" cy="3857625"/>
          </a:xfrm>
          <a:prstGeom prst="roundRect">
            <a:avLst/>
          </a:prstGeom>
          <a:ln w="38100" cap="sq">
            <a:solidFill>
              <a:srgbClr val="000000"/>
            </a:solidFill>
            <a:prstDash val="solid"/>
            <a:miter lim="800000"/>
          </a:ln>
          <a:effectLst>
            <a:outerShdw blurRad="50800" dist="76200" dir="8100000" algn="tr" rotWithShape="0">
              <a:prstClr val="black">
                <a:alpha val="40000"/>
              </a:prstClr>
            </a:outerShdw>
          </a:effectLst>
        </p:spPr>
      </p:pic>
      <p:sp>
        <p:nvSpPr>
          <p:cNvPr id="27651" name="TextBox 3"/>
          <p:cNvSpPr txBox="1">
            <a:spLocks noChangeArrowheads="1"/>
          </p:cNvSpPr>
          <p:nvPr/>
        </p:nvSpPr>
        <p:spPr bwMode="auto">
          <a:xfrm>
            <a:off x="4267200" y="4343400"/>
            <a:ext cx="4343400" cy="1727200"/>
          </a:xfrm>
          <a:prstGeom prst="rect">
            <a:avLst/>
          </a:prstGeom>
          <a:noFill/>
          <a:ln w="9525">
            <a:noFill/>
            <a:miter lim="800000"/>
            <a:headEnd/>
            <a:tailEnd/>
          </a:ln>
        </p:spPr>
        <p:txBody>
          <a:bodyPr lIns="64291" tIns="32146" rIns="64291" bIns="32146">
            <a:spAutoFit/>
          </a:bodyPr>
          <a:lstStyle/>
          <a:p>
            <a:pPr algn="ctr">
              <a:defRPr/>
            </a:pPr>
            <a:r>
              <a:rPr lang="en-US" b="1" dirty="0">
                <a:solidFill>
                  <a:schemeClr val="accent6">
                    <a:lumMod val="50000"/>
                  </a:schemeClr>
                </a:solidFill>
                <a:latin typeface="Tw Cen MT" pitchFamily="34" charset="0"/>
                <a:ea typeface="+mn-ea"/>
                <a:cs typeface="Arial" pitchFamily="34" charset="0"/>
              </a:rPr>
              <a:t>WORKING DIGIT STRENGTH AND PALMAR ARCHES WITH BALL TAP AND CUP SMASH ONTO TAP MAT.</a:t>
            </a:r>
          </a:p>
          <a:p>
            <a:pPr algn="ctr">
              <a:defRPr/>
            </a:pPr>
            <a:endParaRPr lang="en-US" b="1" dirty="0">
              <a:solidFill>
                <a:schemeClr val="accent6">
                  <a:lumMod val="50000"/>
                </a:schemeClr>
              </a:solidFill>
              <a:latin typeface="Tw Cen MT" pitchFamily="34" charset="0"/>
              <a:ea typeface="+mn-ea"/>
              <a:cs typeface="Arial" pitchFamily="34" charset="0"/>
            </a:endParaRPr>
          </a:p>
          <a:p>
            <a:pPr algn="ctr">
              <a:tabLst>
                <a:tab pos="174625" algn="l"/>
              </a:tabLst>
              <a:defRPr/>
            </a:pPr>
            <a:r>
              <a:rPr lang="en-US" b="1" dirty="0">
                <a:solidFill>
                  <a:schemeClr val="accent6">
                    <a:lumMod val="50000"/>
                  </a:schemeClr>
                </a:solidFill>
                <a:latin typeface="Tw Cen MT" pitchFamily="34" charset="0"/>
                <a:ea typeface="+mn-ea"/>
                <a:cs typeface="Arial" pitchFamily="34" charset="0"/>
              </a:rPr>
              <a:t>* (Modify: tap onto sticker-targets on tap   mat/change student positioning)</a:t>
            </a:r>
          </a:p>
        </p:txBody>
      </p:sp>
      <p:pic>
        <p:nvPicPr>
          <p:cNvPr id="1026" name="Picture 2" descr="E:\109.jpg"/>
          <p:cNvPicPr>
            <a:picLocks noChangeAspect="1" noChangeArrowheads="1"/>
          </p:cNvPicPr>
          <p:nvPr/>
        </p:nvPicPr>
        <p:blipFill>
          <a:blip r:embed="rId4" cstate="print"/>
          <a:srcRect l="20000" t="5000" b="7500"/>
          <a:stretch>
            <a:fillRect/>
          </a:stretch>
        </p:blipFill>
        <p:spPr bwMode="auto">
          <a:xfrm>
            <a:off x="4343399" y="533400"/>
            <a:ext cx="4179863" cy="3429000"/>
          </a:xfrm>
          <a:prstGeom prst="roundRect">
            <a:avLst/>
          </a:prstGeom>
          <a:ln w="38100" cap="sq">
            <a:solidFill>
              <a:srgbClr val="000000"/>
            </a:solidFill>
            <a:prstDash val="solid"/>
            <a:miter lim="800000"/>
          </a:ln>
          <a:effectLst>
            <a:outerShdw blurRad="50800" dist="76200" dir="8100000" algn="tr" rotWithShape="0">
              <a:prstClr val="black">
                <a:alpha val="40000"/>
              </a:prstClr>
            </a:outerShdw>
          </a:effectLst>
        </p:spPr>
      </p:pic>
      <p:sp>
        <p:nvSpPr>
          <p:cNvPr id="27653" name="TextBox 4"/>
          <p:cNvSpPr txBox="1">
            <a:spLocks noChangeArrowheads="1"/>
          </p:cNvSpPr>
          <p:nvPr/>
        </p:nvSpPr>
        <p:spPr bwMode="auto">
          <a:xfrm>
            <a:off x="609600" y="457200"/>
            <a:ext cx="3352800" cy="1200150"/>
          </a:xfrm>
          <a:prstGeom prst="rect">
            <a:avLst/>
          </a:prstGeom>
          <a:noFill/>
          <a:ln w="9525">
            <a:noFill/>
            <a:miter lim="800000"/>
            <a:headEnd/>
            <a:tailEnd/>
          </a:ln>
        </p:spPr>
        <p:txBody>
          <a:bodyPr>
            <a:spAutoFit/>
          </a:bodyPr>
          <a:lstStyle/>
          <a:p>
            <a:pPr algn="ctr">
              <a:defRPr/>
            </a:pPr>
            <a:r>
              <a:rPr lang="en-US" sz="2400" b="1" u="sng" dirty="0">
                <a:solidFill>
                  <a:schemeClr val="accent2">
                    <a:lumMod val="75000"/>
                  </a:schemeClr>
                </a:solidFill>
                <a:latin typeface="Tw Cen MT" pitchFamily="34" charset="0"/>
                <a:ea typeface="+mn-ea"/>
                <a:cs typeface="Arial" pitchFamily="34" charset="0"/>
              </a:rPr>
              <a:t>GOAL: </a:t>
            </a:r>
          </a:p>
          <a:p>
            <a:pPr algn="ctr">
              <a:defRPr/>
            </a:pPr>
            <a:r>
              <a:rPr lang="en-US" sz="2400" b="1" dirty="0">
                <a:solidFill>
                  <a:schemeClr val="accent2">
                    <a:lumMod val="75000"/>
                  </a:schemeClr>
                </a:solidFill>
                <a:latin typeface="Tw Cen MT" pitchFamily="34" charset="0"/>
                <a:ea typeface="+mn-ea"/>
                <a:cs typeface="Arial" pitchFamily="34" charset="0"/>
              </a:rPr>
              <a:t>INTRINSIC HAND AND WRIST STRENGTHENING</a:t>
            </a:r>
          </a:p>
        </p:txBody>
      </p:sp>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19458" name="Picture 2" descr="G:\PBP COACHING 2012\DSC02981.JPG"/>
          <p:cNvPicPr>
            <a:picLocks noChangeAspect="1" noChangeArrowheads="1"/>
          </p:cNvPicPr>
          <p:nvPr/>
        </p:nvPicPr>
        <p:blipFill>
          <a:blip r:embed="rId3" cstate="print"/>
          <a:srcRect t="20833"/>
          <a:stretch>
            <a:fillRect/>
          </a:stretch>
        </p:blipFill>
        <p:spPr bwMode="auto">
          <a:xfrm>
            <a:off x="609600" y="2362200"/>
            <a:ext cx="3643313" cy="3844925"/>
          </a:xfrm>
          <a:prstGeom prst="roundRect">
            <a:avLst/>
          </a:prstGeom>
          <a:ln w="38100" cap="sq">
            <a:solidFill>
              <a:srgbClr val="002060"/>
            </a:solidFill>
            <a:prstDash val="solid"/>
            <a:miter lim="800000"/>
          </a:ln>
          <a:effectLst>
            <a:outerShdw blurRad="50800" dist="76200" dir="8100000" algn="tr" rotWithShape="0">
              <a:prstClr val="black">
                <a:alpha val="40000"/>
              </a:prstClr>
            </a:outerShdw>
          </a:effectLst>
        </p:spPr>
      </p:pic>
      <p:sp>
        <p:nvSpPr>
          <p:cNvPr id="44035" name="TextBox 4"/>
          <p:cNvSpPr txBox="1">
            <a:spLocks noChangeArrowheads="1"/>
          </p:cNvSpPr>
          <p:nvPr/>
        </p:nvSpPr>
        <p:spPr bwMode="auto">
          <a:xfrm>
            <a:off x="4800600" y="4495800"/>
            <a:ext cx="3810000" cy="1789113"/>
          </a:xfrm>
          <a:prstGeom prst="rect">
            <a:avLst/>
          </a:prstGeom>
          <a:noFill/>
          <a:ln w="9525">
            <a:noFill/>
            <a:miter lim="800000"/>
            <a:headEnd/>
            <a:tailEnd/>
          </a:ln>
        </p:spPr>
        <p:txBody>
          <a:bodyPr lIns="64291" tIns="32146" rIns="64291" bIns="32146">
            <a:spAutoFit/>
          </a:bodyPr>
          <a:lstStyle/>
          <a:p>
            <a:pPr algn="ctr"/>
            <a:r>
              <a:rPr lang="en-US" b="1">
                <a:solidFill>
                  <a:srgbClr val="0D5A50"/>
                </a:solidFill>
                <a:latin typeface="Tw Cen MT" pitchFamily="34" charset="0"/>
              </a:rPr>
              <a:t>USE A VARIETY OF CHOICES FOR SWITCH ACCESS – BALLS, TOYS, BATS, ETC.</a:t>
            </a:r>
          </a:p>
          <a:p>
            <a:pPr algn="ctr"/>
            <a:endParaRPr lang="en-US" b="1">
              <a:solidFill>
                <a:srgbClr val="0D5A50"/>
              </a:solidFill>
              <a:latin typeface="Tw Cen MT" pitchFamily="34" charset="0"/>
            </a:endParaRPr>
          </a:p>
          <a:p>
            <a:pPr algn="ctr"/>
            <a:r>
              <a:rPr lang="en-US" sz="2000" b="1">
                <a:solidFill>
                  <a:srgbClr val="0D5A50"/>
                </a:solidFill>
                <a:latin typeface="Tw Cen MT" pitchFamily="34" charset="0"/>
              </a:rPr>
              <a:t>* (Modify: Variety of sports and positional choices)</a:t>
            </a:r>
          </a:p>
        </p:txBody>
      </p:sp>
      <p:sp>
        <p:nvSpPr>
          <p:cNvPr id="44036" name="TextBox 5"/>
          <p:cNvSpPr txBox="1">
            <a:spLocks noChangeArrowheads="1"/>
          </p:cNvSpPr>
          <p:nvPr/>
        </p:nvSpPr>
        <p:spPr bwMode="auto">
          <a:xfrm>
            <a:off x="914400" y="381000"/>
            <a:ext cx="3124200" cy="1570038"/>
          </a:xfrm>
          <a:prstGeom prst="rect">
            <a:avLst/>
          </a:prstGeom>
          <a:noFill/>
          <a:ln w="9525">
            <a:noFill/>
            <a:miter lim="800000"/>
            <a:headEnd/>
            <a:tailEnd/>
          </a:ln>
        </p:spPr>
        <p:txBody>
          <a:bodyPr>
            <a:spAutoFit/>
          </a:bodyPr>
          <a:lstStyle/>
          <a:p>
            <a:pPr algn="ctr"/>
            <a:r>
              <a:rPr lang="en-US" sz="2400" b="1" u="sng">
                <a:solidFill>
                  <a:srgbClr val="B0105C"/>
                </a:solidFill>
                <a:latin typeface="Tw Cen MT" pitchFamily="34" charset="0"/>
              </a:rPr>
              <a:t>GOAL:</a:t>
            </a:r>
          </a:p>
          <a:p>
            <a:pPr algn="ctr"/>
            <a:r>
              <a:rPr lang="en-US" sz="2400" b="1">
                <a:solidFill>
                  <a:srgbClr val="B0105C"/>
                </a:solidFill>
                <a:latin typeface="Tw Cen MT" pitchFamily="34" charset="0"/>
              </a:rPr>
              <a:t>MATCHING IM </a:t>
            </a:r>
          </a:p>
          <a:p>
            <a:pPr algn="ctr"/>
            <a:r>
              <a:rPr lang="en-US" sz="2400" b="1">
                <a:solidFill>
                  <a:srgbClr val="B0105C"/>
                </a:solidFill>
                <a:latin typeface="Tw Cen MT" pitchFamily="34" charset="0"/>
              </a:rPr>
              <a:t>TO CHILD</a:t>
            </a:r>
            <a:r>
              <a:rPr lang="ja-JP" altLang="en-US" sz="2400" b="1">
                <a:solidFill>
                  <a:srgbClr val="B0105C"/>
                </a:solidFill>
                <a:latin typeface="Tw Cen MT" pitchFamily="34" charset="0"/>
              </a:rPr>
              <a:t>’</a:t>
            </a:r>
            <a:r>
              <a:rPr lang="en-US" altLang="ja-JP" sz="2400" b="1">
                <a:solidFill>
                  <a:srgbClr val="B0105C"/>
                </a:solidFill>
                <a:latin typeface="Tw Cen MT" pitchFamily="34" charset="0"/>
              </a:rPr>
              <a:t>S  SPORTING INTERESTS</a:t>
            </a:r>
            <a:endParaRPr lang="en-US" sz="2400" b="1">
              <a:solidFill>
                <a:srgbClr val="B0105C"/>
              </a:solidFill>
              <a:latin typeface="Tw Cen MT" pitchFamily="34" charset="0"/>
            </a:endParaRPr>
          </a:p>
        </p:txBody>
      </p:sp>
      <p:pic>
        <p:nvPicPr>
          <p:cNvPr id="28677" name="Picture 2" descr="C:\Users\BrainFocus1\Desktop\Movies for PBP Coaching\IM Pictures from ED\IMG_2480.jpg"/>
          <p:cNvPicPr>
            <a:picLocks noChangeAspect="1" noChangeArrowheads="1"/>
          </p:cNvPicPr>
          <p:nvPr/>
        </p:nvPicPr>
        <p:blipFill>
          <a:blip r:embed="rId4" cstate="print"/>
          <a:srcRect/>
          <a:stretch>
            <a:fillRect/>
          </a:stretch>
        </p:blipFill>
        <p:spPr bwMode="auto">
          <a:xfrm>
            <a:off x="5181600" y="457200"/>
            <a:ext cx="2819400" cy="3759200"/>
          </a:xfrm>
          <a:prstGeom prst="roundRect">
            <a:avLst/>
          </a:prstGeom>
          <a:noFill/>
          <a:ln w="38100">
            <a:solidFill>
              <a:srgbClr val="FFFF00"/>
            </a:solidFill>
            <a:miter lim="800000"/>
            <a:headEnd/>
            <a:tailEnd/>
          </a:ln>
          <a:effectLst>
            <a:outerShdw blurRad="50800" dist="76200" dir="8100000" algn="tr" rotWithShape="0">
              <a:prstClr val="black">
                <a:alpha val="40000"/>
              </a:prstClr>
            </a:outerShdw>
          </a:effectLst>
        </p:spPr>
      </p:pic>
    </p:spTree>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8000"/>
            <a:lum/>
          </a:blip>
          <a:srcRect/>
          <a:stretch>
            <a:fillRect b="-1000"/>
          </a:stretch>
        </a:blipFill>
        <a:effectLst/>
      </p:bgPr>
    </p:bg>
    <p:spTree>
      <p:nvGrpSpPr>
        <p:cNvPr id="1" name=""/>
        <p:cNvGrpSpPr/>
        <p:nvPr/>
      </p:nvGrpSpPr>
      <p:grpSpPr>
        <a:xfrm>
          <a:off x="0" y="0"/>
          <a:ext cx="0" cy="0"/>
          <a:chOff x="0" y="0"/>
          <a:chExt cx="0" cy="0"/>
        </a:xfrm>
      </p:grpSpPr>
      <p:pic>
        <p:nvPicPr>
          <p:cNvPr id="12290" name="Picture 2" descr="C:\Users\BrainFocus1\Desktop\Movies for PBP Coaching\IM Pictures from ED\IMG_1603.jpg"/>
          <p:cNvPicPr>
            <a:picLocks noChangeAspect="1" noChangeArrowheads="1"/>
          </p:cNvPicPr>
          <p:nvPr/>
        </p:nvPicPr>
        <p:blipFill>
          <a:blip r:embed="rId3" cstate="print">
            <a:lum/>
          </a:blip>
          <a:srcRect l="15301"/>
          <a:stretch>
            <a:fillRect/>
          </a:stretch>
        </p:blipFill>
        <p:spPr bwMode="auto">
          <a:xfrm>
            <a:off x="5486400" y="1295400"/>
            <a:ext cx="2952750" cy="4648200"/>
          </a:xfrm>
          <a:prstGeom prst="roundRect">
            <a:avLst/>
          </a:prstGeom>
          <a:ln w="38100" cap="sq">
            <a:solidFill>
              <a:srgbClr val="000000"/>
            </a:solidFill>
            <a:prstDash val="solid"/>
            <a:miter lim="800000"/>
          </a:ln>
          <a:effectLst>
            <a:outerShdw blurRad="50800" dist="76200" dir="8100000" algn="tr" rotWithShape="0">
              <a:prstClr val="black">
                <a:alpha val="40000"/>
              </a:prstClr>
            </a:outerShdw>
          </a:effectLst>
        </p:spPr>
      </p:pic>
      <p:pic>
        <p:nvPicPr>
          <p:cNvPr id="3" name="Picture 5" descr="G:\PBP COACHING 2012\11-09 rescue 419.JPG"/>
          <p:cNvPicPr>
            <a:picLocks noChangeAspect="1" noChangeArrowheads="1"/>
          </p:cNvPicPr>
          <p:nvPr/>
        </p:nvPicPr>
        <p:blipFill>
          <a:blip r:embed="rId4" cstate="print"/>
          <a:srcRect/>
          <a:stretch>
            <a:fillRect/>
          </a:stretch>
        </p:blipFill>
        <p:spPr bwMode="auto">
          <a:xfrm>
            <a:off x="1066800" y="1295400"/>
            <a:ext cx="4073525" cy="3200400"/>
          </a:xfrm>
          <a:prstGeom prst="roundRect">
            <a:avLst/>
          </a:prstGeom>
          <a:ln w="38100" cap="sq">
            <a:solidFill>
              <a:srgbClr val="000000"/>
            </a:solidFill>
            <a:prstDash val="solid"/>
            <a:miter lim="800000"/>
          </a:ln>
          <a:effectLst>
            <a:outerShdw blurRad="50800" dist="76200" dir="8100000" algn="tr" rotWithShape="0">
              <a:prstClr val="black">
                <a:alpha val="40000"/>
              </a:prstClr>
            </a:outerShdw>
          </a:effectLst>
        </p:spPr>
      </p:pic>
      <p:sp>
        <p:nvSpPr>
          <p:cNvPr id="29700" name="TextBox 3"/>
          <p:cNvSpPr txBox="1">
            <a:spLocks noChangeArrowheads="1"/>
          </p:cNvSpPr>
          <p:nvPr/>
        </p:nvSpPr>
        <p:spPr bwMode="auto">
          <a:xfrm>
            <a:off x="2819400" y="457200"/>
            <a:ext cx="3429000" cy="584200"/>
          </a:xfrm>
          <a:prstGeom prst="rect">
            <a:avLst/>
          </a:prstGeom>
          <a:noFill/>
          <a:ln w="9525">
            <a:noFill/>
            <a:miter lim="800000"/>
            <a:headEnd/>
            <a:tailEnd/>
          </a:ln>
        </p:spPr>
        <p:txBody>
          <a:bodyPr>
            <a:spAutoFit/>
          </a:bodyPr>
          <a:lstStyle/>
          <a:p>
            <a:pPr>
              <a:defRPr/>
            </a:pPr>
            <a:r>
              <a:rPr lang="en-US" sz="3200" b="1" dirty="0">
                <a:solidFill>
                  <a:schemeClr val="accent2">
                    <a:lumMod val="75000"/>
                  </a:schemeClr>
                </a:solidFill>
                <a:latin typeface="Tw Cen MT" pitchFamily="34" charset="0"/>
                <a:ea typeface="+mn-ea"/>
                <a:cs typeface="Arial" pitchFamily="34" charset="0"/>
              </a:rPr>
              <a:t>SENSORY CHOICES</a:t>
            </a:r>
          </a:p>
        </p:txBody>
      </p:sp>
      <p:sp>
        <p:nvSpPr>
          <p:cNvPr id="45061" name="TextBox 5"/>
          <p:cNvSpPr txBox="1">
            <a:spLocks noChangeArrowheads="1"/>
          </p:cNvSpPr>
          <p:nvPr/>
        </p:nvSpPr>
        <p:spPr bwMode="auto">
          <a:xfrm>
            <a:off x="5791200" y="1447800"/>
            <a:ext cx="2362200" cy="369888"/>
          </a:xfrm>
          <a:prstGeom prst="rect">
            <a:avLst/>
          </a:prstGeom>
          <a:noFill/>
          <a:ln w="9525">
            <a:noFill/>
            <a:miter lim="800000"/>
            <a:headEnd/>
            <a:tailEnd/>
          </a:ln>
        </p:spPr>
        <p:txBody>
          <a:bodyPr>
            <a:spAutoFit/>
          </a:bodyPr>
          <a:lstStyle/>
          <a:p>
            <a:r>
              <a:rPr lang="en-US" b="1">
                <a:solidFill>
                  <a:schemeClr val="bg1"/>
                </a:solidFill>
                <a:latin typeface="Tw Cen MT" pitchFamily="34" charset="0"/>
              </a:rPr>
              <a:t>ADD TACTILE MEDIUM</a:t>
            </a:r>
          </a:p>
        </p:txBody>
      </p:sp>
      <p:sp>
        <p:nvSpPr>
          <p:cNvPr id="45062" name="TextBox 6"/>
          <p:cNvSpPr txBox="1">
            <a:spLocks noChangeArrowheads="1"/>
          </p:cNvSpPr>
          <p:nvPr/>
        </p:nvSpPr>
        <p:spPr bwMode="auto">
          <a:xfrm>
            <a:off x="1752600" y="4038600"/>
            <a:ext cx="2590800" cy="369888"/>
          </a:xfrm>
          <a:prstGeom prst="rect">
            <a:avLst/>
          </a:prstGeom>
          <a:noFill/>
          <a:ln w="9525">
            <a:noFill/>
            <a:miter lim="800000"/>
            <a:headEnd/>
            <a:tailEnd/>
          </a:ln>
        </p:spPr>
        <p:txBody>
          <a:bodyPr>
            <a:spAutoFit/>
          </a:bodyPr>
          <a:lstStyle/>
          <a:p>
            <a:r>
              <a:rPr lang="en-US" b="1">
                <a:solidFill>
                  <a:schemeClr val="bg1"/>
                </a:solidFill>
                <a:latin typeface="Tw Cen MT" pitchFamily="34" charset="0"/>
              </a:rPr>
              <a:t>ADD AUDITORY MEDIUM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22530" name="Picture 2" descr="C:\Users\BrainFocus1\Desktop\Movies for PBP Coaching\IM Pictures from ED\IMG_1522.jpg"/>
          <p:cNvPicPr>
            <a:picLocks noChangeAspect="1" noChangeArrowheads="1"/>
          </p:cNvPicPr>
          <p:nvPr/>
        </p:nvPicPr>
        <p:blipFill>
          <a:blip r:embed="rId3" cstate="print"/>
          <a:srcRect/>
          <a:stretch>
            <a:fillRect/>
          </a:stretch>
        </p:blipFill>
        <p:spPr bwMode="auto">
          <a:xfrm>
            <a:off x="1600200" y="1925759"/>
            <a:ext cx="2644902" cy="4069080"/>
          </a:xfrm>
          <a:prstGeom prst="roundRect">
            <a:avLst/>
          </a:prstGeom>
          <a:ln w="38100" cap="sq" cmpd="thickThin">
            <a:solidFill>
              <a:schemeClr val="bg2">
                <a:lumMod val="50000"/>
              </a:schemeClr>
            </a:solidFill>
            <a:prstDash val="solid"/>
            <a:miter lim="800000"/>
          </a:ln>
          <a:effectLst>
            <a:outerShdw blurRad="50800" dist="76200" dir="8100000" algn="tr" rotWithShape="0">
              <a:prstClr val="black">
                <a:alpha val="40000"/>
              </a:prstClr>
            </a:outerShdw>
          </a:effectLst>
        </p:spPr>
      </p:pic>
      <p:pic>
        <p:nvPicPr>
          <p:cNvPr id="22531" name="Picture 3" descr="C:\Users\BrainFocus1\Desktop\Movies for PBP Coaching\IM Pictures from ED\IMG_144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r="11111"/>
          <a:stretch>
            <a:fillRect/>
          </a:stretch>
        </p:blipFill>
        <p:spPr bwMode="auto">
          <a:xfrm>
            <a:off x="5257800" y="1925857"/>
            <a:ext cx="2657231" cy="4068885"/>
          </a:xfrm>
          <a:prstGeom prst="roundRect">
            <a:avLst/>
          </a:prstGeom>
          <a:ln w="38100" cap="sq" cmpd="thickThin">
            <a:solidFill>
              <a:schemeClr val="accent3"/>
            </a:solidFill>
            <a:prstDash val="solid"/>
            <a:miter lim="800000"/>
          </a:ln>
          <a:effectLst>
            <a:outerShdw blurRad="50800" dist="76200" dir="8100000" algn="tr" rotWithShape="0">
              <a:prstClr val="black">
                <a:alpha val="40000"/>
              </a:prstClr>
            </a:outerShdw>
          </a:effectLst>
        </p:spPr>
      </p:pic>
      <p:sp>
        <p:nvSpPr>
          <p:cNvPr id="30724" name="TextBox 3"/>
          <p:cNvSpPr txBox="1">
            <a:spLocks noChangeArrowheads="1"/>
          </p:cNvSpPr>
          <p:nvPr/>
        </p:nvSpPr>
        <p:spPr bwMode="auto">
          <a:xfrm>
            <a:off x="1371600" y="304800"/>
            <a:ext cx="6400800" cy="1262063"/>
          </a:xfrm>
          <a:prstGeom prst="rect">
            <a:avLst/>
          </a:prstGeom>
          <a:noFill/>
          <a:ln w="9525">
            <a:noFill/>
            <a:miter lim="800000"/>
            <a:headEnd/>
            <a:tailEnd/>
          </a:ln>
        </p:spPr>
        <p:txBody>
          <a:bodyPr>
            <a:spAutoFit/>
          </a:bodyPr>
          <a:lstStyle/>
          <a:p>
            <a:pPr algn="ctr">
              <a:defRPr/>
            </a:pPr>
            <a:r>
              <a:rPr lang="en-US" sz="2800" b="1" dirty="0">
                <a:solidFill>
                  <a:schemeClr val="accent2">
                    <a:lumMod val="75000"/>
                  </a:schemeClr>
                </a:solidFill>
                <a:latin typeface="Tw Cen MT" pitchFamily="34" charset="0"/>
                <a:ea typeface="+mn-ea"/>
                <a:cs typeface="Arial" pitchFamily="34" charset="0"/>
              </a:rPr>
              <a:t>MOVEMENT CHOICES</a:t>
            </a:r>
          </a:p>
          <a:p>
            <a:pPr algn="ctr">
              <a:defRPr/>
            </a:pPr>
            <a:endParaRPr lang="en-US" sz="1200" b="1" dirty="0">
              <a:solidFill>
                <a:schemeClr val="accent6">
                  <a:lumMod val="50000"/>
                </a:schemeClr>
              </a:solidFill>
              <a:latin typeface="Tw Cen MT" pitchFamily="34" charset="0"/>
              <a:ea typeface="+mn-ea"/>
              <a:cs typeface="Arial" pitchFamily="34" charset="0"/>
            </a:endParaRPr>
          </a:p>
          <a:p>
            <a:pPr algn="ctr">
              <a:defRPr/>
            </a:pPr>
            <a:r>
              <a:rPr lang="en-US" b="1" dirty="0">
                <a:solidFill>
                  <a:schemeClr val="accent6">
                    <a:lumMod val="50000"/>
                  </a:schemeClr>
                </a:solidFill>
                <a:latin typeface="Tw Cen MT" pitchFamily="34" charset="0"/>
                <a:ea typeface="+mn-ea"/>
                <a:cs typeface="Arial" pitchFamily="34" charset="0"/>
              </a:rPr>
              <a:t>USE OF WEIGHTED BALL FOR BALANCE CHALLENGE; USE OF TAP MAT AFFIXED TO A TABLE TO KICK FROM</a:t>
            </a:r>
          </a:p>
        </p:txBody>
      </p:sp>
    </p:spTree>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20483" name="Picture 3" descr="G:\PBP COACHING 2012\11-09 rescue 426.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rcRect l="15917" r="20297" b="6667"/>
          <a:stretch>
            <a:fillRect/>
          </a:stretch>
        </p:blipFill>
        <p:spPr bwMode="auto">
          <a:xfrm>
            <a:off x="5105400" y="1524000"/>
            <a:ext cx="3124200" cy="3429000"/>
          </a:xfrm>
          <a:prstGeom prst="roundRect">
            <a:avLst/>
          </a:prstGeom>
          <a:ln w="38100" cap="sq">
            <a:solidFill>
              <a:srgbClr val="00B050"/>
            </a:solidFill>
            <a:prstDash val="solid"/>
            <a:miter lim="800000"/>
          </a:ln>
          <a:effectLst>
            <a:outerShdw blurRad="50800" dist="76200" dir="8100000" algn="tr" rotWithShape="0">
              <a:prstClr val="black">
                <a:alpha val="40000"/>
              </a:prstClr>
            </a:outerShdw>
          </a:effectLst>
        </p:spPr>
      </p:pic>
      <p:pic>
        <p:nvPicPr>
          <p:cNvPr id="31747" name="Picture 2" descr="C:\Users\BrainFocus1\Desktop\Movies for PBP Coaching\IM Pictures from ED\IMG_2410.jpg"/>
          <p:cNvPicPr>
            <a:picLocks noChangeAspect="1" noChangeArrowheads="1"/>
          </p:cNvPicPr>
          <p:nvPr/>
        </p:nvPicPr>
        <p:blipFill>
          <a:blip r:embed="rId5" cstate="print"/>
          <a:srcRect/>
          <a:stretch>
            <a:fillRect/>
          </a:stretch>
        </p:blipFill>
        <p:spPr bwMode="auto">
          <a:xfrm>
            <a:off x="1143000" y="2209800"/>
            <a:ext cx="2743200" cy="3657600"/>
          </a:xfrm>
          <a:prstGeom prst="roundRect">
            <a:avLst/>
          </a:prstGeom>
          <a:noFill/>
          <a:ln w="38100">
            <a:solidFill>
              <a:srgbClr val="FFFF00"/>
            </a:solidFill>
            <a:miter lim="800000"/>
            <a:headEnd/>
            <a:tailEnd/>
          </a:ln>
          <a:effectLst>
            <a:outerShdw blurRad="50800" dist="76200" dir="8100000" algn="tr" rotWithShape="0">
              <a:prstClr val="black">
                <a:alpha val="40000"/>
              </a:prstClr>
            </a:outerShdw>
          </a:effectLst>
        </p:spPr>
      </p:pic>
      <p:sp>
        <p:nvSpPr>
          <p:cNvPr id="31748" name="TextBox 4"/>
          <p:cNvSpPr txBox="1">
            <a:spLocks noChangeArrowheads="1"/>
          </p:cNvSpPr>
          <p:nvPr/>
        </p:nvSpPr>
        <p:spPr bwMode="auto">
          <a:xfrm flipH="1">
            <a:off x="2819400" y="152400"/>
            <a:ext cx="3657600" cy="1200150"/>
          </a:xfrm>
          <a:prstGeom prst="rect">
            <a:avLst/>
          </a:prstGeom>
          <a:noFill/>
          <a:ln w="9525">
            <a:noFill/>
            <a:miter lim="800000"/>
            <a:headEnd/>
            <a:tailEnd/>
          </a:ln>
        </p:spPr>
        <p:txBody>
          <a:bodyPr>
            <a:spAutoFit/>
          </a:bodyPr>
          <a:lstStyle/>
          <a:p>
            <a:pPr algn="ctr">
              <a:defRPr/>
            </a:pPr>
            <a:r>
              <a:rPr lang="en-US" sz="2400" b="1" u="sng" dirty="0">
                <a:solidFill>
                  <a:schemeClr val="accent2">
                    <a:lumMod val="75000"/>
                  </a:schemeClr>
                </a:solidFill>
                <a:latin typeface="Tw Cen MT" pitchFamily="34" charset="0"/>
                <a:ea typeface="+mn-ea"/>
                <a:cs typeface="Arial" pitchFamily="34" charset="0"/>
              </a:rPr>
              <a:t>GOAL:</a:t>
            </a:r>
          </a:p>
          <a:p>
            <a:pPr algn="ctr">
              <a:defRPr/>
            </a:pPr>
            <a:r>
              <a:rPr lang="en-US" sz="2400" b="1" dirty="0">
                <a:solidFill>
                  <a:schemeClr val="accent2">
                    <a:lumMod val="75000"/>
                  </a:schemeClr>
                </a:solidFill>
                <a:latin typeface="Tw Cen MT" pitchFamily="34" charset="0"/>
                <a:ea typeface="+mn-ea"/>
                <a:cs typeface="Arial" pitchFamily="34" charset="0"/>
              </a:rPr>
              <a:t> IMPROVE FINE MOTOR MANIPULATION SKILLS</a:t>
            </a:r>
          </a:p>
        </p:txBody>
      </p:sp>
      <p:sp>
        <p:nvSpPr>
          <p:cNvPr id="31749" name="TextBox 5"/>
          <p:cNvSpPr txBox="1">
            <a:spLocks noChangeArrowheads="1"/>
          </p:cNvSpPr>
          <p:nvPr/>
        </p:nvSpPr>
        <p:spPr bwMode="auto">
          <a:xfrm>
            <a:off x="685800" y="1447800"/>
            <a:ext cx="3581400" cy="646113"/>
          </a:xfrm>
          <a:prstGeom prst="rect">
            <a:avLst/>
          </a:prstGeom>
          <a:noFill/>
          <a:ln w="9525">
            <a:noFill/>
            <a:miter lim="800000"/>
            <a:headEnd/>
            <a:tailEnd/>
          </a:ln>
        </p:spPr>
        <p:txBody>
          <a:bodyPr>
            <a:spAutoFit/>
          </a:bodyPr>
          <a:lstStyle/>
          <a:p>
            <a:pPr algn="ctr">
              <a:defRPr/>
            </a:pPr>
            <a:r>
              <a:rPr lang="en-US" b="1" dirty="0">
                <a:solidFill>
                  <a:schemeClr val="accent6">
                    <a:lumMod val="50000"/>
                  </a:schemeClr>
                </a:solidFill>
                <a:latin typeface="Tw Cen MT" pitchFamily="34" charset="0"/>
                <a:ea typeface="+mn-ea"/>
                <a:cs typeface="Arial" pitchFamily="34" charset="0"/>
              </a:rPr>
              <a:t>SNIPPING WITH SCISSORS ONTO SMALL  PRESSURE SWITCH</a:t>
            </a:r>
          </a:p>
        </p:txBody>
      </p:sp>
      <p:sp>
        <p:nvSpPr>
          <p:cNvPr id="31750" name="TextBox 6"/>
          <p:cNvSpPr txBox="1">
            <a:spLocks noChangeArrowheads="1"/>
          </p:cNvSpPr>
          <p:nvPr/>
        </p:nvSpPr>
        <p:spPr bwMode="auto">
          <a:xfrm>
            <a:off x="4724400" y="5257800"/>
            <a:ext cx="3962400" cy="923925"/>
          </a:xfrm>
          <a:prstGeom prst="rect">
            <a:avLst/>
          </a:prstGeom>
          <a:noFill/>
          <a:ln w="9525">
            <a:noFill/>
            <a:miter lim="800000"/>
            <a:headEnd/>
            <a:tailEnd/>
          </a:ln>
        </p:spPr>
        <p:txBody>
          <a:bodyPr>
            <a:spAutoFit/>
          </a:bodyPr>
          <a:lstStyle/>
          <a:p>
            <a:pPr algn="ctr">
              <a:defRPr/>
            </a:pPr>
            <a:r>
              <a:rPr lang="en-US" b="1" dirty="0">
                <a:solidFill>
                  <a:schemeClr val="accent6">
                    <a:lumMod val="50000"/>
                  </a:schemeClr>
                </a:solidFill>
                <a:latin typeface="Tw Cen MT" pitchFamily="34" charset="0"/>
                <a:ea typeface="+mn-ea"/>
                <a:cs typeface="Arial" pitchFamily="34" charset="0"/>
              </a:rPr>
              <a:t>BUILDING HAND SEGMENTATION AND SHIFT SKILLS BY HOLDING A TOY ROCKET ONTO BUTTON SWITCH</a:t>
            </a:r>
          </a:p>
        </p:txBody>
      </p:sp>
      <p:sp>
        <p:nvSpPr>
          <p:cNvPr id="13" name="Right Arrow 12"/>
          <p:cNvSpPr/>
          <p:nvPr/>
        </p:nvSpPr>
        <p:spPr>
          <a:xfrm rot="12340348">
            <a:off x="3382619" y="4565189"/>
            <a:ext cx="1066800" cy="457200"/>
          </a:xfrm>
          <a:prstGeom prst="rightArrow">
            <a:avLst>
              <a:gd name="adj1" fmla="val 50000"/>
              <a:gd name="adj2" fmla="val 6109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idx="4294967295"/>
          </p:nvPr>
        </p:nvSpPr>
        <p:spPr>
          <a:xfrm>
            <a:off x="1219200" y="304800"/>
            <a:ext cx="7315200" cy="1143000"/>
          </a:xfrm>
        </p:spPr>
        <p:txBody>
          <a:bodyPr/>
          <a:lstStyle/>
          <a:p>
            <a:r>
              <a:rPr lang="en-US" dirty="0"/>
              <a:t>Review of Post-Test from </a:t>
            </a:r>
            <a:r>
              <a:rPr lang="en-US" dirty="0" smtClean="0"/>
              <a:t>Module 4</a:t>
            </a:r>
            <a:endParaRPr lang="en-US" dirty="0" smtClean="0">
              <a:ea typeface="ＭＳ Ｐゴシック" pitchFamily="34" charset="-128"/>
            </a:endParaRPr>
          </a:p>
        </p:txBody>
      </p:sp>
      <p:sp>
        <p:nvSpPr>
          <p:cNvPr id="15363" name="Rectangle 2"/>
          <p:cNvSpPr>
            <a:spLocks noGrp="1" noChangeArrowheads="1"/>
          </p:cNvSpPr>
          <p:nvPr>
            <p:ph idx="4294967295"/>
          </p:nvPr>
        </p:nvSpPr>
        <p:spPr>
          <a:xfrm>
            <a:off x="1219200" y="1630363"/>
            <a:ext cx="7315200" cy="4525962"/>
          </a:xfrm>
        </p:spPr>
        <p:txBody>
          <a:bodyPr/>
          <a:lstStyle/>
          <a:p>
            <a:pPr marL="0" indent="0">
              <a:buNone/>
            </a:pPr>
            <a:r>
              <a:rPr lang="en-US" dirty="0" smtClean="0">
                <a:ea typeface="ＭＳ Ｐゴシック" pitchFamily="34" charset="-128"/>
              </a:rPr>
              <a:t>1. True or False: Auditory guide sounds tell the individual exactly how accurate the rhythmic timing of his or her movements are as they are occurring.  The sounds also help the individual recognize when his or her attention is wandering and learn how to get back on task.</a:t>
            </a:r>
          </a:p>
          <a:p>
            <a:pPr marL="465138" indent="-465138"/>
            <a:r>
              <a:rPr lang="en-US" dirty="0" smtClean="0">
                <a:ea typeface="ＭＳ Ｐゴシック" pitchFamily="34" charset="-128"/>
              </a:rPr>
              <a:t>Answer: True</a:t>
            </a:r>
          </a:p>
        </p:txBody>
      </p:sp>
    </p:spTree>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1000"/>
          </a:stretch>
        </a:blipFill>
        <a:effectLst/>
      </p:bgPr>
    </p:bg>
    <p:spTree>
      <p:nvGrpSpPr>
        <p:cNvPr id="1" name=""/>
        <p:cNvGrpSpPr/>
        <p:nvPr/>
      </p:nvGrpSpPr>
      <p:grpSpPr>
        <a:xfrm>
          <a:off x="0" y="0"/>
          <a:ext cx="0" cy="0"/>
          <a:chOff x="0" y="0"/>
          <a:chExt cx="0" cy="0"/>
        </a:xfrm>
      </p:grpSpPr>
      <p:pic>
        <p:nvPicPr>
          <p:cNvPr id="2050" name="Picture 2" descr="G:\VID 00008-20091112-1127.jpg"/>
          <p:cNvPicPr>
            <a:picLocks noChangeAspect="1" noChangeArrowheads="1"/>
          </p:cNvPicPr>
          <p:nvPr/>
        </p:nvPicPr>
        <p:blipFill>
          <a:blip r:embed="rId4" cstate="print">
            <a:lum bright="-10000"/>
          </a:blip>
          <a:srcRect l="28750" t="3977" b="15909"/>
          <a:stretch>
            <a:fillRect/>
          </a:stretch>
        </p:blipFill>
        <p:spPr bwMode="auto">
          <a:xfrm>
            <a:off x="304800" y="1600200"/>
            <a:ext cx="5121613" cy="4223084"/>
          </a:xfrm>
          <a:prstGeom prst="roundRect">
            <a:avLst/>
          </a:prstGeom>
          <a:ln w="38100" cap="sq" cmpd="thickThin">
            <a:solidFill>
              <a:srgbClr val="FFC000"/>
            </a:solidFill>
            <a:prstDash val="solid"/>
            <a:miter lim="800000"/>
          </a:ln>
          <a:effectLst>
            <a:outerShdw blurRad="50800" dist="76200" dir="8100000" algn="tr" rotWithShape="0">
              <a:prstClr val="black">
                <a:alpha val="40000"/>
              </a:prstClr>
            </a:outerShdw>
          </a:effectLst>
        </p:spPr>
      </p:pic>
      <p:sp>
        <p:nvSpPr>
          <p:cNvPr id="32771" name="TextBox 2"/>
          <p:cNvSpPr txBox="1">
            <a:spLocks noChangeArrowheads="1"/>
          </p:cNvSpPr>
          <p:nvPr/>
        </p:nvSpPr>
        <p:spPr bwMode="auto">
          <a:xfrm>
            <a:off x="914400" y="152400"/>
            <a:ext cx="3886200" cy="1200150"/>
          </a:xfrm>
          <a:prstGeom prst="rect">
            <a:avLst/>
          </a:prstGeom>
          <a:noFill/>
          <a:ln w="9525">
            <a:noFill/>
            <a:miter lim="800000"/>
            <a:headEnd/>
            <a:tailEnd/>
          </a:ln>
        </p:spPr>
        <p:txBody>
          <a:bodyPr>
            <a:spAutoFit/>
          </a:bodyPr>
          <a:lstStyle/>
          <a:p>
            <a:pPr algn="ctr">
              <a:defRPr/>
            </a:pPr>
            <a:r>
              <a:rPr lang="en-US" sz="2400" b="1" u="sng" dirty="0">
                <a:solidFill>
                  <a:schemeClr val="accent2">
                    <a:lumMod val="75000"/>
                  </a:schemeClr>
                </a:solidFill>
                <a:latin typeface="Tw Cen MT" pitchFamily="34" charset="0"/>
                <a:ea typeface="+mn-ea"/>
                <a:cs typeface="Arial" pitchFamily="34" charset="0"/>
              </a:rPr>
              <a:t>GOAL:</a:t>
            </a:r>
          </a:p>
          <a:p>
            <a:pPr algn="ctr">
              <a:defRPr/>
            </a:pPr>
            <a:r>
              <a:rPr lang="en-US" sz="2400" b="1" dirty="0">
                <a:solidFill>
                  <a:schemeClr val="accent2">
                    <a:lumMod val="75000"/>
                  </a:schemeClr>
                </a:solidFill>
                <a:latin typeface="Tw Cen MT" pitchFamily="34" charset="0"/>
                <a:ea typeface="+mn-ea"/>
                <a:cs typeface="Arial" pitchFamily="34" charset="0"/>
              </a:rPr>
              <a:t>BILATERAL SKILLS;</a:t>
            </a:r>
          </a:p>
          <a:p>
            <a:pPr algn="ctr">
              <a:defRPr/>
            </a:pPr>
            <a:r>
              <a:rPr lang="en-US" sz="2400" b="1" dirty="0">
                <a:solidFill>
                  <a:schemeClr val="accent2">
                    <a:lumMod val="75000"/>
                  </a:schemeClr>
                </a:solidFill>
                <a:latin typeface="Tw Cen MT" pitchFamily="34" charset="0"/>
                <a:ea typeface="+mn-ea"/>
                <a:cs typeface="Arial" pitchFamily="34" charset="0"/>
              </a:rPr>
              <a:t>PROPRIOCEPTIVE FEEDBACK</a:t>
            </a:r>
          </a:p>
        </p:txBody>
      </p:sp>
      <p:pic>
        <p:nvPicPr>
          <p:cNvPr id="2051" name="Picture 3" descr="C:\Users\BrainFocus1\Desktop\Movies for PBP Coaching\IM Pictures from ED\IMG_1444.jpg"/>
          <p:cNvPicPr>
            <a:picLocks noChangeAspect="1" noChangeArrowheads="1"/>
          </p:cNvPicPr>
          <p:nvPr/>
        </p:nvPicPr>
        <p:blipFill>
          <a:blip r:embed="rId5" cstate="print"/>
          <a:srcRect/>
          <a:stretch>
            <a:fillRect/>
          </a:stretch>
        </p:blipFill>
        <p:spPr bwMode="auto">
          <a:xfrm>
            <a:off x="5943600" y="2057400"/>
            <a:ext cx="2800350" cy="3733800"/>
          </a:xfrm>
          <a:prstGeom prst="roundRect">
            <a:avLst/>
          </a:prstGeom>
          <a:ln w="38100" cap="sq" cmpd="thickThin">
            <a:solidFill>
              <a:srgbClr val="7030A0"/>
            </a:solidFill>
            <a:prstDash val="solid"/>
            <a:miter lim="800000"/>
          </a:ln>
          <a:effectLst>
            <a:outerShdw blurRad="50800" dist="76200" dir="8100000" algn="tr" rotWithShape="0">
              <a:prstClr val="black">
                <a:alpha val="40000"/>
              </a:prstClr>
            </a:outerShdw>
          </a:effectLst>
        </p:spPr>
      </p:pic>
      <p:sp>
        <p:nvSpPr>
          <p:cNvPr id="48133" name="TextBox 4"/>
          <p:cNvSpPr txBox="1">
            <a:spLocks noChangeArrowheads="1"/>
          </p:cNvSpPr>
          <p:nvPr/>
        </p:nvSpPr>
        <p:spPr bwMode="auto">
          <a:xfrm>
            <a:off x="228600" y="5060950"/>
            <a:ext cx="5257800" cy="585788"/>
          </a:xfrm>
          <a:prstGeom prst="rect">
            <a:avLst/>
          </a:prstGeom>
          <a:noFill/>
          <a:ln w="9525">
            <a:noFill/>
            <a:miter lim="800000"/>
            <a:headEnd/>
            <a:tailEnd/>
          </a:ln>
        </p:spPr>
        <p:txBody>
          <a:bodyPr>
            <a:spAutoFit/>
          </a:bodyPr>
          <a:lstStyle/>
          <a:p>
            <a:pPr algn="ctr"/>
            <a:r>
              <a:rPr lang="en-US" sz="1600" b="1">
                <a:solidFill>
                  <a:schemeClr val="bg1"/>
                </a:solidFill>
                <a:latin typeface="Tw Cen MT" pitchFamily="34" charset="0"/>
              </a:rPr>
              <a:t>USE OF PLASTIC STACKING CUPS TO SMASH ON THE BEAT (BOTH HANDS TOGETHER, OR ALTERNATE LEFT/RIGHT)</a:t>
            </a:r>
          </a:p>
        </p:txBody>
      </p:sp>
      <p:sp>
        <p:nvSpPr>
          <p:cNvPr id="6" name="TextBox 5"/>
          <p:cNvSpPr txBox="1"/>
          <p:nvPr/>
        </p:nvSpPr>
        <p:spPr>
          <a:xfrm>
            <a:off x="5410200" y="1219200"/>
            <a:ext cx="3733800" cy="646113"/>
          </a:xfrm>
          <a:prstGeom prst="rect">
            <a:avLst/>
          </a:prstGeom>
          <a:noFill/>
        </p:spPr>
        <p:txBody>
          <a:bodyPr>
            <a:spAutoFit/>
          </a:bodyPr>
          <a:lstStyle/>
          <a:p>
            <a:pPr algn="ctr">
              <a:defRPr/>
            </a:pPr>
            <a:r>
              <a:rPr lang="en-US" b="1" dirty="0">
                <a:solidFill>
                  <a:schemeClr val="accent6">
                    <a:lumMod val="50000"/>
                  </a:schemeClr>
                </a:solidFill>
                <a:latin typeface="Tw Cen MT" pitchFamily="34" charset="0"/>
                <a:ea typeface="+mn-ea"/>
                <a:cs typeface="Arial" pitchFamily="34" charset="0"/>
              </a:rPr>
              <a:t>USE RUBBER MALLETS TO BEAT THE WIRED TAP MAT ON THE BEAT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3074" name="Picture 2" descr="E:\IMG_3089 5.jpg"/>
          <p:cNvPicPr>
            <a:picLocks noChangeAspect="1" noChangeArrowheads="1"/>
          </p:cNvPicPr>
          <p:nvPr/>
        </p:nvPicPr>
        <p:blipFill>
          <a:blip r:embed="rId3" cstate="print"/>
          <a:srcRect t="3948"/>
          <a:stretch>
            <a:fillRect/>
          </a:stretch>
        </p:blipFill>
        <p:spPr bwMode="auto">
          <a:xfrm>
            <a:off x="5029200" y="2417011"/>
            <a:ext cx="2895600" cy="3708399"/>
          </a:xfrm>
          <a:prstGeom prst="roundRect">
            <a:avLst/>
          </a:prstGeom>
          <a:ln w="38100" cap="sq" cmpd="thickThin">
            <a:solidFill>
              <a:srgbClr val="FFFF00"/>
            </a:solidFill>
            <a:prstDash val="solid"/>
            <a:miter lim="800000"/>
          </a:ln>
          <a:effectLst>
            <a:outerShdw blurRad="50800" dist="76200" dir="8100000" algn="tr" rotWithShape="0">
              <a:prstClr val="black">
                <a:alpha val="40000"/>
              </a:prstClr>
            </a:outerShdw>
          </a:effectLst>
        </p:spPr>
      </p:pic>
      <p:pic>
        <p:nvPicPr>
          <p:cNvPr id="3075" name="Picture 3" descr="E:\IMG_3090 5.jpg"/>
          <p:cNvPicPr>
            <a:picLocks noChangeAspect="1" noChangeArrowheads="1"/>
          </p:cNvPicPr>
          <p:nvPr/>
        </p:nvPicPr>
        <p:blipFill>
          <a:blip r:embed="rId4" cstate="print"/>
          <a:srcRect/>
          <a:stretch>
            <a:fillRect/>
          </a:stretch>
        </p:blipFill>
        <p:spPr bwMode="auto">
          <a:xfrm>
            <a:off x="1295400" y="2417010"/>
            <a:ext cx="2906175" cy="3708400"/>
          </a:xfrm>
          <a:prstGeom prst="roundRect">
            <a:avLst/>
          </a:prstGeom>
          <a:ln w="38100" cap="sq" cmpd="thickThin">
            <a:solidFill>
              <a:schemeClr val="accent1">
                <a:lumMod val="75000"/>
              </a:schemeClr>
            </a:solidFill>
            <a:prstDash val="solid"/>
            <a:miter lim="800000"/>
          </a:ln>
          <a:effectLst>
            <a:outerShdw blurRad="50800" dist="76200" dir="8100000" algn="tr" rotWithShape="0">
              <a:prstClr val="black">
                <a:alpha val="40000"/>
              </a:prstClr>
            </a:outerShdw>
          </a:effectLst>
        </p:spPr>
      </p:pic>
      <p:sp>
        <p:nvSpPr>
          <p:cNvPr id="33796" name="TextBox 3"/>
          <p:cNvSpPr txBox="1">
            <a:spLocks noChangeArrowheads="1"/>
          </p:cNvSpPr>
          <p:nvPr/>
        </p:nvSpPr>
        <p:spPr bwMode="auto">
          <a:xfrm>
            <a:off x="1219200" y="228600"/>
            <a:ext cx="6705600" cy="2092325"/>
          </a:xfrm>
          <a:prstGeom prst="rect">
            <a:avLst/>
          </a:prstGeom>
          <a:noFill/>
          <a:ln w="9525">
            <a:noFill/>
            <a:miter lim="800000"/>
            <a:headEnd/>
            <a:tailEnd/>
          </a:ln>
        </p:spPr>
        <p:txBody>
          <a:bodyPr>
            <a:spAutoFit/>
          </a:bodyPr>
          <a:lstStyle/>
          <a:p>
            <a:pPr algn="ctr">
              <a:defRPr/>
            </a:pPr>
            <a:r>
              <a:rPr lang="en-US" sz="2400" b="1" u="sng" dirty="0">
                <a:solidFill>
                  <a:schemeClr val="accent2">
                    <a:lumMod val="75000"/>
                  </a:schemeClr>
                </a:solidFill>
                <a:latin typeface="Tw Cen MT" pitchFamily="34" charset="0"/>
                <a:ea typeface="+mn-ea"/>
                <a:cs typeface="Arial" pitchFamily="34" charset="0"/>
              </a:rPr>
              <a:t>GOAL</a:t>
            </a:r>
            <a:r>
              <a:rPr lang="en-US" sz="2400" b="1" dirty="0">
                <a:solidFill>
                  <a:schemeClr val="accent2">
                    <a:lumMod val="75000"/>
                  </a:schemeClr>
                </a:solidFill>
                <a:latin typeface="Tw Cen MT" pitchFamily="34" charset="0"/>
                <a:ea typeface="+mn-ea"/>
                <a:cs typeface="Arial" pitchFamily="34" charset="0"/>
              </a:rPr>
              <a:t>:</a:t>
            </a:r>
          </a:p>
          <a:p>
            <a:pPr algn="ctr">
              <a:defRPr/>
            </a:pPr>
            <a:r>
              <a:rPr lang="en-US" sz="2400" b="1" dirty="0">
                <a:solidFill>
                  <a:schemeClr val="accent2">
                    <a:lumMod val="75000"/>
                  </a:schemeClr>
                </a:solidFill>
                <a:latin typeface="Tw Cen MT" pitchFamily="34" charset="0"/>
                <a:ea typeface="+mn-ea"/>
                <a:cs typeface="Arial" pitchFamily="34" charset="0"/>
              </a:rPr>
              <a:t> DEMONSTRATING BRINGING HANDS TOGETHER</a:t>
            </a:r>
          </a:p>
          <a:p>
            <a:pPr>
              <a:defRPr/>
            </a:pPr>
            <a:endParaRPr lang="en-US" sz="1400" b="1" dirty="0">
              <a:latin typeface="Tw Cen MT" pitchFamily="34" charset="0"/>
              <a:ea typeface="+mn-ea"/>
              <a:cs typeface="Arial" pitchFamily="34" charset="0"/>
            </a:endParaRPr>
          </a:p>
          <a:p>
            <a:pPr algn="ctr">
              <a:defRPr/>
            </a:pPr>
            <a:r>
              <a:rPr lang="en-US" b="1" dirty="0">
                <a:solidFill>
                  <a:schemeClr val="accent6">
                    <a:lumMod val="50000"/>
                  </a:schemeClr>
                </a:solidFill>
                <a:latin typeface="Tw Cen MT" pitchFamily="34" charset="0"/>
                <a:ea typeface="+mn-ea"/>
                <a:cs typeface="Arial" pitchFamily="34" charset="0"/>
              </a:rPr>
              <a:t>AFFIX BUTTON TRIGGER TO NOVELTY GLOVE OR TOY TO DRAW ATTENTION OF ONE HAND TO THE OTHER.</a:t>
            </a:r>
          </a:p>
          <a:p>
            <a:pPr algn="ctr">
              <a:defRPr/>
            </a:pPr>
            <a:endParaRPr lang="en-US" sz="1400" b="1" dirty="0">
              <a:solidFill>
                <a:schemeClr val="accent6">
                  <a:lumMod val="50000"/>
                </a:schemeClr>
              </a:solidFill>
              <a:latin typeface="Tw Cen MT" pitchFamily="34" charset="0"/>
              <a:ea typeface="+mn-ea"/>
              <a:cs typeface="Arial" pitchFamily="34" charset="0"/>
            </a:endParaRPr>
          </a:p>
          <a:p>
            <a:pPr>
              <a:defRPr/>
            </a:pPr>
            <a:r>
              <a:rPr lang="en-US" b="1" dirty="0">
                <a:solidFill>
                  <a:schemeClr val="accent6">
                    <a:lumMod val="50000"/>
                  </a:schemeClr>
                </a:solidFill>
                <a:latin typeface="Tw Cen MT" pitchFamily="34" charset="0"/>
                <a:ea typeface="+mn-ea"/>
                <a:cs typeface="Arial" pitchFamily="34" charset="0"/>
              </a:rPr>
              <a:t>* (Modify: Use hand over hand assist/hugs/movement on the beat)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066800" y="76200"/>
            <a:ext cx="7315200" cy="1676400"/>
          </a:xfrm>
          <a:prstGeom prst="rect">
            <a:avLst/>
          </a:prstGeom>
          <a:noFill/>
          <a:ln w="9525">
            <a:noFill/>
            <a:miter lim="800000"/>
            <a:headEnd/>
            <a:tailEnd/>
          </a:ln>
        </p:spPr>
        <p:txBody>
          <a:bodyPr anchor="ctr"/>
          <a:lstStyle/>
          <a:p>
            <a:pPr algn="ctr" eaLnBrk="0" hangingPunct="0">
              <a:defRPr/>
            </a:pPr>
            <a:r>
              <a:rPr lang="en-US" sz="2400" b="1" u="sng" dirty="0">
                <a:solidFill>
                  <a:srgbClr val="B0105C"/>
                </a:solidFill>
                <a:latin typeface="+mn-lt"/>
                <a:ea typeface="+mj-ea"/>
                <a:cs typeface="+mj-cs"/>
              </a:rPr>
              <a:t>GOAL:</a:t>
            </a:r>
            <a:r>
              <a:rPr lang="en-US" sz="2400" b="1" dirty="0">
                <a:solidFill>
                  <a:srgbClr val="B0105C"/>
                </a:solidFill>
                <a:latin typeface="+mn-lt"/>
                <a:ea typeface="+mj-ea"/>
                <a:cs typeface="+mj-cs"/>
              </a:rPr>
              <a:t> REACHING OUTSIDE OF BASE OF SUPPORT</a:t>
            </a:r>
            <a:br>
              <a:rPr lang="en-US" sz="2400" b="1" dirty="0">
                <a:solidFill>
                  <a:srgbClr val="B0105C"/>
                </a:solidFill>
                <a:latin typeface="+mn-lt"/>
                <a:ea typeface="+mj-ea"/>
                <a:cs typeface="+mj-cs"/>
              </a:rPr>
            </a:br>
            <a:r>
              <a:rPr lang="en-US" sz="2400" b="1" dirty="0">
                <a:solidFill>
                  <a:srgbClr val="B0105C"/>
                </a:solidFill>
                <a:latin typeface="+mn-lt"/>
                <a:ea typeface="+mj-ea"/>
                <a:cs typeface="+mj-cs"/>
              </a:rPr>
              <a:t/>
            </a:r>
            <a:br>
              <a:rPr lang="en-US" sz="2400" b="1" dirty="0">
                <a:solidFill>
                  <a:srgbClr val="B0105C"/>
                </a:solidFill>
                <a:latin typeface="+mn-lt"/>
                <a:ea typeface="+mj-ea"/>
                <a:cs typeface="+mj-cs"/>
              </a:rPr>
            </a:br>
            <a:r>
              <a:rPr lang="en-US" b="1" dirty="0">
                <a:solidFill>
                  <a:schemeClr val="accent6">
                    <a:lumMod val="50000"/>
                  </a:schemeClr>
                </a:solidFill>
                <a:latin typeface="+mn-lt"/>
                <a:ea typeface="+mj-ea"/>
                <a:cs typeface="+mj-cs"/>
              </a:rPr>
              <a:t>USE PEER PLAY AND TURN TAKING WITH ACTIVITY SET UP TO DISTRACT FROM DIFFICULTY RELATED TO TASK.</a:t>
            </a:r>
          </a:p>
        </p:txBody>
      </p:sp>
      <p:sp>
        <p:nvSpPr>
          <p:cNvPr id="3" name="TextBox 2"/>
          <p:cNvSpPr txBox="1"/>
          <p:nvPr/>
        </p:nvSpPr>
        <p:spPr>
          <a:xfrm>
            <a:off x="1600200" y="4867275"/>
            <a:ext cx="6324600" cy="923925"/>
          </a:xfrm>
          <a:prstGeom prst="rect">
            <a:avLst/>
          </a:prstGeom>
          <a:noFill/>
        </p:spPr>
        <p:txBody>
          <a:bodyPr>
            <a:spAutoFit/>
          </a:bodyPr>
          <a:lstStyle/>
          <a:p>
            <a:pPr algn="ctr">
              <a:tabLst>
                <a:tab pos="115888" algn="l"/>
              </a:tabLst>
              <a:defRPr/>
            </a:pPr>
            <a:r>
              <a:rPr lang="en-US" b="1" dirty="0">
                <a:solidFill>
                  <a:schemeClr val="accent6">
                    <a:lumMod val="50000"/>
                  </a:schemeClr>
                </a:solidFill>
                <a:latin typeface="+mn-lt"/>
                <a:ea typeface="+mn-ea"/>
                <a:cs typeface="Arial" pitchFamily="34" charset="0"/>
              </a:rPr>
              <a:t>* Modify: Duration and difficulty; seek ideas from students   	(Do you see the puppy watching from the couch?!)</a:t>
            </a:r>
            <a:r>
              <a:rPr lang="en-US" dirty="0">
                <a:solidFill>
                  <a:schemeClr val="accent6">
                    <a:lumMod val="50000"/>
                  </a:schemeClr>
                </a:solidFill>
                <a:ea typeface="+mn-ea"/>
                <a:cs typeface="Arial" pitchFamily="34" charset="0"/>
              </a:rPr>
              <a:t/>
            </a:r>
            <a:br>
              <a:rPr lang="en-US" dirty="0">
                <a:solidFill>
                  <a:schemeClr val="accent6">
                    <a:lumMod val="50000"/>
                  </a:schemeClr>
                </a:solidFill>
                <a:ea typeface="+mn-ea"/>
                <a:cs typeface="Arial" pitchFamily="34" charset="0"/>
              </a:rPr>
            </a:br>
            <a:endParaRPr lang="en-US" dirty="0">
              <a:ea typeface="+mn-ea"/>
              <a:cs typeface="Arial" pitchFamily="34" charset="0"/>
            </a:endParaRPr>
          </a:p>
        </p:txBody>
      </p:sp>
      <p:sp>
        <p:nvSpPr>
          <p:cNvPr id="5" name="TextBox 4"/>
          <p:cNvSpPr txBox="1"/>
          <p:nvPr/>
        </p:nvSpPr>
        <p:spPr>
          <a:xfrm>
            <a:off x="2590800" y="2895600"/>
            <a:ext cx="4495800" cy="369332"/>
          </a:xfrm>
          <a:prstGeom prst="rect">
            <a:avLst/>
          </a:prstGeom>
          <a:noFill/>
        </p:spPr>
        <p:txBody>
          <a:bodyPr wrap="square" rtlCol="0">
            <a:spAutoFit/>
          </a:bodyPr>
          <a:lstStyle/>
          <a:p>
            <a:r>
              <a:rPr lang="en-US" dirty="0" smtClean="0"/>
              <a:t>Movie: 2008_0518Bohans-5-080006.mp4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4098" name="Picture 2" descr="C:\Users\BrainFocus1\Desktop\IM Pictures from ED\IMG_0366.jpg"/>
          <p:cNvPicPr>
            <a:picLocks noChangeAspect="1" noChangeArrowheads="1"/>
          </p:cNvPicPr>
          <p:nvPr/>
        </p:nvPicPr>
        <p:blipFill>
          <a:blip r:embed="rId3" cstate="print"/>
          <a:srcRect/>
          <a:stretch>
            <a:fillRect/>
          </a:stretch>
        </p:blipFill>
        <p:spPr bwMode="auto">
          <a:xfrm rot="21232700">
            <a:off x="1619402" y="2410519"/>
            <a:ext cx="2514600" cy="3352800"/>
          </a:xfrm>
          <a:prstGeom prst="roundRect">
            <a:avLst/>
          </a:prstGeom>
          <a:ln w="38100" cap="sq" cmpd="thickThin">
            <a:solidFill>
              <a:schemeClr val="bg2">
                <a:lumMod val="25000"/>
              </a:schemeClr>
            </a:solidFill>
            <a:prstDash val="solid"/>
            <a:miter lim="800000"/>
          </a:ln>
          <a:effectLst>
            <a:outerShdw blurRad="50800" dist="76200" dir="8100000" algn="tr" rotWithShape="0">
              <a:prstClr val="black">
                <a:alpha val="40000"/>
              </a:prstClr>
            </a:outerShdw>
          </a:effectLst>
        </p:spPr>
      </p:pic>
      <p:pic>
        <p:nvPicPr>
          <p:cNvPr id="4099" name="Picture 3" descr="C:\Users\BrainFocus1\Desktop\IM Pictures from ED\IMG_1443.jpg"/>
          <p:cNvPicPr>
            <a:picLocks noChangeAspect="1" noChangeArrowheads="1"/>
          </p:cNvPicPr>
          <p:nvPr/>
        </p:nvPicPr>
        <p:blipFill>
          <a:blip r:embed="rId4" cstate="print"/>
          <a:srcRect/>
          <a:stretch>
            <a:fillRect/>
          </a:stretch>
        </p:blipFill>
        <p:spPr bwMode="auto">
          <a:xfrm rot="346167">
            <a:off x="5105400" y="2362200"/>
            <a:ext cx="2537460" cy="3383280"/>
          </a:xfrm>
          <a:prstGeom prst="roundRect">
            <a:avLst/>
          </a:prstGeom>
          <a:ln w="38100" cap="sq" cmpd="thickThin">
            <a:solidFill>
              <a:schemeClr val="accent5">
                <a:lumMod val="50000"/>
              </a:schemeClr>
            </a:solidFill>
            <a:prstDash val="solid"/>
            <a:miter lim="800000"/>
          </a:ln>
          <a:effectLst>
            <a:outerShdw blurRad="50800" dist="76200" dir="8100000" algn="tr" rotWithShape="0">
              <a:prstClr val="black">
                <a:alpha val="40000"/>
              </a:prstClr>
            </a:outerShdw>
          </a:effectLst>
        </p:spPr>
      </p:pic>
      <p:sp>
        <p:nvSpPr>
          <p:cNvPr id="52228" name="TextBox 5"/>
          <p:cNvSpPr txBox="1">
            <a:spLocks noChangeArrowheads="1"/>
          </p:cNvSpPr>
          <p:nvPr/>
        </p:nvSpPr>
        <p:spPr bwMode="auto">
          <a:xfrm>
            <a:off x="1143000" y="228600"/>
            <a:ext cx="7010400" cy="1938338"/>
          </a:xfrm>
          <a:prstGeom prst="rect">
            <a:avLst/>
          </a:prstGeom>
          <a:noFill/>
          <a:ln w="9525">
            <a:noFill/>
            <a:miter lim="800000"/>
            <a:headEnd/>
            <a:tailEnd/>
          </a:ln>
        </p:spPr>
        <p:txBody>
          <a:bodyPr>
            <a:spAutoFit/>
          </a:bodyPr>
          <a:lstStyle/>
          <a:p>
            <a:pPr algn="ctr"/>
            <a:r>
              <a:rPr lang="en-US" sz="2400" b="1" u="sng">
                <a:solidFill>
                  <a:srgbClr val="B0105C"/>
                </a:solidFill>
                <a:latin typeface="Tw Cen MT" pitchFamily="34" charset="0"/>
              </a:rPr>
              <a:t>GOAL:</a:t>
            </a:r>
            <a:r>
              <a:rPr lang="en-US" sz="2400" b="1">
                <a:solidFill>
                  <a:srgbClr val="B0105C"/>
                </a:solidFill>
                <a:latin typeface="Tw Cen MT" pitchFamily="34" charset="0"/>
              </a:rPr>
              <a:t> SUSTAINED INTEREST AND PARTICIPATION IN EXTENDED DURATION OF IM TRAINING</a:t>
            </a:r>
          </a:p>
          <a:p>
            <a:endParaRPr lang="en-US" b="1">
              <a:latin typeface="Tw Cen MT" pitchFamily="34" charset="0"/>
            </a:endParaRPr>
          </a:p>
          <a:p>
            <a:pPr algn="ctr"/>
            <a:r>
              <a:rPr lang="en-US" b="1">
                <a:solidFill>
                  <a:srgbClr val="0D5A50"/>
                </a:solidFill>
                <a:latin typeface="Tw Cen MT" pitchFamily="34" charset="0"/>
              </a:rPr>
              <a:t>COMPOSE A REWARD SYSTEM THAT IS MEANINGFUL TO THE STUDENT – SEEN HERE IS A MEDAL TO TROPHY REWARD SYSTEM USED IN THE SCHOOL AND CLINIC SETTING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36866" name="Picture 3" descr="C:\Users\BrainFocus1\Desktop\Movies for PBP Coaching\IM Pictures from ED\IMG_1082.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066800" y="1676400"/>
            <a:ext cx="3314700" cy="4419600"/>
          </a:xfrm>
          <a:prstGeom prst="roundRect">
            <a:avLst/>
          </a:prstGeom>
          <a:noFill/>
          <a:ln w="38100">
            <a:solidFill>
              <a:schemeClr val="accent6">
                <a:lumMod val="75000"/>
              </a:schemeClr>
            </a:solidFill>
            <a:miter lim="800000"/>
            <a:headEnd/>
            <a:tailEnd/>
          </a:ln>
          <a:effectLst>
            <a:outerShdw blurRad="50800" dist="76200" dir="8100000" algn="tr" rotWithShape="0">
              <a:prstClr val="black">
                <a:alpha val="40000"/>
              </a:prstClr>
            </a:outerShdw>
          </a:effectLst>
        </p:spPr>
      </p:pic>
      <p:pic>
        <p:nvPicPr>
          <p:cNvPr id="36867" name="Picture 4" descr="C:\Users\BrainFocus1\Desktop\Movies for PBP Coaching\IM Pictures from ED\IMG_1085.jpg"/>
          <p:cNvPicPr>
            <a:picLocks noChangeAspect="1" noChangeArrowheads="1"/>
          </p:cNvPicPr>
          <p:nvPr/>
        </p:nvPicPr>
        <p:blipFill>
          <a:blip r:embed="rId5" cstate="print"/>
          <a:srcRect t="1695"/>
          <a:stretch>
            <a:fillRect/>
          </a:stretch>
        </p:blipFill>
        <p:spPr bwMode="auto">
          <a:xfrm>
            <a:off x="4800600" y="1676400"/>
            <a:ext cx="3371850" cy="4419600"/>
          </a:xfrm>
          <a:prstGeom prst="roundRect">
            <a:avLst/>
          </a:prstGeom>
          <a:noFill/>
          <a:ln w="38100">
            <a:solidFill>
              <a:srgbClr val="C00000"/>
            </a:solidFill>
            <a:miter lim="800000"/>
            <a:headEnd/>
            <a:tailEnd/>
          </a:ln>
          <a:effectLst>
            <a:outerShdw blurRad="50800" dist="76200" dir="8100000" algn="tr" rotWithShape="0">
              <a:prstClr val="black">
                <a:alpha val="40000"/>
              </a:prstClr>
            </a:outerShdw>
          </a:effectLst>
        </p:spPr>
      </p:pic>
      <p:sp>
        <p:nvSpPr>
          <p:cNvPr id="36868" name="TextBox 4"/>
          <p:cNvSpPr txBox="1">
            <a:spLocks noChangeArrowheads="1"/>
          </p:cNvSpPr>
          <p:nvPr/>
        </p:nvSpPr>
        <p:spPr bwMode="auto">
          <a:xfrm>
            <a:off x="914400" y="304800"/>
            <a:ext cx="7543800" cy="1284288"/>
          </a:xfrm>
          <a:prstGeom prst="rect">
            <a:avLst/>
          </a:prstGeom>
          <a:noFill/>
          <a:ln w="9525">
            <a:noFill/>
            <a:miter lim="800000"/>
            <a:headEnd/>
            <a:tailEnd/>
          </a:ln>
        </p:spPr>
        <p:txBody>
          <a:bodyPr>
            <a:spAutoFit/>
          </a:bodyPr>
          <a:lstStyle/>
          <a:p>
            <a:pPr algn="ctr">
              <a:defRPr/>
            </a:pPr>
            <a:r>
              <a:rPr lang="en-US" sz="2400" b="1" u="sng" dirty="0">
                <a:solidFill>
                  <a:schemeClr val="accent2">
                    <a:lumMod val="75000"/>
                  </a:schemeClr>
                </a:solidFill>
                <a:latin typeface="Tw Cen MT" pitchFamily="34" charset="0"/>
                <a:ea typeface="+mn-ea"/>
                <a:cs typeface="Arial" pitchFamily="34" charset="0"/>
              </a:rPr>
              <a:t>GOAL:</a:t>
            </a:r>
            <a:r>
              <a:rPr lang="en-US" sz="2400" b="1" dirty="0">
                <a:solidFill>
                  <a:schemeClr val="accent2">
                    <a:lumMod val="75000"/>
                  </a:schemeClr>
                </a:solidFill>
                <a:latin typeface="Tw Cen MT" pitchFamily="34" charset="0"/>
                <a:ea typeface="+mn-ea"/>
                <a:cs typeface="Arial" pitchFamily="34" charset="0"/>
              </a:rPr>
              <a:t> SQUAT TO STAND INITIATION AND TRANSITIONS</a:t>
            </a:r>
          </a:p>
          <a:p>
            <a:pPr>
              <a:defRPr/>
            </a:pPr>
            <a:endParaRPr lang="en-US" b="1" dirty="0">
              <a:latin typeface="Tw Cen MT" pitchFamily="34" charset="0"/>
              <a:ea typeface="+mn-ea"/>
              <a:cs typeface="Arial" pitchFamily="34" charset="0"/>
            </a:endParaRPr>
          </a:p>
          <a:p>
            <a:pPr algn="ctr">
              <a:defRPr/>
            </a:pPr>
            <a:r>
              <a:rPr lang="en-US" b="1" dirty="0">
                <a:solidFill>
                  <a:schemeClr val="accent6">
                    <a:lumMod val="50000"/>
                  </a:schemeClr>
                </a:solidFill>
                <a:latin typeface="Tw Cen MT" pitchFamily="34" charset="0"/>
                <a:ea typeface="+mn-ea"/>
                <a:cs typeface="Arial" pitchFamily="34" charset="0"/>
              </a:rPr>
              <a:t>USE OF A LOLLIPOP DRUMSTICK TO </a:t>
            </a:r>
            <a:r>
              <a:rPr lang="en-US" b="1" dirty="0" smtClean="0">
                <a:solidFill>
                  <a:schemeClr val="accent6">
                    <a:lumMod val="50000"/>
                  </a:schemeClr>
                </a:solidFill>
                <a:latin typeface="Tw Cen MT" pitchFamily="34" charset="0"/>
                <a:ea typeface="+mn-ea"/>
                <a:cs typeface="Arial" pitchFamily="34" charset="0"/>
              </a:rPr>
              <a:t>DANCE AND TAP </a:t>
            </a:r>
            <a:r>
              <a:rPr lang="en-US" b="1" dirty="0">
                <a:solidFill>
                  <a:schemeClr val="accent6">
                    <a:lumMod val="50000"/>
                  </a:schemeClr>
                </a:solidFill>
                <a:latin typeface="Tw Cen MT" pitchFamily="34" charset="0"/>
                <a:ea typeface="+mn-ea"/>
                <a:cs typeface="Arial" pitchFamily="34" charset="0"/>
              </a:rPr>
              <a:t>ONTO TRIGGER SENSOR (REACTIVE TO 1.4 oz PRESSURE)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37890" name="Picture 2" descr="C:\Users\BrainFocus1\Desktop\Movies for PBP Coaching\IM Pictures from ED\IMG_1647.jpg"/>
          <p:cNvPicPr>
            <a:picLocks noChangeAspect="1" noChangeArrowheads="1"/>
          </p:cNvPicPr>
          <p:nvPr/>
        </p:nvPicPr>
        <p:blipFill>
          <a:blip r:embed="rId3" cstate="print"/>
          <a:srcRect/>
          <a:stretch>
            <a:fillRect/>
          </a:stretch>
        </p:blipFill>
        <p:spPr bwMode="auto">
          <a:xfrm>
            <a:off x="3467100" y="3657600"/>
            <a:ext cx="2057400" cy="2743200"/>
          </a:xfrm>
          <a:prstGeom prst="roundRect">
            <a:avLst/>
          </a:prstGeom>
          <a:noFill/>
          <a:ln w="38100">
            <a:solidFill>
              <a:schemeClr val="tx1"/>
            </a:solidFill>
            <a:miter lim="800000"/>
            <a:headEnd/>
            <a:tailEnd/>
          </a:ln>
          <a:effectLst>
            <a:outerShdw blurRad="50800" dist="76200" dir="8100000" algn="tr" rotWithShape="0">
              <a:prstClr val="black">
                <a:alpha val="40000"/>
              </a:prstClr>
            </a:outerShdw>
          </a:effectLst>
        </p:spPr>
      </p:pic>
      <p:pic>
        <p:nvPicPr>
          <p:cNvPr id="37891" name="Picture 3" descr="C:\Users\BrainFocus1\Desktop\Movies for PBP Coaching\IM Pictures from ED\IMG_1658.JPG"/>
          <p:cNvPicPr>
            <a:picLocks noChangeAspect="1" noChangeArrowheads="1"/>
          </p:cNvPicPr>
          <p:nvPr/>
        </p:nvPicPr>
        <p:blipFill>
          <a:blip r:embed="rId4" cstate="print"/>
          <a:srcRect/>
          <a:stretch>
            <a:fillRect/>
          </a:stretch>
        </p:blipFill>
        <p:spPr bwMode="auto">
          <a:xfrm>
            <a:off x="762000" y="457200"/>
            <a:ext cx="3657600" cy="2743200"/>
          </a:xfrm>
          <a:prstGeom prst="roundRect">
            <a:avLst/>
          </a:prstGeom>
          <a:noFill/>
          <a:ln w="38100">
            <a:solidFill>
              <a:schemeClr val="tx1"/>
            </a:solidFill>
            <a:miter lim="800000"/>
            <a:headEnd/>
            <a:tailEnd/>
          </a:ln>
          <a:effectLst>
            <a:outerShdw blurRad="50800" dist="76200" dir="8100000" algn="tr" rotWithShape="0">
              <a:prstClr val="black">
                <a:alpha val="40000"/>
              </a:prstClr>
            </a:outerShdw>
          </a:effectLst>
        </p:spPr>
      </p:pic>
      <p:pic>
        <p:nvPicPr>
          <p:cNvPr id="37892" name="Picture 4" descr="C:\Users\BrainFocus1\Desktop\Movies for PBP Coaching\IM Pictures from ED\IMG_2034 3.jpg"/>
          <p:cNvPicPr>
            <a:picLocks noChangeAspect="1" noChangeArrowheads="1"/>
          </p:cNvPicPr>
          <p:nvPr/>
        </p:nvPicPr>
        <p:blipFill>
          <a:blip r:embed="rId5" cstate="print"/>
          <a:srcRect/>
          <a:stretch>
            <a:fillRect/>
          </a:stretch>
        </p:blipFill>
        <p:spPr bwMode="auto">
          <a:xfrm>
            <a:off x="6172200" y="3657600"/>
            <a:ext cx="2057400" cy="2743200"/>
          </a:xfrm>
          <a:prstGeom prst="roundRect">
            <a:avLst/>
          </a:prstGeom>
          <a:noFill/>
          <a:ln w="38100">
            <a:solidFill>
              <a:schemeClr val="tx1"/>
            </a:solidFill>
            <a:miter lim="800000"/>
            <a:headEnd/>
            <a:tailEnd/>
          </a:ln>
          <a:effectLst>
            <a:outerShdw blurRad="50800" dist="76200" dir="8100000" algn="tr" rotWithShape="0">
              <a:prstClr val="black">
                <a:alpha val="40000"/>
              </a:prstClr>
            </a:outerShdw>
          </a:effectLst>
        </p:spPr>
      </p:pic>
      <p:pic>
        <p:nvPicPr>
          <p:cNvPr id="37893" name="Picture 5" descr="C:\Users\BrainFocus1\Desktop\Movies for PBP Coaching\IM Pictures from ED\IMG_2031 3.jpg"/>
          <p:cNvPicPr>
            <a:picLocks noChangeAspect="1" noChangeArrowheads="1"/>
          </p:cNvPicPr>
          <p:nvPr/>
        </p:nvPicPr>
        <p:blipFill>
          <a:blip r:embed="rId6" cstate="print"/>
          <a:srcRect/>
          <a:stretch>
            <a:fillRect/>
          </a:stretch>
        </p:blipFill>
        <p:spPr bwMode="auto">
          <a:xfrm>
            <a:off x="762000" y="3657600"/>
            <a:ext cx="2057400" cy="2743200"/>
          </a:xfrm>
          <a:prstGeom prst="roundRect">
            <a:avLst/>
          </a:prstGeom>
          <a:noFill/>
          <a:ln w="38100">
            <a:solidFill>
              <a:schemeClr val="tx1"/>
            </a:solidFill>
            <a:miter lim="800000"/>
            <a:headEnd/>
            <a:tailEnd/>
          </a:ln>
          <a:effectLst>
            <a:outerShdw blurRad="50800" dist="76200" dir="8100000" algn="tr" rotWithShape="0">
              <a:prstClr val="black">
                <a:alpha val="40000"/>
              </a:prstClr>
            </a:outerShdw>
          </a:effectLst>
        </p:spPr>
      </p:pic>
      <p:sp>
        <p:nvSpPr>
          <p:cNvPr id="37894" name="TextBox 5"/>
          <p:cNvSpPr txBox="1">
            <a:spLocks noChangeArrowheads="1"/>
          </p:cNvSpPr>
          <p:nvPr/>
        </p:nvSpPr>
        <p:spPr bwMode="auto">
          <a:xfrm>
            <a:off x="4800600" y="685800"/>
            <a:ext cx="3886200" cy="1570038"/>
          </a:xfrm>
          <a:prstGeom prst="rect">
            <a:avLst/>
          </a:prstGeom>
          <a:noFill/>
          <a:ln w="9525">
            <a:noFill/>
            <a:miter lim="800000"/>
            <a:headEnd/>
            <a:tailEnd/>
          </a:ln>
        </p:spPr>
        <p:txBody>
          <a:bodyPr>
            <a:spAutoFit/>
          </a:bodyPr>
          <a:lstStyle/>
          <a:p>
            <a:pPr algn="ctr">
              <a:defRPr/>
            </a:pPr>
            <a:r>
              <a:rPr lang="en-US" sz="2400" b="1" u="sng" dirty="0">
                <a:solidFill>
                  <a:schemeClr val="accent2">
                    <a:lumMod val="75000"/>
                  </a:schemeClr>
                </a:solidFill>
                <a:latin typeface="Tw Cen MT" pitchFamily="34" charset="0"/>
                <a:ea typeface="+mn-ea"/>
                <a:cs typeface="Arial" pitchFamily="34" charset="0"/>
              </a:rPr>
              <a:t>GOAL:</a:t>
            </a:r>
            <a:r>
              <a:rPr lang="en-US" sz="2400" b="1" dirty="0">
                <a:solidFill>
                  <a:schemeClr val="accent2">
                    <a:lumMod val="75000"/>
                  </a:schemeClr>
                </a:solidFill>
                <a:latin typeface="Tw Cen MT" pitchFamily="34" charset="0"/>
                <a:ea typeface="+mn-ea"/>
                <a:cs typeface="Arial" pitchFamily="34" charset="0"/>
              </a:rPr>
              <a:t> PROBLEM SOLVING; DURATION OF GROUNDED ACTIVITIES; SHOULDER AND WRIST STRENGTHENING</a:t>
            </a:r>
          </a:p>
        </p:txBody>
      </p:sp>
      <p:sp>
        <p:nvSpPr>
          <p:cNvPr id="7" name="TextBox 6"/>
          <p:cNvSpPr txBox="1"/>
          <p:nvPr/>
        </p:nvSpPr>
        <p:spPr>
          <a:xfrm>
            <a:off x="4648200" y="2590800"/>
            <a:ext cx="4191000" cy="646113"/>
          </a:xfrm>
          <a:prstGeom prst="rect">
            <a:avLst/>
          </a:prstGeom>
          <a:noFill/>
        </p:spPr>
        <p:txBody>
          <a:bodyPr>
            <a:spAutoFit/>
          </a:bodyPr>
          <a:lstStyle/>
          <a:p>
            <a:pPr algn="ctr">
              <a:defRPr/>
            </a:pPr>
            <a:r>
              <a:rPr lang="en-US" b="1" dirty="0">
                <a:solidFill>
                  <a:schemeClr val="accent6">
                    <a:lumMod val="50000"/>
                  </a:schemeClr>
                </a:solidFill>
                <a:latin typeface="Tw Cen MT" pitchFamily="34" charset="0"/>
                <a:ea typeface="+mn-ea"/>
                <a:cs typeface="Arial" pitchFamily="34" charset="0"/>
              </a:rPr>
              <a:t>AFFIX A BUTTON SWITCH WITH VELCRO TO THE BASE OF A SWING/CHAIR/TABLE</a:t>
            </a:r>
          </a:p>
        </p:txBody>
      </p:sp>
      <p:sp>
        <p:nvSpPr>
          <p:cNvPr id="2" name="Right Arrow 1"/>
          <p:cNvSpPr/>
          <p:nvPr/>
        </p:nvSpPr>
        <p:spPr>
          <a:xfrm rot="20635670">
            <a:off x="272796" y="4786884"/>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38914" name="Picture 5" descr="E:\IMG_0302.jpg"/>
          <p:cNvPicPr>
            <a:picLocks noChangeAspect="1" noChangeArrowheads="1"/>
          </p:cNvPicPr>
          <p:nvPr/>
        </p:nvPicPr>
        <p:blipFill>
          <a:blip r:embed="rId3" cstate="print"/>
          <a:srcRect/>
          <a:stretch>
            <a:fillRect/>
          </a:stretch>
        </p:blipFill>
        <p:spPr bwMode="auto">
          <a:xfrm>
            <a:off x="1143000" y="2286000"/>
            <a:ext cx="2743200" cy="3657600"/>
          </a:xfrm>
          <a:prstGeom prst="roundRect">
            <a:avLst/>
          </a:prstGeom>
          <a:noFill/>
          <a:ln w="38100">
            <a:solidFill>
              <a:srgbClr val="FFFF00"/>
            </a:solidFill>
            <a:miter lim="800000"/>
            <a:headEnd/>
            <a:tailEnd/>
          </a:ln>
          <a:effectLst>
            <a:outerShdw blurRad="50800" dist="76200" dir="8100000" algn="tr" rotWithShape="0">
              <a:prstClr val="black">
                <a:alpha val="40000"/>
              </a:prstClr>
            </a:outerShdw>
          </a:effectLst>
        </p:spPr>
      </p:pic>
      <p:pic>
        <p:nvPicPr>
          <p:cNvPr id="38915" name="Picture 6" descr="G:\PBP COACHING 2012\11-09 rescue 412.JPG"/>
          <p:cNvPicPr>
            <a:picLocks noChangeAspect="1" noChangeArrowheads="1"/>
          </p:cNvPicPr>
          <p:nvPr/>
        </p:nvPicPr>
        <p:blipFill>
          <a:blip r:embed="rId4" cstate="print"/>
          <a:srcRect r="23438"/>
          <a:stretch>
            <a:fillRect/>
          </a:stretch>
        </p:blipFill>
        <p:spPr bwMode="auto">
          <a:xfrm>
            <a:off x="4419600" y="2298700"/>
            <a:ext cx="3733800" cy="3657600"/>
          </a:xfrm>
          <a:prstGeom prst="roundRect">
            <a:avLst/>
          </a:prstGeom>
          <a:noFill/>
          <a:ln w="38100">
            <a:solidFill>
              <a:schemeClr val="bg2">
                <a:lumMod val="25000"/>
              </a:schemeClr>
            </a:solidFill>
            <a:miter lim="800000"/>
            <a:headEnd/>
            <a:tailEnd/>
          </a:ln>
          <a:effectLst>
            <a:outerShdw blurRad="50800" dist="76200" dir="8100000" algn="tr" rotWithShape="0">
              <a:prstClr val="black">
                <a:alpha val="40000"/>
              </a:prstClr>
            </a:outerShdw>
          </a:effectLst>
        </p:spPr>
      </p:pic>
      <p:sp>
        <p:nvSpPr>
          <p:cNvPr id="38916" name="TextBox 6"/>
          <p:cNvSpPr txBox="1">
            <a:spLocks noChangeArrowheads="1"/>
          </p:cNvSpPr>
          <p:nvPr/>
        </p:nvSpPr>
        <p:spPr bwMode="auto">
          <a:xfrm>
            <a:off x="990600" y="381000"/>
            <a:ext cx="7543800" cy="1754188"/>
          </a:xfrm>
          <a:prstGeom prst="rect">
            <a:avLst/>
          </a:prstGeom>
          <a:noFill/>
          <a:ln w="9525">
            <a:noFill/>
            <a:miter lim="800000"/>
            <a:headEnd/>
            <a:tailEnd/>
          </a:ln>
        </p:spPr>
        <p:txBody>
          <a:bodyPr>
            <a:spAutoFit/>
          </a:bodyPr>
          <a:lstStyle/>
          <a:p>
            <a:pPr algn="ctr">
              <a:defRPr/>
            </a:pPr>
            <a:r>
              <a:rPr lang="en-US" sz="2400" b="1" u="sng" dirty="0">
                <a:solidFill>
                  <a:schemeClr val="accent2">
                    <a:lumMod val="75000"/>
                  </a:schemeClr>
                </a:solidFill>
                <a:latin typeface="Tw Cen MT" pitchFamily="34" charset="0"/>
                <a:ea typeface="+mn-ea"/>
                <a:cs typeface="Arial" pitchFamily="34" charset="0"/>
              </a:rPr>
              <a:t>GOAL:</a:t>
            </a:r>
            <a:r>
              <a:rPr lang="en-US" sz="2400" b="1" dirty="0">
                <a:solidFill>
                  <a:schemeClr val="accent2">
                    <a:lumMod val="75000"/>
                  </a:schemeClr>
                </a:solidFill>
                <a:latin typeface="Tw Cen MT" pitchFamily="34" charset="0"/>
                <a:ea typeface="+mn-ea"/>
                <a:cs typeface="Arial" pitchFamily="34" charset="0"/>
              </a:rPr>
              <a:t> GRASP AND RELEASE SKILLS</a:t>
            </a:r>
          </a:p>
          <a:p>
            <a:pPr algn="ctr">
              <a:defRPr/>
            </a:pPr>
            <a:endParaRPr lang="en-US" sz="1600" b="1" dirty="0">
              <a:latin typeface="Tw Cen MT" pitchFamily="34" charset="0"/>
              <a:ea typeface="+mn-ea"/>
              <a:cs typeface="Arial" pitchFamily="34" charset="0"/>
            </a:endParaRPr>
          </a:p>
          <a:p>
            <a:pPr algn="ctr">
              <a:defRPr/>
            </a:pPr>
            <a:r>
              <a:rPr lang="en-US" b="1" dirty="0">
                <a:solidFill>
                  <a:schemeClr val="accent6">
                    <a:lumMod val="50000"/>
                  </a:schemeClr>
                </a:solidFill>
                <a:latin typeface="Tw Cen MT" pitchFamily="34" charset="0"/>
                <a:ea typeface="+mn-ea"/>
                <a:cs typeface="Arial" pitchFamily="34" charset="0"/>
              </a:rPr>
              <a:t>HANG A WIRED SWITCH OR AFFIX A WIRELESS BUTTON SWITCH TO CREATE A FLOATING TARGET.</a:t>
            </a:r>
          </a:p>
          <a:p>
            <a:pPr algn="ctr">
              <a:defRPr/>
            </a:pPr>
            <a:endParaRPr lang="en-US" sz="1200" b="1" dirty="0">
              <a:solidFill>
                <a:schemeClr val="accent6">
                  <a:lumMod val="50000"/>
                </a:schemeClr>
              </a:solidFill>
              <a:latin typeface="Tw Cen MT" pitchFamily="34" charset="0"/>
              <a:ea typeface="+mn-ea"/>
              <a:cs typeface="Arial" pitchFamily="34" charset="0"/>
            </a:endParaRPr>
          </a:p>
          <a:p>
            <a:pPr algn="ctr">
              <a:defRPr/>
            </a:pPr>
            <a:r>
              <a:rPr lang="en-US" b="1" dirty="0">
                <a:solidFill>
                  <a:schemeClr val="accent6">
                    <a:lumMod val="50000"/>
                  </a:schemeClr>
                </a:solidFill>
                <a:latin typeface="Tw Cen MT" pitchFamily="34" charset="0"/>
                <a:ea typeface="+mn-ea"/>
                <a:cs typeface="Arial" pitchFamily="34" charset="0"/>
              </a:rPr>
              <a:t>* (Modify: Change height or body position; use a group and take turns)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C:\Users\BrainFocus1\Desktop\Movies for PBP Coaching\IM Pictures from ED\IMG_7126.JPG"/>
          <p:cNvPicPr>
            <a:picLocks noChangeAspect="1" noChangeArrowheads="1"/>
          </p:cNvPicPr>
          <p:nvPr/>
        </p:nvPicPr>
        <p:blipFill>
          <a:blip r:embed="rId2" cstate="print"/>
          <a:srcRect/>
          <a:stretch>
            <a:fillRect/>
          </a:stretch>
        </p:blipFill>
        <p:spPr bwMode="auto">
          <a:xfrm>
            <a:off x="4343400" y="609600"/>
            <a:ext cx="4057650" cy="5410200"/>
          </a:xfrm>
          <a:prstGeom prst="roundRect">
            <a:avLst/>
          </a:prstGeom>
          <a:noFill/>
          <a:ln w="38100">
            <a:solidFill>
              <a:srgbClr val="FFC000"/>
            </a:solidFill>
            <a:miter lim="800000"/>
            <a:headEnd/>
            <a:tailEnd/>
          </a:ln>
          <a:effectLst>
            <a:outerShdw blurRad="50800" dist="76200" dir="8100000" algn="tr" rotWithShape="0">
              <a:prstClr val="black">
                <a:alpha val="40000"/>
              </a:prstClr>
            </a:outerShdw>
          </a:effectLst>
        </p:spPr>
      </p:pic>
      <p:sp>
        <p:nvSpPr>
          <p:cNvPr id="39939" name="TextBox 3"/>
          <p:cNvSpPr txBox="1">
            <a:spLocks noChangeArrowheads="1"/>
          </p:cNvSpPr>
          <p:nvPr/>
        </p:nvSpPr>
        <p:spPr bwMode="auto">
          <a:xfrm>
            <a:off x="1066800" y="1066800"/>
            <a:ext cx="2971800" cy="830263"/>
          </a:xfrm>
          <a:prstGeom prst="rect">
            <a:avLst/>
          </a:prstGeom>
          <a:noFill/>
          <a:ln w="9525">
            <a:noFill/>
            <a:miter lim="800000"/>
            <a:headEnd/>
            <a:tailEnd/>
          </a:ln>
        </p:spPr>
        <p:txBody>
          <a:bodyPr>
            <a:spAutoFit/>
          </a:bodyPr>
          <a:lstStyle/>
          <a:p>
            <a:pPr algn="r">
              <a:defRPr/>
            </a:pPr>
            <a:r>
              <a:rPr lang="en-US" sz="2400" b="1" u="sng" dirty="0">
                <a:solidFill>
                  <a:schemeClr val="accent2">
                    <a:lumMod val="75000"/>
                  </a:schemeClr>
                </a:solidFill>
                <a:latin typeface="Tw Cen MT" pitchFamily="34" charset="0"/>
                <a:ea typeface="+mn-ea"/>
                <a:cs typeface="Arial" pitchFamily="34" charset="0"/>
              </a:rPr>
              <a:t>GOAL:</a:t>
            </a:r>
            <a:r>
              <a:rPr lang="en-US" sz="2400" b="1" dirty="0">
                <a:solidFill>
                  <a:schemeClr val="accent2">
                    <a:lumMod val="75000"/>
                  </a:schemeClr>
                </a:solidFill>
                <a:latin typeface="Tw Cen MT" pitchFamily="34" charset="0"/>
                <a:ea typeface="+mn-ea"/>
                <a:cs typeface="Arial" pitchFamily="34" charset="0"/>
              </a:rPr>
              <a:t> </a:t>
            </a:r>
          </a:p>
          <a:p>
            <a:pPr algn="r">
              <a:defRPr/>
            </a:pPr>
            <a:r>
              <a:rPr lang="en-US" sz="2400" b="1" dirty="0">
                <a:solidFill>
                  <a:schemeClr val="accent2">
                    <a:lumMod val="75000"/>
                  </a:schemeClr>
                </a:solidFill>
                <a:latin typeface="Tw Cen MT" pitchFamily="34" charset="0"/>
                <a:ea typeface="+mn-ea"/>
                <a:cs typeface="Arial" pitchFamily="34" charset="0"/>
              </a:rPr>
              <a:t>FILTERED ATTENTION</a:t>
            </a:r>
          </a:p>
        </p:txBody>
      </p:sp>
      <p:sp>
        <p:nvSpPr>
          <p:cNvPr id="56323" name="TextBox 3"/>
          <p:cNvSpPr txBox="1">
            <a:spLocks noChangeArrowheads="1"/>
          </p:cNvSpPr>
          <p:nvPr/>
        </p:nvSpPr>
        <p:spPr bwMode="auto">
          <a:xfrm>
            <a:off x="1828800" y="2133600"/>
            <a:ext cx="2209800" cy="2032000"/>
          </a:xfrm>
          <a:prstGeom prst="rect">
            <a:avLst/>
          </a:prstGeom>
          <a:noFill/>
          <a:ln w="9525">
            <a:noFill/>
            <a:miter lim="800000"/>
            <a:headEnd/>
            <a:tailEnd/>
          </a:ln>
        </p:spPr>
        <p:txBody>
          <a:bodyPr>
            <a:spAutoFit/>
          </a:bodyPr>
          <a:lstStyle/>
          <a:p>
            <a:pPr algn="r"/>
            <a:r>
              <a:rPr lang="en-US" b="1">
                <a:solidFill>
                  <a:srgbClr val="0D5A50"/>
                </a:solidFill>
                <a:latin typeface="Tw Cen MT" pitchFamily="34" charset="0"/>
              </a:rPr>
              <a:t>USE LUNCHTIME AS AN OPPORTUNITY TO MULTI-TASK WITH IM TRAINING – SEEN HERE WITH ANIMAL SWITCH FOR NOVELTY.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BrainFocus1\Desktop\IM Pictures from ED\IMG_046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rcRect l="8824"/>
          <a:stretch>
            <a:fillRect/>
          </a:stretch>
        </p:blipFill>
        <p:spPr bwMode="auto">
          <a:xfrm>
            <a:off x="5029200" y="685800"/>
            <a:ext cx="3543300" cy="5181600"/>
          </a:xfrm>
          <a:prstGeom prst="roundRect">
            <a:avLst/>
          </a:prstGeom>
          <a:noFill/>
          <a:ln w="38100">
            <a:solidFill>
              <a:srgbClr val="0070C0"/>
            </a:solidFill>
            <a:miter lim="800000"/>
            <a:headEnd/>
            <a:tailEnd/>
          </a:ln>
          <a:effectLst>
            <a:outerShdw blurRad="50800" dist="76200" dir="8100000" algn="tr" rotWithShape="0">
              <a:prstClr val="black">
                <a:alpha val="40000"/>
              </a:prstClr>
            </a:outerShdw>
          </a:effectLst>
        </p:spPr>
      </p:pic>
      <p:sp>
        <p:nvSpPr>
          <p:cNvPr id="40963" name="TextBox 4"/>
          <p:cNvSpPr txBox="1">
            <a:spLocks noChangeArrowheads="1"/>
          </p:cNvSpPr>
          <p:nvPr/>
        </p:nvSpPr>
        <p:spPr bwMode="auto">
          <a:xfrm>
            <a:off x="685800" y="990600"/>
            <a:ext cx="4038600" cy="1108075"/>
          </a:xfrm>
          <a:prstGeom prst="rect">
            <a:avLst/>
          </a:prstGeom>
          <a:noFill/>
          <a:ln w="9525">
            <a:noFill/>
            <a:miter lim="800000"/>
            <a:headEnd/>
            <a:tailEnd/>
          </a:ln>
        </p:spPr>
        <p:txBody>
          <a:bodyPr>
            <a:spAutoFit/>
          </a:bodyPr>
          <a:lstStyle/>
          <a:p>
            <a:pPr algn="r">
              <a:defRPr/>
            </a:pPr>
            <a:r>
              <a:rPr lang="en-US" sz="2200" b="1" u="sng" dirty="0">
                <a:solidFill>
                  <a:schemeClr val="accent2">
                    <a:lumMod val="75000"/>
                  </a:schemeClr>
                </a:solidFill>
                <a:latin typeface="Tw Cen MT" pitchFamily="34" charset="0"/>
                <a:ea typeface="+mn-ea"/>
                <a:cs typeface="Arial" pitchFamily="34" charset="0"/>
              </a:rPr>
              <a:t>GOAL:</a:t>
            </a:r>
          </a:p>
          <a:p>
            <a:pPr algn="r">
              <a:defRPr/>
            </a:pPr>
            <a:r>
              <a:rPr lang="en-US" sz="2200" b="1" dirty="0">
                <a:solidFill>
                  <a:schemeClr val="accent2">
                    <a:lumMod val="75000"/>
                  </a:schemeClr>
                </a:solidFill>
                <a:latin typeface="Tw Cen MT" pitchFamily="34" charset="0"/>
                <a:ea typeface="+mn-ea"/>
                <a:cs typeface="Arial" pitchFamily="34" charset="0"/>
              </a:rPr>
              <a:t>INCREASE ATTENTION TO TASK; ATTEND TO VISUAL FEEDBACK.</a:t>
            </a:r>
          </a:p>
        </p:txBody>
      </p:sp>
      <p:sp>
        <p:nvSpPr>
          <p:cNvPr id="4" name="TextBox 3"/>
          <p:cNvSpPr txBox="1"/>
          <p:nvPr/>
        </p:nvSpPr>
        <p:spPr>
          <a:xfrm>
            <a:off x="1981200" y="2438400"/>
            <a:ext cx="2743200" cy="2032000"/>
          </a:xfrm>
          <a:prstGeom prst="rect">
            <a:avLst/>
          </a:prstGeom>
          <a:noFill/>
        </p:spPr>
        <p:txBody>
          <a:bodyPr>
            <a:spAutoFit/>
          </a:bodyPr>
          <a:lstStyle/>
          <a:p>
            <a:pPr algn="r">
              <a:defRPr/>
            </a:pPr>
            <a:r>
              <a:rPr lang="en-US" b="1" dirty="0">
                <a:solidFill>
                  <a:schemeClr val="accent6">
                    <a:lumMod val="50000"/>
                  </a:schemeClr>
                </a:solidFill>
                <a:latin typeface="Tw Cen MT" pitchFamily="34" charset="0"/>
                <a:ea typeface="+mn-ea"/>
                <a:cs typeface="Arial" pitchFamily="34" charset="0"/>
              </a:rPr>
              <a:t>ATTACH COMPUTER MONITOR TO WALL MOUNTED TV SCREEN TO ALTER ANGLE OF VISION TO ALLOW FOR STUDENT TO PRACTICE IM WHILE IN SUPINE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pic>
        <p:nvPicPr>
          <p:cNvPr id="41986" name="Picture 4" descr="C:\Users\BrainFocus1\Desktop\Movies for PBP Coaching\IM Pictures from ED\IMG_0976.jpg"/>
          <p:cNvPicPr>
            <a:picLocks noChangeAspect="1" noChangeArrowheads="1"/>
          </p:cNvPicPr>
          <p:nvPr/>
        </p:nvPicPr>
        <p:blipFill>
          <a:blip r:embed="rId3" cstate="print">
            <a:lum bright="-6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914400" y="2057400"/>
            <a:ext cx="3124200" cy="4165600"/>
          </a:xfrm>
          <a:prstGeom prst="roundRect">
            <a:avLst/>
          </a:prstGeom>
          <a:noFill/>
          <a:ln w="38100">
            <a:solidFill>
              <a:srgbClr val="FFFF00"/>
            </a:solidFill>
            <a:miter lim="800000"/>
            <a:headEnd/>
            <a:tailEnd/>
          </a:ln>
          <a:effectLst>
            <a:outerShdw blurRad="50800" dist="76200" dir="8100000" algn="tr" rotWithShape="0">
              <a:prstClr val="black">
                <a:alpha val="40000"/>
              </a:prstClr>
            </a:outerShdw>
          </a:effectLst>
        </p:spPr>
      </p:pic>
      <p:pic>
        <p:nvPicPr>
          <p:cNvPr id="41987" name="Picture 3" descr="C:\Users\BrainFocus1\Desktop\Movies for PBP Coaching\IM Pictures from ED\IMG_0464.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rcRect/>
          <a:stretch>
            <a:fillRect/>
          </a:stretch>
        </p:blipFill>
        <p:spPr bwMode="auto">
          <a:xfrm>
            <a:off x="4343400" y="685800"/>
            <a:ext cx="4191000" cy="3143250"/>
          </a:xfrm>
          <a:prstGeom prst="roundRect">
            <a:avLst/>
          </a:prstGeom>
          <a:noFill/>
          <a:ln w="38100">
            <a:solidFill>
              <a:schemeClr val="accent2">
                <a:lumMod val="40000"/>
                <a:lumOff val="60000"/>
              </a:schemeClr>
            </a:solidFill>
            <a:miter lim="800000"/>
            <a:headEnd/>
            <a:tailEnd/>
          </a:ln>
          <a:effectLst>
            <a:outerShdw blurRad="50800" dist="76200" dir="8100000" algn="tr" rotWithShape="0">
              <a:prstClr val="black">
                <a:alpha val="40000"/>
              </a:prstClr>
            </a:outerShdw>
          </a:effectLst>
        </p:spPr>
      </p:pic>
      <p:sp>
        <p:nvSpPr>
          <p:cNvPr id="41988" name="TextBox 4"/>
          <p:cNvSpPr txBox="1">
            <a:spLocks noChangeArrowheads="1"/>
          </p:cNvSpPr>
          <p:nvPr/>
        </p:nvSpPr>
        <p:spPr bwMode="auto">
          <a:xfrm>
            <a:off x="1143000" y="685800"/>
            <a:ext cx="2667000" cy="1200150"/>
          </a:xfrm>
          <a:prstGeom prst="rect">
            <a:avLst/>
          </a:prstGeom>
          <a:noFill/>
          <a:ln w="9525">
            <a:noFill/>
            <a:miter lim="800000"/>
            <a:headEnd/>
            <a:tailEnd/>
          </a:ln>
        </p:spPr>
        <p:txBody>
          <a:bodyPr>
            <a:spAutoFit/>
          </a:bodyPr>
          <a:lstStyle/>
          <a:p>
            <a:pPr algn="ctr">
              <a:defRPr/>
            </a:pPr>
            <a:r>
              <a:rPr lang="en-US" b="1" dirty="0">
                <a:solidFill>
                  <a:schemeClr val="accent6">
                    <a:lumMod val="50000"/>
                  </a:schemeClr>
                </a:solidFill>
                <a:latin typeface="Tw Cen MT" pitchFamily="34" charset="0"/>
                <a:ea typeface="+mn-ea"/>
                <a:cs typeface="Arial" pitchFamily="34" charset="0"/>
              </a:rPr>
              <a:t>USE SUPPORTED SITTING AND HAND OVER HAND ASSIST WITH MORE COMPLEX NEEDS.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1295400" y="274638"/>
            <a:ext cx="7315200" cy="1143000"/>
          </a:xfrm>
        </p:spPr>
        <p:txBody>
          <a:bodyPr/>
          <a:lstStyle/>
          <a:p>
            <a:r>
              <a:rPr lang="en-US" dirty="0"/>
              <a:t>Review of Post-Test from </a:t>
            </a:r>
            <a:r>
              <a:rPr lang="en-US" dirty="0" smtClean="0"/>
              <a:t>Module 4</a:t>
            </a:r>
            <a:endParaRPr lang="en-US" dirty="0" smtClean="0">
              <a:ea typeface="ＭＳ Ｐゴシック" pitchFamily="34" charset="-128"/>
            </a:endParaRPr>
          </a:p>
        </p:txBody>
      </p:sp>
      <p:sp>
        <p:nvSpPr>
          <p:cNvPr id="16387" name="Content Placeholder 2"/>
          <p:cNvSpPr>
            <a:spLocks noGrp="1"/>
          </p:cNvSpPr>
          <p:nvPr>
            <p:ph idx="4294967295"/>
          </p:nvPr>
        </p:nvSpPr>
        <p:spPr>
          <a:xfrm>
            <a:off x="1295400" y="1600200"/>
            <a:ext cx="7315200" cy="4525963"/>
          </a:xfrm>
        </p:spPr>
        <p:txBody>
          <a:bodyPr/>
          <a:lstStyle/>
          <a:p>
            <a:pPr marL="0" indent="0">
              <a:buNone/>
            </a:pPr>
            <a:r>
              <a:rPr lang="en-US" dirty="0" smtClean="0">
                <a:ea typeface="ＭＳ Ｐゴシック" pitchFamily="34" charset="-128"/>
              </a:rPr>
              <a:t>2. Guide sounds are key in developing higher abilities and increased efficiency in which of the following:</a:t>
            </a:r>
          </a:p>
          <a:p>
            <a:pPr marL="914400" lvl="1" indent="-514350">
              <a:buFont typeface="Tw Cen MT" pitchFamily="34" charset="0"/>
              <a:buAutoNum type="alphaLcParenR"/>
            </a:pPr>
            <a:r>
              <a:rPr lang="en-US" dirty="0" smtClean="0">
                <a:ea typeface="ＭＳ Ｐゴシック" pitchFamily="34" charset="-128"/>
              </a:rPr>
              <a:t>Planning and sequencing </a:t>
            </a:r>
          </a:p>
          <a:p>
            <a:pPr marL="914400" lvl="1" indent="-514350">
              <a:buFont typeface="Tw Cen MT" pitchFamily="34" charset="0"/>
              <a:buAutoNum type="alphaLcParenR"/>
            </a:pPr>
            <a:r>
              <a:rPr lang="en-US" dirty="0" smtClean="0">
                <a:ea typeface="ＭＳ Ｐゴシック" pitchFamily="34" charset="-128"/>
              </a:rPr>
              <a:t>Learning new complex cognitive tasks</a:t>
            </a:r>
          </a:p>
          <a:p>
            <a:pPr marL="914400" lvl="1" indent="-514350">
              <a:buFont typeface="Tw Cen MT" pitchFamily="34" charset="0"/>
              <a:buAutoNum type="alphaLcParenR"/>
            </a:pPr>
            <a:r>
              <a:rPr lang="en-US" dirty="0" smtClean="0">
                <a:ea typeface="ＭＳ Ｐゴシック" pitchFamily="34" charset="-128"/>
              </a:rPr>
              <a:t>Learning new physical tasks</a:t>
            </a:r>
          </a:p>
          <a:p>
            <a:pPr marL="914400" lvl="1" indent="-514350">
              <a:buFont typeface="Tw Cen MT" pitchFamily="34" charset="0"/>
              <a:buAutoNum type="alphaLcParenR"/>
            </a:pPr>
            <a:r>
              <a:rPr lang="en-US" dirty="0" smtClean="0">
                <a:ea typeface="ＭＳ Ｐゴシック" pitchFamily="34" charset="-128"/>
              </a:rPr>
              <a:t>All three a, b and c</a:t>
            </a:r>
          </a:p>
          <a:p>
            <a:pPr marL="465138" indent="-465138"/>
            <a:r>
              <a:rPr lang="en-US" dirty="0" smtClean="0">
                <a:ea typeface="ＭＳ Ｐゴシック" pitchFamily="34" charset="-128"/>
              </a:rPr>
              <a:t>Answer: D</a:t>
            </a:r>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6000"/>
            <a:lum/>
          </a:blip>
          <a:srcRect/>
          <a:stretch>
            <a:fillRect b="-1000"/>
          </a:stretch>
        </a:blipFill>
        <a:effectLst/>
      </p:bgPr>
    </p:bg>
    <p:spTree>
      <p:nvGrpSpPr>
        <p:cNvPr id="1" name=""/>
        <p:cNvGrpSpPr/>
        <p:nvPr/>
      </p:nvGrpSpPr>
      <p:grpSpPr>
        <a:xfrm>
          <a:off x="0" y="0"/>
          <a:ext cx="0" cy="0"/>
          <a:chOff x="0" y="0"/>
          <a:chExt cx="0" cy="0"/>
        </a:xfrm>
      </p:grpSpPr>
      <p:pic>
        <p:nvPicPr>
          <p:cNvPr id="43010" name="Picture 2" descr="C:\Users\BrainFocus1\Desktop\Movies for PBP Coaching\IM Pictures from ED\IMG_4395.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a:stretch>
            <a:fillRect/>
          </a:stretch>
        </p:blipFill>
        <p:spPr bwMode="auto">
          <a:xfrm rot="21204871">
            <a:off x="1504695" y="1675466"/>
            <a:ext cx="2860862" cy="3814483"/>
          </a:xfrm>
          <a:prstGeom prst="roundRect">
            <a:avLst/>
          </a:prstGeom>
          <a:noFill/>
          <a:ln w="38100">
            <a:solidFill>
              <a:schemeClr val="bg2">
                <a:lumMod val="50000"/>
              </a:schemeClr>
            </a:solidFill>
            <a:miter lim="800000"/>
            <a:headEnd/>
            <a:tailEnd/>
          </a:ln>
          <a:effectLst>
            <a:outerShdw blurRad="50800" dist="76200" dir="8100000" algn="tr" rotWithShape="0">
              <a:prstClr val="black">
                <a:alpha val="40000"/>
              </a:prstClr>
            </a:outerShdw>
          </a:effectLst>
        </p:spPr>
      </p:pic>
      <p:pic>
        <p:nvPicPr>
          <p:cNvPr id="43011" name="Picture 3" descr="C:\Users\BrainFocus1\Desktop\Movies for PBP Coaching\IM Pictures from ED\IMG_4479.jpg"/>
          <p:cNvPicPr>
            <a:picLocks noChangeAspect="1" noChangeArrowheads="1"/>
          </p:cNvPicPr>
          <p:nvPr/>
        </p:nvPicPr>
        <p:blipFill>
          <a:blip r:embed="rId5" cstate="print"/>
          <a:srcRect/>
          <a:stretch>
            <a:fillRect/>
          </a:stretch>
        </p:blipFill>
        <p:spPr bwMode="auto">
          <a:xfrm rot="389883">
            <a:off x="5080458" y="1671461"/>
            <a:ext cx="2819400" cy="3759200"/>
          </a:xfrm>
          <a:prstGeom prst="roundRect">
            <a:avLst/>
          </a:prstGeom>
          <a:noFill/>
          <a:ln w="38100">
            <a:solidFill>
              <a:srgbClr val="FFC000"/>
            </a:solidFill>
            <a:miter lim="800000"/>
            <a:headEnd/>
            <a:tailEnd/>
          </a:ln>
          <a:effectLst>
            <a:outerShdw blurRad="50800" dist="76200" dir="8100000" algn="tr" rotWithShape="0">
              <a:prstClr val="black">
                <a:alpha val="40000"/>
              </a:prstClr>
            </a:outerShdw>
          </a:effectLst>
        </p:spPr>
      </p:pic>
      <p:sp>
        <p:nvSpPr>
          <p:cNvPr id="59396" name="Title 3"/>
          <p:cNvSpPr>
            <a:spLocks noGrp="1"/>
          </p:cNvSpPr>
          <p:nvPr>
            <p:ph type="title"/>
          </p:nvPr>
        </p:nvSpPr>
        <p:spPr>
          <a:xfrm>
            <a:off x="1066800" y="228600"/>
            <a:ext cx="7315200" cy="1143000"/>
          </a:xfrm>
        </p:spPr>
        <p:txBody>
          <a:bodyPr/>
          <a:lstStyle/>
          <a:p>
            <a:r>
              <a:rPr lang="en-US" smtClean="0">
                <a:ea typeface="ＭＳ Ｐゴシック" pitchFamily="34" charset="-128"/>
              </a:rPr>
              <a:t>Exploring Boundaries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1295400" y="274638"/>
            <a:ext cx="7315200" cy="1143000"/>
          </a:xfrm>
        </p:spPr>
        <p:txBody>
          <a:bodyPr/>
          <a:lstStyle/>
          <a:p>
            <a:r>
              <a:rPr lang="en-US" smtClean="0">
                <a:ea typeface="ＭＳ Ｐゴシック" pitchFamily="34" charset="-128"/>
              </a:rPr>
              <a:t>Mouth switch adventures</a:t>
            </a:r>
          </a:p>
        </p:txBody>
      </p:sp>
      <p:sp>
        <p:nvSpPr>
          <p:cNvPr id="4" name="TextBox 3"/>
          <p:cNvSpPr txBox="1"/>
          <p:nvPr/>
        </p:nvSpPr>
        <p:spPr>
          <a:xfrm>
            <a:off x="2895600" y="2667000"/>
            <a:ext cx="4114800" cy="369332"/>
          </a:xfrm>
          <a:prstGeom prst="rect">
            <a:avLst/>
          </a:prstGeom>
          <a:noFill/>
        </p:spPr>
        <p:txBody>
          <a:bodyPr wrap="square" rtlCol="0">
            <a:spAutoFit/>
          </a:bodyPr>
          <a:lstStyle/>
          <a:p>
            <a:r>
              <a:rPr lang="en-US" dirty="0" smtClean="0"/>
              <a:t>Movie: nina-module5-slide41.mp4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dirty="0" smtClean="0">
                <a:ea typeface="ＭＳ Ｐゴシック" pitchFamily="34" charset="-128"/>
              </a:rPr>
              <a:t>Review of Module 5 Learning Objectives</a:t>
            </a:r>
          </a:p>
        </p:txBody>
      </p:sp>
      <p:sp>
        <p:nvSpPr>
          <p:cNvPr id="61442" name="Content Placeholder 2"/>
          <p:cNvSpPr>
            <a:spLocks noGrp="1"/>
          </p:cNvSpPr>
          <p:nvPr>
            <p:ph idx="1"/>
          </p:nvPr>
        </p:nvSpPr>
        <p:spPr>
          <a:xfrm>
            <a:off x="1676400" y="1676400"/>
            <a:ext cx="7010400" cy="4525963"/>
          </a:xfrm>
        </p:spPr>
        <p:txBody>
          <a:bodyPr/>
          <a:lstStyle/>
          <a:p>
            <a:pPr marL="465138" indent="-465138"/>
            <a:r>
              <a:rPr lang="en-US" dirty="0" smtClean="0">
                <a:ea typeface="ＭＳ Ｐゴシック" pitchFamily="34" charset="-128"/>
              </a:rPr>
              <a:t>Building relationships with IM </a:t>
            </a:r>
          </a:p>
          <a:p>
            <a:pPr marL="465138" indent="-465138"/>
            <a:r>
              <a:rPr lang="en-US" dirty="0" smtClean="0">
                <a:ea typeface="ＭＳ Ｐゴシック" pitchFamily="34" charset="-128"/>
              </a:rPr>
              <a:t>Allowing control</a:t>
            </a:r>
          </a:p>
          <a:p>
            <a:pPr marL="465138" indent="-465138"/>
            <a:r>
              <a:rPr lang="en-US" dirty="0" smtClean="0">
                <a:ea typeface="ＭＳ Ｐゴシック" pitchFamily="34" charset="-128"/>
              </a:rPr>
              <a:t>Providing choice of triggers</a:t>
            </a:r>
          </a:p>
          <a:p>
            <a:pPr marL="465138" indent="-465138">
              <a:spcBef>
                <a:spcPct val="0"/>
              </a:spcBef>
            </a:pPr>
            <a:r>
              <a:rPr lang="en-US" dirty="0" smtClean="0">
                <a:ea typeface="ＭＳ Ｐゴシック" pitchFamily="34" charset="-128"/>
              </a:rPr>
              <a:t>Creating novel access</a:t>
            </a:r>
          </a:p>
          <a:p>
            <a:pPr marL="465138" indent="-465138">
              <a:spcBef>
                <a:spcPct val="0"/>
              </a:spcBef>
              <a:buFont typeface="Arial" pitchFamily="34" charset="0"/>
              <a:buNone/>
            </a:pPr>
            <a:r>
              <a:rPr lang="en-US" dirty="0" smtClean="0">
                <a:ea typeface="ＭＳ Ｐゴシック" pitchFamily="34" charset="-128"/>
              </a:rPr>
              <a:t>	to triggers</a:t>
            </a:r>
          </a:p>
        </p:txBody>
      </p:sp>
      <p:pic>
        <p:nvPicPr>
          <p:cNvPr id="61443" name="Picture 3" descr="C:\Users\BrainFocus1\AppData\Local\Microsoft\Windows\Temporary Internet Files\Content.IE5\F2ARZTUM\MC900441510[1].png"/>
          <p:cNvPicPr>
            <a:picLocks noChangeAspect="1" noChangeArrowheads="1"/>
          </p:cNvPicPr>
          <p:nvPr/>
        </p:nvPicPr>
        <p:blipFill>
          <a:blip r:embed="rId2" cstate="print"/>
          <a:srcRect/>
          <a:stretch>
            <a:fillRect/>
          </a:stretch>
        </p:blipFill>
        <p:spPr bwMode="auto">
          <a:xfrm>
            <a:off x="5715000" y="3429000"/>
            <a:ext cx="2667000" cy="2667000"/>
          </a:xfrm>
          <a:prstGeom prst="rect">
            <a:avLst/>
          </a:prstGeom>
          <a:noFill/>
          <a:ln w="9525">
            <a:noFill/>
            <a:miter lim="800000"/>
            <a:headEnd/>
            <a:tailEnd/>
          </a:ln>
        </p:spPr>
      </p:pic>
    </p:spTree>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C:\Users\BrainFocus1\AppData\Local\Microsoft\Windows\Temporary Internet Files\Content.IE5\F2ARZTUM\MC900431560[1].png"/>
          <p:cNvPicPr>
            <a:picLocks noChangeAspect="1" noChangeArrowheads="1"/>
          </p:cNvPicPr>
          <p:nvPr/>
        </p:nvPicPr>
        <p:blipFill>
          <a:blip r:embed="rId2" cstate="print"/>
          <a:srcRect/>
          <a:stretch>
            <a:fillRect/>
          </a:stretch>
        </p:blipFill>
        <p:spPr bwMode="auto">
          <a:xfrm>
            <a:off x="2895600" y="1143000"/>
            <a:ext cx="3581400" cy="35814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p:txBody>
          <a:bodyPr/>
          <a:lstStyle/>
          <a:p>
            <a:r>
              <a:rPr lang="en-US" dirty="0" smtClean="0">
                <a:ea typeface="ＭＳ Ｐゴシック" pitchFamily="34" charset="-128"/>
              </a:rPr>
              <a:t>Module 5 Homework</a:t>
            </a:r>
          </a:p>
        </p:txBody>
      </p:sp>
      <p:sp>
        <p:nvSpPr>
          <p:cNvPr id="63490" name="Rectangle 2"/>
          <p:cNvSpPr>
            <a:spLocks noGrp="1" noChangeArrowheads="1"/>
          </p:cNvSpPr>
          <p:nvPr>
            <p:ph idx="1"/>
          </p:nvPr>
        </p:nvSpPr>
        <p:spPr>
          <a:xfrm>
            <a:off x="1600200" y="1600200"/>
            <a:ext cx="7086600" cy="4525963"/>
          </a:xfrm>
        </p:spPr>
        <p:txBody>
          <a:bodyPr/>
          <a:lstStyle/>
          <a:p>
            <a:pPr marL="0" indent="0">
              <a:buNone/>
            </a:pPr>
            <a:r>
              <a:rPr lang="en-US" dirty="0" smtClean="0">
                <a:ea typeface="ＭＳ Ｐゴシック" pitchFamily="34" charset="-128"/>
              </a:rPr>
              <a:t>1. Complete Module 5 Post-Test</a:t>
            </a:r>
          </a:p>
          <a:p>
            <a:pPr marL="0" indent="0">
              <a:buNone/>
            </a:pPr>
            <a:r>
              <a:rPr lang="en-US" dirty="0" smtClean="0">
                <a:ea typeface="ＭＳ Ｐゴシック" pitchFamily="34" charset="-128"/>
              </a:rPr>
              <a:t>2. </a:t>
            </a:r>
            <a:r>
              <a:rPr lang="en-US" smtClean="0">
                <a:ea typeface="ＭＳ Ｐゴシック" pitchFamily="34" charset="-128"/>
              </a:rPr>
              <a:t>Complete </a:t>
            </a:r>
            <a:r>
              <a:rPr lang="en-US" smtClean="0">
                <a:ea typeface="ＭＳ Ｐゴシック" pitchFamily="34" charset="-128"/>
              </a:rPr>
              <a:t>Module 5 </a:t>
            </a:r>
            <a:r>
              <a:rPr lang="en-US" dirty="0" smtClean="0">
                <a:ea typeface="ＭＳ Ｐゴシック" pitchFamily="34" charset="-128"/>
              </a:rPr>
              <a:t>Worksheet</a:t>
            </a:r>
          </a:p>
        </p:txBody>
      </p:sp>
    </p:spTree>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1524000" y="274638"/>
            <a:ext cx="7315200" cy="1143000"/>
          </a:xfrm>
        </p:spPr>
        <p:txBody>
          <a:bodyPr/>
          <a:lstStyle/>
          <a:p>
            <a:r>
              <a:rPr lang="en-US" smtClean="0">
                <a:ea typeface="ＭＳ Ｐゴシック" pitchFamily="34" charset="-128"/>
              </a:rPr>
              <a:t>Resources/References</a:t>
            </a:r>
          </a:p>
        </p:txBody>
      </p:sp>
      <p:sp>
        <p:nvSpPr>
          <p:cNvPr id="48131" name="Content Placeholder 4"/>
          <p:cNvSpPr>
            <a:spLocks noGrp="1"/>
          </p:cNvSpPr>
          <p:nvPr>
            <p:ph idx="4294967295"/>
          </p:nvPr>
        </p:nvSpPr>
        <p:spPr>
          <a:xfrm>
            <a:off x="1524000" y="1600200"/>
            <a:ext cx="7543800" cy="4525963"/>
          </a:xfrm>
        </p:spPr>
        <p:txBody>
          <a:bodyPr>
            <a:normAutofit/>
          </a:bodyPr>
          <a:lstStyle/>
          <a:p>
            <a:pPr>
              <a:lnSpc>
                <a:spcPct val="80000"/>
              </a:lnSpc>
            </a:pPr>
            <a:r>
              <a:rPr lang="en-US" sz="3000" smtClean="0">
                <a:ea typeface="ＭＳ Ｐゴシック" pitchFamily="34" charset="-128"/>
              </a:rPr>
              <a:t>Avoider and Seeker behaviors on the Red Flags for SPD checklist</a:t>
            </a:r>
          </a:p>
          <a:p>
            <a:pPr lvl="1">
              <a:lnSpc>
                <a:spcPct val="80000"/>
              </a:lnSpc>
            </a:pPr>
            <a:r>
              <a:rPr lang="en-US" sz="2600" smtClean="0">
                <a:ea typeface="ＭＳ Ｐゴシック" pitchFamily="34" charset="-128"/>
                <a:hlinkClick r:id="rId2"/>
              </a:rPr>
              <a:t>http://www.spdfoundation.net/redflags.html</a:t>
            </a:r>
            <a:endParaRPr lang="en-US" sz="2600" smtClean="0">
              <a:ea typeface="ＭＳ Ｐゴシック" pitchFamily="34" charset="-128"/>
            </a:endParaRPr>
          </a:p>
          <a:p>
            <a:pPr>
              <a:lnSpc>
                <a:spcPct val="80000"/>
              </a:lnSpc>
            </a:pPr>
            <a:r>
              <a:rPr lang="en-US" sz="3000" smtClean="0">
                <a:ea typeface="ＭＳ Ｐゴシック" pitchFamily="34" charset="-128"/>
              </a:rPr>
              <a:t>DIR</a:t>
            </a:r>
            <a:r>
              <a:rPr lang="en-US" sz="3000" baseline="30000" smtClean="0">
                <a:ea typeface="ＭＳ Ｐゴシック" pitchFamily="34" charset="-128"/>
              </a:rPr>
              <a:t>®</a:t>
            </a:r>
            <a:r>
              <a:rPr lang="en-US" sz="3000" smtClean="0">
                <a:ea typeface="ＭＳ Ｐゴシック" pitchFamily="34" charset="-128"/>
              </a:rPr>
              <a:t>/Floortime™ Model (ICDL)</a:t>
            </a:r>
          </a:p>
          <a:p>
            <a:pPr lvl="1">
              <a:lnSpc>
                <a:spcPct val="80000"/>
              </a:lnSpc>
            </a:pPr>
            <a:r>
              <a:rPr lang="en-US" sz="2600" smtClean="0">
                <a:ea typeface="ＭＳ Ｐゴシック" pitchFamily="34" charset="-128"/>
                <a:hlinkClick r:id="rId3"/>
              </a:rPr>
              <a:t>http://www.icdl.com/dirFloortime/overview/documents/WhatisDIR.pdf</a:t>
            </a:r>
            <a:endParaRPr lang="en-US" sz="2600" smtClean="0">
              <a:ea typeface="ＭＳ Ｐゴシック" pitchFamily="34" charset="-128"/>
            </a:endParaRPr>
          </a:p>
          <a:p>
            <a:pPr>
              <a:lnSpc>
                <a:spcPct val="80000"/>
              </a:lnSpc>
            </a:pPr>
            <a:r>
              <a:rPr lang="en-US" sz="3000" smtClean="0">
                <a:ea typeface="ＭＳ Ｐゴシック" pitchFamily="34" charset="-128"/>
              </a:rPr>
              <a:t>Fostering Relationships in the Classroom Setting</a:t>
            </a:r>
          </a:p>
          <a:p>
            <a:pPr lvl="1">
              <a:lnSpc>
                <a:spcPct val="80000"/>
              </a:lnSpc>
            </a:pPr>
            <a:r>
              <a:rPr lang="en-US" sz="2600" smtClean="0">
                <a:ea typeface="ＭＳ Ｐゴシック" pitchFamily="34" charset="-128"/>
                <a:hlinkClick r:id="rId4"/>
              </a:rPr>
              <a:t>http://www.edutopia.org/blog/fostering-classroom-relationships-larry-ferlazzo-katie-hull-sypnieski</a:t>
            </a:r>
            <a:r>
              <a:rPr lang="en-US" sz="2600" smtClean="0">
                <a:ea typeface="ＭＳ Ｐゴシック" pitchFamily="34" charset="-128"/>
              </a:rPr>
              <a:t> </a:t>
            </a:r>
          </a:p>
        </p:txBody>
      </p:sp>
    </p:spTree>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a:xfrm>
            <a:off x="1447800" y="274638"/>
            <a:ext cx="7315200" cy="1143000"/>
          </a:xfrm>
        </p:spPr>
        <p:txBody>
          <a:bodyPr/>
          <a:lstStyle/>
          <a:p>
            <a:r>
              <a:rPr lang="en-US" dirty="0"/>
              <a:t>Review of Post-Test from </a:t>
            </a:r>
            <a:r>
              <a:rPr lang="en-US" dirty="0" smtClean="0"/>
              <a:t>Module 4</a:t>
            </a:r>
            <a:endParaRPr lang="en-US" dirty="0" smtClean="0">
              <a:ea typeface="ＭＳ Ｐゴシック" pitchFamily="34" charset="-128"/>
            </a:endParaRPr>
          </a:p>
        </p:txBody>
      </p:sp>
      <p:sp>
        <p:nvSpPr>
          <p:cNvPr id="17410" name="Content Placeholder 2"/>
          <p:cNvSpPr>
            <a:spLocks noGrp="1"/>
          </p:cNvSpPr>
          <p:nvPr>
            <p:ph idx="4294967295"/>
          </p:nvPr>
        </p:nvSpPr>
        <p:spPr>
          <a:xfrm>
            <a:off x="1447800" y="1600200"/>
            <a:ext cx="7315200" cy="4525963"/>
          </a:xfrm>
        </p:spPr>
        <p:txBody>
          <a:bodyPr/>
          <a:lstStyle/>
          <a:p>
            <a:pPr marL="0" indent="0">
              <a:buNone/>
            </a:pPr>
            <a:r>
              <a:rPr lang="en-US" dirty="0" smtClean="0">
                <a:ea typeface="ＭＳ Ｐゴシック" pitchFamily="34" charset="-128"/>
              </a:rPr>
              <a:t>3. True or false: Guide sounds help the individual learn to attend for longer and longer periods of time without interruption</a:t>
            </a:r>
          </a:p>
          <a:p>
            <a:pPr marL="465138" indent="-465138"/>
            <a:endParaRPr lang="en-US" sz="1800" dirty="0" smtClean="0">
              <a:ea typeface="ＭＳ Ｐゴシック" pitchFamily="34" charset="-128"/>
            </a:endParaRPr>
          </a:p>
          <a:p>
            <a:pPr marL="465138" indent="-465138"/>
            <a:r>
              <a:rPr lang="en-US" dirty="0" smtClean="0">
                <a:ea typeface="ＭＳ Ｐゴシック" pitchFamily="34" charset="-128"/>
              </a:rPr>
              <a:t>Answer: True</a:t>
            </a:r>
          </a:p>
        </p:txBody>
      </p:sp>
    </p:spTree>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1219200" y="304800"/>
            <a:ext cx="7315200" cy="1143000"/>
          </a:xfrm>
        </p:spPr>
        <p:txBody>
          <a:bodyPr/>
          <a:lstStyle/>
          <a:p>
            <a:r>
              <a:rPr lang="en-US" dirty="0"/>
              <a:t>Review of Post-Test from </a:t>
            </a:r>
            <a:r>
              <a:rPr lang="en-US" dirty="0" smtClean="0"/>
              <a:t>Module 4</a:t>
            </a:r>
            <a:endParaRPr lang="en-US" dirty="0" smtClean="0">
              <a:ea typeface="ＭＳ Ｐゴシック" pitchFamily="34" charset="-128"/>
            </a:endParaRPr>
          </a:p>
        </p:txBody>
      </p:sp>
      <p:sp>
        <p:nvSpPr>
          <p:cNvPr id="18435" name="Content Placeholder 2"/>
          <p:cNvSpPr>
            <a:spLocks noGrp="1"/>
          </p:cNvSpPr>
          <p:nvPr>
            <p:ph idx="4294967295"/>
          </p:nvPr>
        </p:nvSpPr>
        <p:spPr>
          <a:xfrm>
            <a:off x="1219200" y="1630363"/>
            <a:ext cx="7315200" cy="4525962"/>
          </a:xfrm>
        </p:spPr>
        <p:txBody>
          <a:bodyPr/>
          <a:lstStyle/>
          <a:p>
            <a:pPr marL="0" indent="0">
              <a:buNone/>
              <a:defRPr/>
            </a:pPr>
            <a:r>
              <a:rPr lang="en-US" dirty="0" smtClean="0"/>
              <a:t>4. The </a:t>
            </a:r>
            <a:r>
              <a:rPr lang="en-US" dirty="0"/>
              <a:t>first step in teaching guide sounds is to help the child to:</a:t>
            </a:r>
          </a:p>
          <a:p>
            <a:pPr marL="914400" lvl="1" indent="-514350">
              <a:buFont typeface="Tw Cen MT" charset="0"/>
              <a:buAutoNum type="alphaLcParenR"/>
              <a:defRPr/>
            </a:pPr>
            <a:r>
              <a:rPr lang="en-US" dirty="0"/>
              <a:t>Clap faster than the beat</a:t>
            </a:r>
          </a:p>
          <a:p>
            <a:pPr marL="914400" lvl="1" indent="-514350">
              <a:buFont typeface="Tw Cen MT" charset="0"/>
              <a:buAutoNum type="alphaLcParenR"/>
              <a:defRPr/>
            </a:pPr>
            <a:r>
              <a:rPr lang="en-US" dirty="0"/>
              <a:t>Clap just behind the beat</a:t>
            </a:r>
          </a:p>
          <a:p>
            <a:pPr marL="914400" lvl="1" indent="-514350">
              <a:buFont typeface="Tw Cen MT" charset="0"/>
              <a:buAutoNum type="alphaLcParenR"/>
              <a:defRPr/>
            </a:pPr>
            <a:r>
              <a:rPr lang="en-US" dirty="0"/>
              <a:t>Associate with the beat</a:t>
            </a:r>
          </a:p>
          <a:p>
            <a:pPr marL="923925" lvl="1" indent="-523875">
              <a:buFont typeface="Tw Cen MT" charset="0"/>
              <a:buAutoNum type="alphaLcParenR"/>
              <a:defRPr/>
            </a:pPr>
            <a:r>
              <a:rPr lang="en-US" dirty="0"/>
              <a:t>Use both hand and foot triggers at </a:t>
            </a:r>
            <a:r>
              <a:rPr lang="en-US" dirty="0" smtClean="0"/>
              <a:t>the same </a:t>
            </a:r>
            <a:r>
              <a:rPr lang="en-US" dirty="0"/>
              <a:t>time</a:t>
            </a:r>
          </a:p>
          <a:p>
            <a:pPr marL="465138" indent="-465138">
              <a:buFont typeface="Arial" charset="0"/>
              <a:buChar char="•"/>
              <a:defRPr/>
            </a:pPr>
            <a:r>
              <a:rPr lang="en-US" dirty="0"/>
              <a:t>Answer: </a:t>
            </a:r>
            <a:r>
              <a:rPr lang="en-US" dirty="0" smtClean="0"/>
              <a:t>D</a:t>
            </a:r>
            <a:endParaRPr lang="en-US" dirty="0"/>
          </a:p>
        </p:txBody>
      </p:sp>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1143000" y="304800"/>
            <a:ext cx="7315200" cy="1143000"/>
          </a:xfrm>
        </p:spPr>
        <p:txBody>
          <a:bodyPr/>
          <a:lstStyle/>
          <a:p>
            <a:r>
              <a:rPr lang="en-US" dirty="0"/>
              <a:t>Review of Post-Test from </a:t>
            </a:r>
            <a:r>
              <a:rPr lang="en-US" dirty="0" smtClean="0"/>
              <a:t>Module 4</a:t>
            </a:r>
            <a:endParaRPr lang="en-US" dirty="0" smtClean="0">
              <a:ea typeface="ＭＳ Ｐゴシック" pitchFamily="34" charset="-128"/>
            </a:endParaRPr>
          </a:p>
        </p:txBody>
      </p:sp>
      <p:sp>
        <p:nvSpPr>
          <p:cNvPr id="19459" name="Content Placeholder 2"/>
          <p:cNvSpPr>
            <a:spLocks noGrp="1"/>
          </p:cNvSpPr>
          <p:nvPr>
            <p:ph idx="4294967295"/>
          </p:nvPr>
        </p:nvSpPr>
        <p:spPr>
          <a:xfrm>
            <a:off x="1143000" y="1630363"/>
            <a:ext cx="7315200" cy="4525962"/>
          </a:xfrm>
        </p:spPr>
        <p:txBody>
          <a:bodyPr/>
          <a:lstStyle/>
          <a:p>
            <a:pPr marL="0" indent="0">
              <a:buNone/>
            </a:pPr>
            <a:r>
              <a:rPr lang="en-US" dirty="0" smtClean="0">
                <a:ea typeface="ＭＳ Ｐゴシック" pitchFamily="34" charset="-128"/>
              </a:rPr>
              <a:t>5. Discern the client</a:t>
            </a:r>
            <a:r>
              <a:rPr lang="en-US" altLang="ja-JP" dirty="0" smtClean="0">
                <a:ea typeface="ＭＳ Ｐゴシック" pitchFamily="34" charset="-128"/>
              </a:rPr>
              <a:t>’s best learning style through the following:</a:t>
            </a:r>
          </a:p>
          <a:p>
            <a:pPr marL="914400" lvl="1" indent="-514350">
              <a:buFont typeface="Tw Cen MT" pitchFamily="34" charset="0"/>
              <a:buAutoNum type="alphaLcParenR"/>
            </a:pPr>
            <a:r>
              <a:rPr lang="en-US" dirty="0" smtClean="0">
                <a:ea typeface="ＭＳ Ｐゴシック" pitchFamily="34" charset="-128"/>
              </a:rPr>
              <a:t>visual systems</a:t>
            </a:r>
          </a:p>
          <a:p>
            <a:pPr marL="914400" lvl="1" indent="-514350">
              <a:buFont typeface="Tw Cen MT" pitchFamily="34" charset="0"/>
              <a:buAutoNum type="alphaLcParenR"/>
            </a:pPr>
            <a:r>
              <a:rPr lang="en-US" dirty="0" smtClean="0">
                <a:ea typeface="ＭＳ Ｐゴシック" pitchFamily="34" charset="-128"/>
              </a:rPr>
              <a:t>auditory systems</a:t>
            </a:r>
          </a:p>
          <a:p>
            <a:pPr marL="914400" lvl="1" indent="-514350">
              <a:buFont typeface="Tw Cen MT" pitchFamily="34" charset="0"/>
              <a:buAutoNum type="alphaLcParenR"/>
            </a:pPr>
            <a:r>
              <a:rPr lang="en-US" dirty="0" smtClean="0">
                <a:ea typeface="ＭＳ Ｐゴシック" pitchFamily="34" charset="-128"/>
              </a:rPr>
              <a:t>combination of systems</a:t>
            </a:r>
          </a:p>
          <a:p>
            <a:pPr marL="914400" lvl="1" indent="-514350">
              <a:buFont typeface="Tw Cen MT" pitchFamily="34" charset="0"/>
              <a:buAutoNum type="alphaLcParenR"/>
            </a:pPr>
            <a:r>
              <a:rPr lang="en-US" dirty="0" smtClean="0">
                <a:ea typeface="ＭＳ Ｐゴシック" pitchFamily="34" charset="-128"/>
              </a:rPr>
              <a:t>visual and auditory systems; combination; structured; role play; motivation; feedback incentives.</a:t>
            </a:r>
          </a:p>
          <a:p>
            <a:pPr marL="465138" indent="-465138"/>
            <a:r>
              <a:rPr lang="en-US" dirty="0" smtClean="0">
                <a:ea typeface="ＭＳ Ｐゴシック" pitchFamily="34" charset="-128"/>
              </a:rPr>
              <a:t>Answer: D</a:t>
            </a:r>
          </a:p>
          <a:p>
            <a:pPr marL="465138" indent="-465138"/>
            <a:endParaRPr lang="en-US" dirty="0" smtClean="0">
              <a:ea typeface="ＭＳ Ｐゴシック" pitchFamily="34" charset="-128"/>
            </a:endParaRPr>
          </a:p>
        </p:txBody>
      </p:sp>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p:txBody>
          <a:bodyPr/>
          <a:lstStyle/>
          <a:p>
            <a:pPr eaLnBrk="1" hangingPunct="1"/>
            <a:r>
              <a:rPr lang="en-US" smtClean="0">
                <a:ea typeface="ＭＳ Ｐゴシック" pitchFamily="34" charset="-128"/>
              </a:rPr>
              <a:t>The Key to IM Success:</a:t>
            </a:r>
          </a:p>
        </p:txBody>
      </p:sp>
      <p:sp>
        <p:nvSpPr>
          <p:cNvPr id="20482" name="Content Placeholder 2"/>
          <p:cNvSpPr>
            <a:spLocks noGrp="1"/>
          </p:cNvSpPr>
          <p:nvPr>
            <p:ph idx="1"/>
          </p:nvPr>
        </p:nvSpPr>
        <p:spPr>
          <a:xfrm>
            <a:off x="1676400" y="1600200"/>
            <a:ext cx="7010400" cy="3505200"/>
          </a:xfrm>
        </p:spPr>
        <p:txBody>
          <a:bodyPr/>
          <a:lstStyle/>
          <a:p>
            <a:pPr marL="465138" indent="-465138" eaLnBrk="1" hangingPunct="1"/>
            <a:r>
              <a:rPr lang="en-US" dirty="0" smtClean="0">
                <a:ea typeface="ＭＳ Ｐゴシック" pitchFamily="34" charset="-128"/>
              </a:rPr>
              <a:t>Modify for Engagement!</a:t>
            </a:r>
          </a:p>
          <a:p>
            <a:pPr marL="465138" indent="-465138" eaLnBrk="1" hangingPunct="1"/>
            <a:r>
              <a:rPr lang="en-US" dirty="0" smtClean="0">
                <a:ea typeface="ＭＳ Ｐゴシック" pitchFamily="34" charset="-128"/>
              </a:rPr>
              <a:t>Be Spontaneous for Novelty!</a:t>
            </a:r>
          </a:p>
          <a:p>
            <a:pPr marL="465138" indent="-465138" eaLnBrk="1" hangingPunct="1"/>
            <a:r>
              <a:rPr lang="en-US" dirty="0" smtClean="0">
                <a:ea typeface="ＭＳ Ｐゴシック" pitchFamily="34" charset="-128"/>
              </a:rPr>
              <a:t>Increase repetition for </a:t>
            </a:r>
          </a:p>
          <a:p>
            <a:pPr marL="465138" indent="-465138" eaLnBrk="1" hangingPunct="1">
              <a:buFont typeface="Arial" pitchFamily="34" charset="0"/>
              <a:buNone/>
            </a:pPr>
            <a:r>
              <a:rPr lang="en-US" dirty="0" smtClean="0">
                <a:ea typeface="ＭＳ Ｐゴシック" pitchFamily="34" charset="-128"/>
              </a:rPr>
              <a:t>    Synaptic growth!</a:t>
            </a:r>
          </a:p>
        </p:txBody>
      </p:sp>
      <p:pic>
        <p:nvPicPr>
          <p:cNvPr id="16388" name="Picture 6" descr="C:\Users\BrainFocus1\AppData\Local\Microsoft\Windows\Temporary Internet Files\Content.IE5\F2ARZTUM\MC90002755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2819400"/>
            <a:ext cx="2173288" cy="3005138"/>
          </a:xfrm>
          <a:prstGeom prst="rect">
            <a:avLst/>
          </a:prstGeom>
          <a:noFill/>
          <a:ln>
            <a:noFill/>
          </a:ln>
          <a:effectLst>
            <a:outerShdw blurRad="635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000"/>
          </a:stretch>
        </a:blip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title" idx="4294967295"/>
          </p:nvPr>
        </p:nvSpPr>
        <p:spPr>
          <a:xfrm>
            <a:off x="1447800" y="304800"/>
            <a:ext cx="7315200" cy="1143000"/>
          </a:xfrm>
        </p:spPr>
        <p:txBody>
          <a:bodyPr/>
          <a:lstStyle/>
          <a:p>
            <a:r>
              <a:rPr lang="en-US" smtClean="0">
                <a:ea typeface="ＭＳ Ｐゴシック" pitchFamily="34" charset="-128"/>
              </a:rPr>
              <a:t>Techniques for Success</a:t>
            </a:r>
          </a:p>
        </p:txBody>
      </p:sp>
      <p:sp>
        <p:nvSpPr>
          <p:cNvPr id="21507" name="Content Placeholder 2"/>
          <p:cNvSpPr>
            <a:spLocks noGrp="1"/>
          </p:cNvSpPr>
          <p:nvPr>
            <p:ph idx="4294967295"/>
          </p:nvPr>
        </p:nvSpPr>
        <p:spPr>
          <a:xfrm>
            <a:off x="1295400" y="1600200"/>
            <a:ext cx="7315200" cy="4525963"/>
          </a:xfrm>
        </p:spPr>
        <p:txBody>
          <a:bodyPr/>
          <a:lstStyle/>
          <a:p>
            <a:pPr marL="457200" indent="-457200">
              <a:lnSpc>
                <a:spcPct val="80000"/>
              </a:lnSpc>
            </a:pPr>
            <a:r>
              <a:rPr lang="en-US" sz="2500" smtClean="0">
                <a:ea typeface="ＭＳ Ｐゴシック" pitchFamily="34" charset="-128"/>
              </a:rPr>
              <a:t>Positioning alternatives</a:t>
            </a:r>
          </a:p>
          <a:p>
            <a:pPr marL="457200" indent="-457200">
              <a:lnSpc>
                <a:spcPct val="80000"/>
              </a:lnSpc>
            </a:pPr>
            <a:r>
              <a:rPr lang="en-US" sz="2500" smtClean="0">
                <a:ea typeface="ＭＳ Ｐゴシック" pitchFamily="34" charset="-128"/>
              </a:rPr>
              <a:t>Physical Environment</a:t>
            </a:r>
          </a:p>
          <a:p>
            <a:pPr marL="457200" indent="-457200">
              <a:lnSpc>
                <a:spcPct val="80000"/>
              </a:lnSpc>
            </a:pPr>
            <a:r>
              <a:rPr lang="en-US" sz="2500" smtClean="0">
                <a:ea typeface="ＭＳ Ｐゴシック" pitchFamily="34" charset="-128"/>
              </a:rPr>
              <a:t>Sensory Environment</a:t>
            </a:r>
          </a:p>
          <a:p>
            <a:pPr marL="457200" indent="-457200">
              <a:lnSpc>
                <a:spcPct val="80000"/>
              </a:lnSpc>
            </a:pPr>
            <a:r>
              <a:rPr lang="en-US" sz="2500" smtClean="0">
                <a:ea typeface="ＭＳ Ｐゴシック" pitchFamily="34" charset="-128"/>
              </a:rPr>
              <a:t>Motivation Strategies</a:t>
            </a:r>
          </a:p>
          <a:p>
            <a:pPr marL="457200" indent="-457200">
              <a:lnSpc>
                <a:spcPct val="80000"/>
              </a:lnSpc>
            </a:pPr>
            <a:r>
              <a:rPr lang="en-US" sz="2500" smtClean="0">
                <a:ea typeface="ＭＳ Ｐゴシック" pitchFamily="34" charset="-128"/>
              </a:rPr>
              <a:t>Tempo/Timing variance</a:t>
            </a:r>
          </a:p>
          <a:p>
            <a:pPr marL="457200" indent="-457200">
              <a:lnSpc>
                <a:spcPct val="80000"/>
              </a:lnSpc>
            </a:pPr>
            <a:r>
              <a:rPr lang="en-US" sz="2500" smtClean="0">
                <a:solidFill>
                  <a:srgbClr val="FF0000"/>
                </a:solidFill>
                <a:ea typeface="ＭＳ Ｐゴシック" pitchFamily="34" charset="-128"/>
              </a:rPr>
              <a:t>Feedback Strategies</a:t>
            </a:r>
          </a:p>
          <a:p>
            <a:pPr marL="457200" indent="-457200">
              <a:lnSpc>
                <a:spcPct val="80000"/>
              </a:lnSpc>
            </a:pPr>
            <a:r>
              <a:rPr lang="en-US" sz="2500" smtClean="0">
                <a:ea typeface="ＭＳ Ｐゴシック" pitchFamily="34" charset="-128"/>
              </a:rPr>
              <a:t>Interpreting Data</a:t>
            </a:r>
          </a:p>
          <a:p>
            <a:pPr marL="457200" indent="-457200">
              <a:lnSpc>
                <a:spcPct val="80000"/>
              </a:lnSpc>
            </a:pPr>
            <a:r>
              <a:rPr lang="en-US" sz="2500" smtClean="0">
                <a:ea typeface="ＭＳ Ｐゴシック" pitchFamily="34" charset="-128"/>
              </a:rPr>
              <a:t>Pacing of activities and themes</a:t>
            </a:r>
          </a:p>
          <a:p>
            <a:pPr marL="457200" indent="-457200">
              <a:lnSpc>
                <a:spcPct val="80000"/>
              </a:lnSpc>
            </a:pPr>
            <a:r>
              <a:rPr lang="en-US" sz="2500" smtClean="0">
                <a:ea typeface="ＭＳ Ｐゴシック" pitchFamily="34" charset="-128"/>
              </a:rPr>
              <a:t>Duration of tasks and sessions</a:t>
            </a:r>
          </a:p>
          <a:p>
            <a:pPr marL="457200" indent="-457200">
              <a:lnSpc>
                <a:spcPct val="80000"/>
              </a:lnSpc>
            </a:pPr>
            <a:r>
              <a:rPr lang="en-US" sz="2500" smtClean="0">
                <a:ea typeface="ＭＳ Ｐゴシック" pitchFamily="34" charset="-128"/>
              </a:rPr>
              <a:t>Building Relationships – allowing control</a:t>
            </a:r>
          </a:p>
          <a:p>
            <a:pPr marL="457200" indent="-457200">
              <a:lnSpc>
                <a:spcPct val="80000"/>
              </a:lnSpc>
            </a:pPr>
            <a:r>
              <a:rPr lang="en-US" sz="2500" smtClean="0">
                <a:ea typeface="ＭＳ Ｐゴシック" pitchFamily="34" charset="-128"/>
              </a:rPr>
              <a:t>Switch choices and Access</a:t>
            </a:r>
          </a:p>
        </p:txBody>
      </p:sp>
      <p:pic>
        <p:nvPicPr>
          <p:cNvPr id="17412" name="Picture 6" descr="C:\Users\BrainFocus1\AppData\Local\Microsoft\Windows\Temporary Internet Files\Content.IE5\BQD6BJDE\MC90004040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676400"/>
            <a:ext cx="2741613" cy="2786063"/>
          </a:xfrm>
          <a:prstGeom prst="rect">
            <a:avLst/>
          </a:prstGeom>
          <a:noFill/>
          <a:ln>
            <a:noFill/>
          </a:ln>
          <a:effectLst>
            <a:outerShdw blurRad="635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VIDEO_FILES_RECORD" val="&lt;Videos&gt;&lt;Video Name=&quot;2008_0518Bohans-5-080006_261_1_60696.flv&quot; Position=&quot;1&quot; SlideID=&quot;261&quot;/&gt;&lt;/Videos&gt;&#10;"/>
  <p:tag name="MMPROD_UIDATA" val="&lt;database version=&quot;9.0&quot;&gt;&lt;object type=&quot;1&quot; unique_id=&quot;10001&quot;&gt;&lt;property id=&quot;20226&quot; value=&quot;E:\Education (IMW-SFILESQL1)\Pediatric Best Practices\PED Coaching\NEW FILES\PPT 5 (no videos).pptx&quot;/&gt;&lt;property id=&quot;20227&quot; value=&quot;R:\Pediatric Best Practices\PED Coaching\NEW FILES\Module 5\PPT 5_Package.prpkg&quot;/&gt;&lt;object type=&quot;8&quot; unique_id=&quot;10002&quot;&gt;&lt;/object&gt;&lt;object type=&quot;2&quot; unique_id=&quot;10003&quot;&gt;&lt;object type=&quot;3&quot; unique_id=&quot;10005&quot;&gt;&lt;property id=&quot;20148&quot; value=&quot;5&quot;/&gt;&lt;property id=&quot;20300&quot; value=&quot;Slide 1 - &amp;quot;Pediatric Best Practice Coaching Session 5 :  Building Relationships  – Allowing Control, Switch Choices and Access&quot;/&gt;&lt;property id=&quot;20307&quot; value=&quot;257&quot;/&gt;&lt;/object&gt;&lt;object type=&quot;3&quot; unique_id=&quot;10006&quot;&gt;&lt;property id=&quot;20148&quot; value=&quot;5&quot;/&gt;&lt;property id=&quot;20300&quot; value=&quot;Slide 2 - &amp;quot;Session 5 Goals&amp;quot;&quot;/&gt;&lt;property id=&quot;20307&quot; value=&quot;262&quot;/&gt;&lt;/object&gt;&lt;object type=&quot;3&quot; unique_id=&quot;10007&quot;&gt;&lt;property id=&quot;20148&quot; value=&quot;5&quot;/&gt;&lt;property id=&quot;20300&quot; value=&quot;Slide 3 - &amp;quot;Post-Test Review Session 4: Question 1&amp;quot;&quot;/&gt;&lt;property id=&quot;20307&quot; value=&quot;263&quot;/&gt;&lt;/object&gt;&lt;object type=&quot;3&quot; unique_id=&quot;10008&quot;&gt;&lt;property id=&quot;20148&quot; value=&quot;5&quot;/&gt;&lt;property id=&quot;20300&quot; value=&quot;Slide 4 - &amp;quot;Session 4: Question 2&amp;quot;&quot;/&gt;&lt;property id=&quot;20307&quot; value=&quot;264&quot;/&gt;&lt;/object&gt;&lt;object type=&quot;3&quot; unique_id=&quot;10009&quot;&gt;&lt;property id=&quot;20148&quot; value=&quot;5&quot;/&gt;&lt;property id=&quot;20300&quot; value=&quot;Slide 5 - &amp;quot;Session 4: Question 3&amp;quot;&quot;/&gt;&lt;property id=&quot;20307&quot; value=&quot;265&quot;/&gt;&lt;/object&gt;&lt;object type=&quot;3&quot; unique_id=&quot;10010&quot;&gt;&lt;property id=&quot;20148&quot; value=&quot;5&quot;/&gt;&lt;property id=&quot;20300&quot; value=&quot;Slide 6 - &amp;quot;Session 4: Question 4&amp;quot;&quot;/&gt;&lt;property id=&quot;20307&quot; value=&quot;266&quot;/&gt;&lt;/object&gt;&lt;object type=&quot;3&quot; unique_id=&quot;10011&quot;&gt;&lt;property id=&quot;20148&quot; value=&quot;5&quot;/&gt;&lt;property id=&quot;20300&quot; value=&quot;Slide 7 - &amp;quot;Session 4: Question 5&amp;quot;&quot;/&gt;&lt;property id=&quot;20307&quot; value=&quot;267&quot;/&gt;&lt;/object&gt;&lt;object type=&quot;3&quot; unique_id=&quot;10014&quot;&gt;&lt;property id=&quot;20148&quot; value=&quot;5&quot;/&gt;&lt;property id=&quot;20300&quot; value=&quot;Slide 10 - &amp;quot;Relationship Building&amp;quot;&quot;/&gt;&lt;property id=&quot;20307&quot; value=&quot;274&quot;/&gt;&lt;/object&gt;&lt;object type=&quot;3&quot; unique_id=&quot;10015&quot;&gt;&lt;property id=&quot;20148&quot; value=&quot;5&quot;/&gt;&lt;property id=&quot;20300&quot; value=&quot;Slide 11 - &amp;quot;How do children “push our buttons” emotionally?&amp;quot;&quot;/&gt;&lt;property id=&quot;20307&quot; value=&quot;275&quot;/&gt;&lt;/object&gt;&lt;object type=&quot;3&quot; unique_id=&quot;10016&quot;&gt;&lt;property id=&quot;20148&quot; value=&quot;5&quot;/&gt;&lt;property id=&quot;20300&quot; value=&quot;Slide 12 - &amp;quot;How does this effect our client-centered relationships?&amp;quot;&quot;/&gt;&lt;property id=&quot;20307&quot; value=&quot;276&quot;/&gt;&lt;/object&gt;&lt;object type=&quot;3&quot; unique_id=&quot;10017&quot;&gt;&lt;property id=&quot;20148&quot; value=&quot;5&quot;/&gt;&lt;property id=&quot;20300&quot; value=&quot;Slide 13 - &amp;quot;And Yet…..&amp;quot;&quot;/&gt;&lt;property id=&quot;20307&quot; value=&quot;277&quot;/&gt;&lt;/object&gt;&lt;object type=&quot;3&quot; unique_id=&quot;10018&quot;&gt;&lt;property id=&quot;20148&quot; value=&quot;5&quot;/&gt;&lt;property id=&quot;20300&quot; value=&quot;Slide 14 - &amp;quot;Provide More Task Directed Opportunities for IM Students &amp;quot;&quot;/&gt;&lt;property id=&quot;20307&quot; value=&quot;278&quot;/&gt;&lt;/object&gt;&lt;object type=&quot;3&quot; unique_id=&quot;10019&quot;&gt;&lt;property id=&quot;20148&quot; value=&quot;5&quot;/&gt;&lt;property id=&quot;20300&quot; value=&quot;Slide 15 - &amp;quot;Helping out on the beat!&amp;quot;&quot;/&gt;&lt;property id=&quot;20307&quot; value=&quot;295&quot;/&gt;&lt;/object&gt;&lt;object type=&quot;3&quot; unique_id=&quot;10020&quot;&gt;&lt;property id=&quot;20148&quot; value=&quot;5&quot;/&gt;&lt;property id=&quot;20300&quot; value=&quot;Slide 16 - &amp;quot;Allow Students to Help You During Sessions&amp;quot;&quot;/&gt;&lt;property id=&quot;20307&quot; value=&quot;279&quot;/&gt;&lt;/object&gt;&lt;object type=&quot;3&quot; unique_id=&quot;10021&quot;&gt;&lt;property id=&quot;20148&quot; value=&quot;5&quot;/&gt;&lt;property id=&quot;20300&quot; value=&quot;Slide 17 - &amp;quot;Student assisting another student to focus on the beat&amp;quot;&quot;/&gt;&lt;property id=&quot;20307&quot; value=&quot;296&quot;/&gt;&lt;/object&gt;&lt;object type=&quot;3&quot; unique_id=&quot;10022&quot;&gt;&lt;property id=&quot;20148&quot; value=&quot;5&quot;/&gt;&lt;property id=&quot;20300&quot; value=&quot;Slide 18 - &amp;quot;Allow Students to Explore During IM Sessions&amp;quot;&quot;/&gt;&lt;property id=&quot;20307&quot; value=&quot;280&quot;/&gt;&lt;/object&gt;&lt;object type=&quot;3&quot; unique_id=&quot;10023&quot;&gt;&lt;property id=&quot;20148&quot; value=&quot;5&quot;/&gt;&lt;property id=&quot;20300&quot; value=&quot;Slide 19 - &amp;quot;Exploration…will it work if I squish the Octopus onto it?&amp;quot;&quot;/&gt;&lt;property id=&quot;20307&quot; value=&quot;297&quot;/&gt;&lt;/object&gt;&lt;object type=&quot;3&quot; unique_id=&quot;10024&quot;&gt;&lt;property id=&quot;20148&quot; value=&quot;5&quot;/&gt;&lt;property id=&quot;20300&quot; value=&quot;Slide 20 - &amp;quot;Make Sure Students Know How Important They Are to the IM Process&amp;quot;&quot;/&gt;&lt;property id=&quot;20307&quot; value=&quot;281&quot;/&gt;&lt;/object&gt;&lt;object type=&quot;3&quot; unique_id=&quot;10025&quot;&gt;&lt;property id=&quot;20148&quot; value=&quot;5&quot;/&gt;&lt;property id=&quot;20300&quot; value=&quot;Slide 21 - &amp;quot;Your opinion matters…what shall we do next?&amp;quot;&quot;/&gt;&lt;property id=&quot;20307&quot; value=&quot;298&quot;/&gt;&lt;/object&gt;&lt;object type=&quot;3&quot; unique_id=&quot;10026&quot;&gt;&lt;property id=&quot;20148&quot; value=&quot;5&quot;/&gt;&lt;property id=&quot;20300&quot; value=&quot;Slide 22 - &amp;quot;Make Sure That You Are Providing a Safe, Non-threatening IM Training Environment&amp;quot;&quot;/&gt;&lt;property id=&quot;20307&quot; value=&quot;282&quot;/&gt;&lt;/object&gt;&lt;object type=&quot;3&quot; unique_id=&quot;10027&quot;&gt;&lt;property id=&quot;20148&quot; value=&quot;5&quot;/&gt;&lt;property id=&quot;20300&quot; value=&quot;Slide 23 - &amp;quot;The use of simple tools to feel safe and secure during IM&amp;quot;&quot;/&gt;&lt;property id=&quot;20307&quot; value=&quot;299&quot;/&gt;&lt;/object&gt;&lt;object type=&quot;3&quot; unique_id=&quot;10028&quot;&gt;&lt;property id=&quot;20148&quot; value=&quot;5&quot;/&gt;&lt;property id=&quot;20300&quot; value=&quot;Slide 24 - &amp;quot;Achieving Goal Directed Behaviors Through Creative Access to and Choices of IM Triggers&amp;quot;&quot;/&gt;&lt;property id=&quot;20307&quot; value=&quot;283&quot;/&gt;&lt;/object&gt;&lt;object type=&quot;3&quot; unique_id=&quot;10029&quot;&gt;&lt;property id=&quot;20148&quot; value=&quot;5&quot;/&gt;&lt;property id=&quot;20300&quot; value=&quot;Slide 25&quot;/&gt;&lt;property id=&quot;20307&quot; value=&quot;258&quot;/&gt;&lt;/object&gt;&lt;object type=&quot;3&quot; unique_id=&quot;10030&quot;&gt;&lt;property id=&quot;20148&quot; value=&quot;5&quot;/&gt;&lt;property id=&quot;20300&quot; value=&quot;Slide 26&quot;/&gt;&lt;property id=&quot;20307&quot; value=&quot;259&quot;/&gt;&lt;/object&gt;&lt;object type=&quot;3&quot; unique_id=&quot;10031&quot;&gt;&lt;property id=&quot;20148&quot; value=&quot;5&quot;/&gt;&lt;property id=&quot;20300&quot; value=&quot;Slide 27&quot;/&gt;&lt;property id=&quot;20307&quot; value=&quot;294&quot;/&gt;&lt;/object&gt;&lt;object type=&quot;3&quot; unique_id=&quot;10032&quot;&gt;&lt;property id=&quot;20148&quot; value=&quot;5&quot;/&gt;&lt;property id=&quot;20300&quot; value=&quot;Slide 28&quot;/&gt;&lt;property id=&quot;20307&quot; value=&quot;302&quot;/&gt;&lt;/object&gt;&lt;object type=&quot;3&quot; unique_id=&quot;10033&quot;&gt;&lt;property id=&quot;20148&quot; value=&quot;5&quot;/&gt;&lt;property id=&quot;20300&quot; value=&quot;Slide 29&quot;/&gt;&lt;property id=&quot;20307&quot; value=&quot;260&quot;/&gt;&lt;/object&gt;&lt;object type=&quot;3&quot; unique_id=&quot;10034&quot;&gt;&lt;property id=&quot;20148&quot; value=&quot;5&quot;/&gt;&lt;property id=&quot;20300&quot; value=&quot;Slide 30&quot;/&gt;&lt;property id=&quot;20307&quot; value=&quot;284&quot;/&gt;&lt;/object&gt;&lt;object type=&quot;3&quot; unique_id=&quot;10035&quot;&gt;&lt;property id=&quot;20148&quot; value=&quot;5&quot;/&gt;&lt;property id=&quot;20300&quot; value=&quot;Slide 31&quot;/&gt;&lt;property id=&quot;20307&quot; value=&quot;285&quot;/&gt;&lt;/object&gt;&lt;object type=&quot;3&quot; unique_id=&quot;10037&quot;&gt;&lt;property id=&quot;20148&quot; value=&quot;5&quot;/&gt;&lt;property id=&quot;20300&quot; value=&quot;Slide 33&quot;/&gt;&lt;property id=&quot;20307&quot; value=&quot;286&quot;/&gt;&lt;/object&gt;&lt;object type=&quot;3&quot; unique_id=&quot;10038&quot;&gt;&lt;property id=&quot;20148&quot; value=&quot;5&quot;/&gt;&lt;property id=&quot;20300&quot; value=&quot;Slide 34&quot;/&gt;&lt;property id=&quot;20307&quot; value=&quot;291&quot;/&gt;&lt;/object&gt;&lt;object type=&quot;3&quot; unique_id=&quot;10039&quot;&gt;&lt;property id=&quot;20148&quot; value=&quot;5&quot;/&gt;&lt;property id=&quot;20300&quot; value=&quot;Slide 35&quot;/&gt;&lt;property id=&quot;20307&quot; value=&quot;293&quot;/&gt;&lt;/object&gt;&lt;object type=&quot;3&quot; unique_id=&quot;10040&quot;&gt;&lt;property id=&quot;20148&quot; value=&quot;5&quot;/&gt;&lt;property id=&quot;20300&quot; value=&quot;Slide 36&quot;/&gt;&lt;property id=&quot;20307&quot; value=&quot;287&quot;/&gt;&lt;/object&gt;&lt;object type=&quot;3&quot; unique_id=&quot;10041&quot;&gt;&lt;property id=&quot;20148&quot; value=&quot;5&quot;/&gt;&lt;property id=&quot;20300&quot; value=&quot;Slide 37&quot;/&gt;&lt;property id=&quot;20307&quot; value=&quot;288&quot;/&gt;&lt;/object&gt;&lt;object type=&quot;3&quot; unique_id=&quot;10042&quot;&gt;&lt;property id=&quot;20148&quot; value=&quot;5&quot;/&gt;&lt;property id=&quot;20300&quot; value=&quot;Slide 38&quot;/&gt;&lt;property id=&quot;20307&quot; value=&quot;289&quot;/&gt;&lt;/object&gt;&lt;object type=&quot;3&quot; unique_id=&quot;10043&quot;&gt;&lt;property id=&quot;20148&quot; value=&quot;5&quot;/&gt;&lt;property id=&quot;20300&quot; value=&quot;Slide 39&quot;/&gt;&lt;property id=&quot;20307&quot; value=&quot;290&quot;/&gt;&lt;/object&gt;&lt;object type=&quot;3&quot; unique_id=&quot;10044&quot;&gt;&lt;property id=&quot;20148&quot; value=&quot;5&quot;/&gt;&lt;property id=&quot;20300&quot; value=&quot;Slide 40 - &amp;quot;Exploring Boundaries&amp;quot;&quot;/&gt;&lt;property id=&quot;20307&quot; value=&quot;300&quot;/&gt;&lt;/object&gt;&lt;object type=&quot;3&quot; unique_id=&quot;10045&quot;&gt;&lt;property id=&quot;20148&quot; value=&quot;5&quot;/&gt;&lt;property id=&quot;20300&quot; value=&quot;Slide 41 - &amp;quot;Mouth switch adventures&amp;quot;&quot;/&gt;&lt;property id=&quot;20307&quot; value=&quot;301&quot;/&gt;&lt;/object&gt;&lt;object type=&quot;3&quot; unique_id=&quot;10046&quot;&gt;&lt;property id=&quot;20148&quot; value=&quot;5&quot;/&gt;&lt;property id=&quot;20300&quot; value=&quot;Slide 42 - &amp;quot;Review of Session 5 &amp;quot;&quot;/&gt;&lt;property id=&quot;20307&quot; value=&quot;270&quot;/&gt;&lt;/object&gt;&lt;object type=&quot;3&quot; unique_id=&quot;10047&quot;&gt;&lt;property id=&quot;20148&quot; value=&quot;5&quot;/&gt;&lt;property id=&quot;20300&quot; value=&quot;Slide 43&quot;/&gt;&lt;property id=&quot;20307&quot; value=&quot;271&quot;/&gt;&lt;/object&gt;&lt;object type=&quot;3&quot; unique_id=&quot;10048&quot;&gt;&lt;property id=&quot;20148&quot; value=&quot;5&quot;/&gt;&lt;property id=&quot;20300&quot; value=&quot;Slide 44 - &amp;quot;Homework for Session 5&amp;quot;&quot;/&gt;&lt;property id=&quot;20307&quot; value=&quot;272&quot;/&gt;&lt;/object&gt;&lt;object type=&quot;3&quot; unique_id=&quot;10049&quot;&gt;&lt;property id=&quot;20148&quot; value=&quot;5&quot;/&gt;&lt;property id=&quot;20300&quot; value=&quot;Slide 45 - &amp;quot;Resources/References&amp;quot;&quot;/&gt;&lt;property id=&quot;20307&quot; value=&quot;273&quot;/&gt;&lt;/object&gt;&lt;object type=&quot;3&quot; unique_id=&quot;14892&quot;&gt;&lt;property id=&quot;20148&quot; value=&quot;5&quot;/&gt;&lt;property id=&quot;20300&quot; value=&quot;Slide 9 - &amp;quot;Techniques for Success&amp;quot;&quot;/&gt;&lt;property id=&quot;20307&quot; value=&quot;305&quot;/&gt;&lt;/object&gt;&lt;object type=&quot;3&quot; unique_id=&quot;16134&quot;&gt;&lt;property id=&quot;20148&quot; value=&quot;5&quot;/&gt;&lt;property id=&quot;20300&quot; value=&quot;Slide 8 - &amp;quot;The Key to IM Success:&amp;quot;&quot;/&gt;&lt;property id=&quot;20307&quot; value=&quot;306&quot;/&gt;&lt;/object&gt;&lt;object type=&quot;3&quot; unique_id=&quot;17286&quot;&gt;&lt;property id=&quot;20148&quot; value=&quot;5&quot;/&gt;&lt;property id=&quot;20300&quot; value=&quot;Slide 32&quot;/&gt;&lt;property id=&quot;20307&quot; value=&quot;307&quot;/&gt;&lt;/object&gt;&lt;/object&gt;&lt;/object&gt;&lt;/database&gt;"/>
  <p:tag name="SECTOMILLISECCONVERTED" val="1"/>
</p:tagLst>
</file>

<file path=ppt/theme/theme1.xml><?xml version="1.0" encoding="utf-8"?>
<a:theme xmlns:a="http://schemas.openxmlformats.org/drawingml/2006/main" name="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5228</TotalTime>
  <Words>1499</Words>
  <Application>Microsoft Macintosh PowerPoint</Application>
  <PresentationFormat>On-screen Show (4:3)</PresentationFormat>
  <Paragraphs>181</Paragraphs>
  <Slides>45</Slides>
  <Notes>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 CERTIFICATION &amp; COACHING:  IM PEDIATRIC BEST PRACTICES  MODULE 5 : BUILDING RELATIONSHIPS  – ALLOWING CONTROL, SWITCH CHOICE AND ACCESS </vt:lpstr>
      <vt:lpstr>Outcome Goals for Module 5</vt:lpstr>
      <vt:lpstr>Review of Post-Test from Module 4</vt:lpstr>
      <vt:lpstr>Review of Post-Test from Module 4</vt:lpstr>
      <vt:lpstr>Review of Post-Test from Module 4</vt:lpstr>
      <vt:lpstr>Review of Post-Test from Module 4</vt:lpstr>
      <vt:lpstr>Review of Post-Test from Module 4</vt:lpstr>
      <vt:lpstr>The Key to IM Success:</vt:lpstr>
      <vt:lpstr>Techniques for Success</vt:lpstr>
      <vt:lpstr>Relationship Building</vt:lpstr>
      <vt:lpstr>How do children “push our buttons” emotionally?</vt:lpstr>
      <vt:lpstr>How does this effect our client-centered relationships?</vt:lpstr>
      <vt:lpstr>And Yet…..</vt:lpstr>
      <vt:lpstr>Solution:  Provide More Task Directed Opportunities for IM Students </vt:lpstr>
      <vt:lpstr>Helping out on the beat!</vt:lpstr>
      <vt:lpstr>Allow Students to Help You During Sessions</vt:lpstr>
      <vt:lpstr>Student assisting another student to focus on the beat</vt:lpstr>
      <vt:lpstr>Allow Students to Explore During IM Sessions</vt:lpstr>
      <vt:lpstr>Exploration…will it work if I squish the Octopus onto it?</vt:lpstr>
      <vt:lpstr>Make Sure Students Know How Important They Are to the IM Process</vt:lpstr>
      <vt:lpstr>Your opinion matters…what shall we do next?</vt:lpstr>
      <vt:lpstr>Make Sure That You Are Providing a Safe, Non-threatening IM Training Environment</vt:lpstr>
      <vt:lpstr>The use of simple tools to feel safe and secure during IM</vt:lpstr>
      <vt:lpstr>Achieving Goal Directed Behaviors Through Creative Access to and Choice of IM Triggers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Boundaries</vt:lpstr>
      <vt:lpstr>Mouth switch adventures</vt:lpstr>
      <vt:lpstr>Review of Module 5 Learning Objectives</vt:lpstr>
      <vt:lpstr>PowerPoint Presentation</vt:lpstr>
      <vt:lpstr>Module 5 Homework</vt:lpstr>
      <vt:lpstr>Resources/References</vt:lpstr>
    </vt:vector>
  </TitlesOfParts>
  <Company>FIU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McBride</dc:creator>
  <cp:lastModifiedBy>Christopher McElveen</cp:lastModifiedBy>
  <cp:revision>53</cp:revision>
  <dcterms:created xsi:type="dcterms:W3CDTF">2013-03-27T18:34:25Z</dcterms:created>
  <dcterms:modified xsi:type="dcterms:W3CDTF">2014-03-17T15:07:19Z</dcterms:modified>
</cp:coreProperties>
</file>