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58" r:id="rId3"/>
    <p:sldId id="259" r:id="rId4"/>
    <p:sldId id="260" r:id="rId5"/>
    <p:sldId id="261" r:id="rId6"/>
    <p:sldId id="262" r:id="rId7"/>
    <p:sldId id="263" r:id="rId8"/>
    <p:sldId id="292" r:id="rId9"/>
    <p:sldId id="283" r:id="rId10"/>
    <p:sldId id="266" r:id="rId11"/>
    <p:sldId id="284" r:id="rId12"/>
    <p:sldId id="267" r:id="rId13"/>
    <p:sldId id="268" r:id="rId14"/>
    <p:sldId id="269" r:id="rId15"/>
    <p:sldId id="270" r:id="rId16"/>
    <p:sldId id="285" r:id="rId17"/>
    <p:sldId id="271" r:id="rId18"/>
    <p:sldId id="286" r:id="rId19"/>
    <p:sldId id="272" r:id="rId20"/>
    <p:sldId id="273" r:id="rId21"/>
    <p:sldId id="274" r:id="rId22"/>
    <p:sldId id="275" r:id="rId23"/>
    <p:sldId id="287" r:id="rId24"/>
    <p:sldId id="276" r:id="rId25"/>
    <p:sldId id="277" r:id="rId26"/>
    <p:sldId id="278" r:id="rId27"/>
    <p:sldId id="279" r:id="rId28"/>
    <p:sldId id="293" r:id="rId29"/>
    <p:sldId id="280" r:id="rId30"/>
    <p:sldId id="289" r:id="rId31"/>
    <p:sldId id="288" r:id="rId32"/>
    <p:sldId id="290" r:id="rId33"/>
    <p:sldId id="281" r:id="rId34"/>
  </p:sldIdLst>
  <p:sldSz cx="9144000" cy="6858000" type="screen4x3"/>
  <p:notesSz cx="68580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5811" autoAdjust="0"/>
  </p:normalViewPr>
  <p:slideViewPr>
    <p:cSldViewPr>
      <p:cViewPr varScale="1">
        <p:scale>
          <a:sx n="129" d="100"/>
          <a:sy n="129" d="100"/>
        </p:scale>
        <p:origin x="-36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tags" Target="tags/tag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D9AFAE6-41F1-434C-A08E-7D0B208B00AE}" type="datetimeFigureOut">
              <a:rPr lang="en-US" smtClean="0"/>
              <a:pPr/>
              <a:t>3/17/14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1A21853-4099-4A9E-863B-690C4D7D5082}" type="slidenum">
              <a:rPr lang="en-US" smtClean="0"/>
              <a:pPr/>
              <a:t>‹#›</a:t>
            </a:fld>
            <a:endParaRPr lang="en-US"/>
          </a:p>
        </p:txBody>
      </p:sp>
    </p:spTree>
    <p:extLst>
      <p:ext uri="{BB962C8B-B14F-4D97-AF65-F5344CB8AC3E}">
        <p14:creationId xmlns:p14="http://schemas.microsoft.com/office/powerpoint/2010/main" val="3584397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E875EF2-ECE3-4FE4-9CE9-A28D665D9BB6}" type="datetimeFigureOut">
              <a:rPr lang="en-US" smtClean="0"/>
              <a:pPr/>
              <a:t>3/17/14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0C6D4FF-0303-4E1D-92C6-41DF56A68E70}" type="slidenum">
              <a:rPr lang="en-US" smtClean="0"/>
              <a:pPr/>
              <a:t>‹#›</a:t>
            </a:fld>
            <a:endParaRPr lang="en-US"/>
          </a:p>
        </p:txBody>
      </p:sp>
    </p:spTree>
    <p:extLst>
      <p:ext uri="{BB962C8B-B14F-4D97-AF65-F5344CB8AC3E}">
        <p14:creationId xmlns:p14="http://schemas.microsoft.com/office/powerpoint/2010/main" val="41724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sciencedirect.com/science/article/pii/S016622361100178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6D4FF-0303-4E1D-92C6-41DF56A68E70}" type="slidenum">
              <a:rPr lang="en-US" smtClean="0"/>
              <a:pPr/>
              <a:t>5</a:t>
            </a:fld>
            <a:endParaRPr lang="en-US"/>
          </a:p>
        </p:txBody>
      </p:sp>
    </p:spTree>
    <p:extLst>
      <p:ext uri="{BB962C8B-B14F-4D97-AF65-F5344CB8AC3E}">
        <p14:creationId xmlns:p14="http://schemas.microsoft.com/office/powerpoint/2010/main" val="419578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Unlike visual and tactile stimuli, auditory signals that allow perception of timbre, pitch and localization are temporal. To process these, the auditory nervous system must either possess specialized neural machinery for analyzing temporal input, or transform the initial responses into patterns that are spatially distributed across its sensory epithelium. The former hypothesis, which postulates the existence of structures that facilitate temporal processing, is most popular. However, I argue that the cochlea transforms sound into spatiotemporal response patterns on the auditory nerve and central auditory stages; and that a unified computational framework exists for central auditory, visual and other sensory processing. Specifically, I explain how four fundamental concepts in visual processing play analogous roles in auditory processing.</a:t>
            </a:r>
            <a:endParaRPr lang="en-US" dirty="0"/>
          </a:p>
        </p:txBody>
      </p:sp>
      <p:sp>
        <p:nvSpPr>
          <p:cNvPr id="4" name="Slide Number Placeholder 3"/>
          <p:cNvSpPr>
            <a:spLocks noGrp="1"/>
          </p:cNvSpPr>
          <p:nvPr>
            <p:ph type="sldNum" sz="quarter" idx="10"/>
          </p:nvPr>
        </p:nvSpPr>
        <p:spPr/>
        <p:txBody>
          <a:bodyPr/>
          <a:lstStyle/>
          <a:p>
            <a:fld id="{80C6D4FF-0303-4E1D-92C6-41DF56A68E70}" type="slidenum">
              <a:rPr lang="en-US" smtClean="0"/>
              <a:pPr/>
              <a:t>11</a:t>
            </a:fld>
            <a:endParaRPr lang="en-US"/>
          </a:p>
        </p:txBody>
      </p:sp>
    </p:spTree>
    <p:extLst>
      <p:ext uri="{BB962C8B-B14F-4D97-AF65-F5344CB8AC3E}">
        <p14:creationId xmlns:p14="http://schemas.microsoft.com/office/powerpoint/2010/main" val="282071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sz="1200" dirty="0" smtClean="0"/>
              <a:t>The Auditory Cortex: Fundamental Neuroscience         By Jeffery A. </a:t>
            </a:r>
            <a:r>
              <a:rPr lang="en-US" sz="1200" dirty="0" err="1" smtClean="0"/>
              <a:t>Winer</a:t>
            </a:r>
            <a:r>
              <a:rPr lang="en-US" sz="1200" dirty="0" smtClean="0"/>
              <a:t> 2011</a:t>
            </a:r>
          </a:p>
          <a:p>
            <a:r>
              <a:rPr lang="en-US" sz="1200" b="0" i="0" kern="1200" dirty="0" smtClean="0">
                <a:solidFill>
                  <a:schemeClr val="tx1"/>
                </a:solidFill>
                <a:latin typeface="+mn-lt"/>
                <a:ea typeface="+mn-ea"/>
                <a:cs typeface="+mn-cs"/>
              </a:rPr>
              <a:t>"There has been substantial progress in understanding the contributions of the auditory fore brain to hearing, sound localization, communication, emotive behavior, and cognition. 'The Auditory Cortex' covers the latest knowledge about the auditory fore brain, including the auditory cortex as well as the medial </a:t>
            </a:r>
            <a:r>
              <a:rPr lang="en-US" sz="1200" b="0" i="0" kern="1200" dirty="0" err="1" smtClean="0">
                <a:solidFill>
                  <a:schemeClr val="tx1"/>
                </a:solidFill>
                <a:latin typeface="+mn-lt"/>
                <a:ea typeface="+mn-ea"/>
                <a:cs typeface="+mn-cs"/>
              </a:rPr>
              <a:t>geniculate</a:t>
            </a:r>
            <a:r>
              <a:rPr lang="en-US" sz="1200" b="0" i="0" kern="1200" dirty="0" smtClean="0">
                <a:solidFill>
                  <a:schemeClr val="tx1"/>
                </a:solidFill>
                <a:latin typeface="+mn-lt"/>
                <a:ea typeface="+mn-ea"/>
                <a:cs typeface="+mn-cs"/>
              </a:rPr>
              <a:t> body in the thalamus. This book will cover all important aspects of the auditory fore brain organization and function, integrating the auditory thalamus and cortex into a smooth, coherent whole"--Provided by publisher.</a:t>
            </a:r>
          </a:p>
          <a:p>
            <a:endParaRPr lang="en-US" sz="1200" b="0" i="0" kern="1200" dirty="0" smtClean="0">
              <a:solidFill>
                <a:schemeClr val="tx1"/>
              </a:solidFill>
              <a:latin typeface="+mn-lt"/>
              <a:ea typeface="+mn-ea"/>
              <a:cs typeface="+mn-cs"/>
            </a:endParaRPr>
          </a:p>
          <a:p>
            <a:pPr fontAlgn="base"/>
            <a:r>
              <a:rPr lang="en-US" sz="1200" b="1" i="0" kern="1200" dirty="0" smtClean="0">
                <a:solidFill>
                  <a:schemeClr val="tx1"/>
                </a:solidFill>
                <a:latin typeface="+mn-lt"/>
                <a:ea typeface="+mn-ea"/>
                <a:cs typeface="+mn-cs"/>
              </a:rPr>
              <a:t>Sensing sound: molecules that orchestrate </a:t>
            </a:r>
            <a:r>
              <a:rPr lang="en-US" sz="1200" b="1" i="0" kern="1200" dirty="0" err="1" smtClean="0">
                <a:solidFill>
                  <a:schemeClr val="tx1"/>
                </a:solidFill>
                <a:latin typeface="+mn-lt"/>
                <a:ea typeface="+mn-ea"/>
                <a:cs typeface="+mn-cs"/>
              </a:rPr>
              <a:t>mechanotransduction</a:t>
            </a:r>
            <a:r>
              <a:rPr lang="en-US" sz="1200" b="1" i="0" kern="1200" dirty="0" smtClean="0">
                <a:solidFill>
                  <a:schemeClr val="tx1"/>
                </a:solidFill>
                <a:latin typeface="+mn-lt"/>
                <a:ea typeface="+mn-ea"/>
                <a:cs typeface="+mn-cs"/>
              </a:rPr>
              <a:t> by hair cells</a:t>
            </a:r>
          </a:p>
          <a:p>
            <a:pPr fontAlgn="base"/>
            <a:r>
              <a:rPr lang="en-US" sz="1200" b="0" i="0" u="none" strike="noStrike" kern="1200" dirty="0" err="1" smtClean="0">
                <a:solidFill>
                  <a:schemeClr val="tx1"/>
                </a:solidFill>
                <a:latin typeface="+mn-lt"/>
                <a:ea typeface="+mn-ea"/>
                <a:cs typeface="+mn-cs"/>
                <a:hlinkClick r:id="rId3"/>
              </a:rPr>
              <a:t>Piotr</a:t>
            </a:r>
            <a:r>
              <a:rPr lang="en-US" sz="1200" b="0" i="0" u="none" strike="noStrike" kern="1200" dirty="0" smtClean="0">
                <a:solidFill>
                  <a:schemeClr val="tx1"/>
                </a:solidFill>
                <a:latin typeface="+mn-lt"/>
                <a:ea typeface="+mn-ea"/>
                <a:cs typeface="+mn-cs"/>
                <a:hlinkClick r:id="rId3"/>
              </a:rPr>
              <a:t> </a:t>
            </a:r>
            <a:r>
              <a:rPr lang="en-US" sz="1200" b="0" i="0" u="none" strike="noStrike" kern="1200" dirty="0" err="1" smtClean="0">
                <a:solidFill>
                  <a:schemeClr val="tx1"/>
                </a:solidFill>
                <a:latin typeface="+mn-lt"/>
                <a:ea typeface="+mn-ea"/>
                <a:cs typeface="+mn-cs"/>
                <a:hlinkClick r:id="rId3"/>
              </a:rPr>
              <a:t>Kazmierczak</a:t>
            </a:r>
            <a:r>
              <a:rPr lang="en-US" sz="1200" b="0" i="0" kern="1200" dirty="0" smtClean="0">
                <a:solidFill>
                  <a:schemeClr val="tx1"/>
                </a:solidFill>
                <a:latin typeface="+mn-lt"/>
                <a:ea typeface="+mn-ea"/>
                <a:cs typeface="+mn-cs"/>
              </a:rPr>
              <a:t>, </a:t>
            </a:r>
          </a:p>
          <a:p>
            <a:pPr fontAlgn="base"/>
            <a:r>
              <a:rPr lang="en-US" sz="1200" b="0" i="0" u="none" strike="noStrike" kern="1200" dirty="0" smtClean="0">
                <a:solidFill>
                  <a:schemeClr val="tx1"/>
                </a:solidFill>
                <a:latin typeface="+mn-lt"/>
                <a:ea typeface="+mn-ea"/>
                <a:cs typeface="+mn-cs"/>
                <a:hlinkClick r:id="rId3"/>
              </a:rPr>
              <a:t>Ulrich </a:t>
            </a:r>
            <a:r>
              <a:rPr lang="en-US" sz="1200" b="0" i="0" u="none" strike="noStrike" kern="1200" dirty="0" err="1" smtClean="0">
                <a:solidFill>
                  <a:schemeClr val="tx1"/>
                </a:solidFill>
                <a:latin typeface="+mn-lt"/>
                <a:ea typeface="+mn-ea"/>
                <a:cs typeface="+mn-cs"/>
                <a:hlinkClick r:id="rId3"/>
              </a:rPr>
              <a:t>Müller</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Animals use acoustic signals to communicate and to obtain information about their environment. The processing of acoustic signals is initiated at auditory sense organs, where </a:t>
            </a:r>
            <a:r>
              <a:rPr lang="en-US" sz="1200" b="0" i="0" kern="1200" dirty="0" err="1" smtClean="0">
                <a:solidFill>
                  <a:schemeClr val="tx1"/>
                </a:solidFill>
                <a:latin typeface="+mn-lt"/>
                <a:ea typeface="+mn-ea"/>
                <a:cs typeface="+mn-cs"/>
              </a:rPr>
              <a:t>mechanosensory</a:t>
            </a:r>
            <a:r>
              <a:rPr lang="en-US" sz="1200" b="0" i="0" kern="1200" dirty="0" smtClean="0">
                <a:solidFill>
                  <a:schemeClr val="tx1"/>
                </a:solidFill>
                <a:latin typeface="+mn-lt"/>
                <a:ea typeface="+mn-ea"/>
                <a:cs typeface="+mn-cs"/>
              </a:rPr>
              <a:t> hair cells convert sound-induced vibrations into electrical signals. Although the biophysical principles underlying the </a:t>
            </a:r>
            <a:r>
              <a:rPr lang="en-US" sz="1200" b="0" i="0" kern="1200" dirty="0" err="1" smtClean="0">
                <a:solidFill>
                  <a:schemeClr val="tx1"/>
                </a:solidFill>
                <a:latin typeface="+mn-lt"/>
                <a:ea typeface="+mn-ea"/>
                <a:cs typeface="+mn-cs"/>
              </a:rPr>
              <a:t>mechanotransduction</a:t>
            </a:r>
            <a:r>
              <a:rPr lang="en-US" sz="1200" b="0" i="0" kern="1200" dirty="0" smtClean="0">
                <a:solidFill>
                  <a:schemeClr val="tx1"/>
                </a:solidFill>
                <a:latin typeface="+mn-lt"/>
                <a:ea typeface="+mn-ea"/>
                <a:cs typeface="+mn-cs"/>
              </a:rPr>
              <a:t> process in hair cells have been characterized in much detail over the past 30 years, the molecular building-blocks of the </a:t>
            </a:r>
            <a:r>
              <a:rPr lang="en-US" sz="1200" b="0" i="0" kern="1200" dirty="0" err="1" smtClean="0">
                <a:solidFill>
                  <a:schemeClr val="tx1"/>
                </a:solidFill>
                <a:latin typeface="+mn-lt"/>
                <a:ea typeface="+mn-ea"/>
                <a:cs typeface="+mn-cs"/>
              </a:rPr>
              <a:t>mechanotransduction</a:t>
            </a:r>
            <a:r>
              <a:rPr lang="en-US" sz="1200" b="0" i="0" kern="1200" dirty="0" smtClean="0">
                <a:solidFill>
                  <a:schemeClr val="tx1"/>
                </a:solidFill>
                <a:latin typeface="+mn-lt"/>
                <a:ea typeface="+mn-ea"/>
                <a:cs typeface="+mn-cs"/>
              </a:rPr>
              <a:t> machinery have proved to be difficult to determine. We review here recent studies that have both identified some of these molecules and established the mechanisms by which they regulate the activity of the still-elusive </a:t>
            </a:r>
            <a:r>
              <a:rPr lang="en-US" sz="1200" b="0" i="0" kern="1200" dirty="0" err="1" smtClean="0">
                <a:solidFill>
                  <a:schemeClr val="tx1"/>
                </a:solidFill>
                <a:latin typeface="+mn-lt"/>
                <a:ea typeface="+mn-ea"/>
                <a:cs typeface="+mn-cs"/>
              </a:rPr>
              <a:t>mechanotransduction</a:t>
            </a:r>
            <a:r>
              <a:rPr lang="en-US" sz="1200" b="0" i="0" kern="1200" dirty="0" smtClean="0">
                <a:solidFill>
                  <a:schemeClr val="tx1"/>
                </a:solidFill>
                <a:latin typeface="+mn-lt"/>
                <a:ea typeface="+mn-ea"/>
                <a:cs typeface="+mn-cs"/>
              </a:rPr>
              <a:t> channel.</a:t>
            </a:r>
            <a:endParaRPr lang="en-US" dirty="0"/>
          </a:p>
        </p:txBody>
      </p:sp>
      <p:sp>
        <p:nvSpPr>
          <p:cNvPr id="4" name="Slide Number Placeholder 3"/>
          <p:cNvSpPr>
            <a:spLocks noGrp="1"/>
          </p:cNvSpPr>
          <p:nvPr>
            <p:ph type="sldNum" sz="quarter" idx="10"/>
          </p:nvPr>
        </p:nvSpPr>
        <p:spPr/>
        <p:txBody>
          <a:bodyPr/>
          <a:lstStyle/>
          <a:p>
            <a:fld id="{80C6D4FF-0303-4E1D-92C6-41DF56A68E70}" type="slidenum">
              <a:rPr lang="en-US" smtClean="0"/>
              <a:pPr/>
              <a:t>14</a:t>
            </a:fld>
            <a:endParaRPr lang="en-US"/>
          </a:p>
        </p:txBody>
      </p:sp>
    </p:spTree>
    <p:extLst>
      <p:ext uri="{BB962C8B-B14F-4D97-AF65-F5344CB8AC3E}">
        <p14:creationId xmlns:p14="http://schemas.microsoft.com/office/powerpoint/2010/main" val="41019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C6D4FF-0303-4E1D-92C6-41DF56A68E70}" type="slidenum">
              <a:rPr lang="en-US" smtClean="0"/>
              <a:pPr/>
              <a:t>18</a:t>
            </a:fld>
            <a:endParaRPr lang="en-US"/>
          </a:p>
        </p:txBody>
      </p:sp>
    </p:spTree>
    <p:extLst>
      <p:ext uri="{BB962C8B-B14F-4D97-AF65-F5344CB8AC3E}">
        <p14:creationId xmlns:p14="http://schemas.microsoft.com/office/powerpoint/2010/main" val="49353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EF892971-0074-4EB4-BE19-A2C1B9145678}" type="slidenum">
              <a:rPr lang="en-US" smtClean="0"/>
              <a:pPr defTabSz="912813"/>
              <a:t>19</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Dana</a:t>
            </a:r>
            <a:r>
              <a:rPr lang="en-US" baseline="0" dirty="0" smtClean="0">
                <a:latin typeface="Arial" pitchFamily="34" charset="0"/>
              </a:rPr>
              <a:t> – can we get more color definition for the lower portion of this slide please?</a:t>
            </a:r>
            <a:endParaRPr lang="en-US" dirty="0" smtClean="0">
              <a:latin typeface="Arial" pitchFamily="34" charset="0"/>
            </a:endParaRPr>
          </a:p>
        </p:txBody>
      </p:sp>
    </p:spTree>
    <p:extLst>
      <p:ext uri="{BB962C8B-B14F-4D97-AF65-F5344CB8AC3E}">
        <p14:creationId xmlns:p14="http://schemas.microsoft.com/office/powerpoint/2010/main" val="4056208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C6D4FF-0303-4E1D-92C6-41DF56A68E70}" type="slidenum">
              <a:rPr lang="en-US" smtClean="0"/>
              <a:pPr/>
              <a:t>21</a:t>
            </a:fld>
            <a:endParaRPr lang="en-US"/>
          </a:p>
        </p:txBody>
      </p:sp>
    </p:spTree>
    <p:extLst>
      <p:ext uri="{BB962C8B-B14F-4D97-AF65-F5344CB8AC3E}">
        <p14:creationId xmlns:p14="http://schemas.microsoft.com/office/powerpoint/2010/main" val="251271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Peds</a:t>
            </a:r>
            <a:r>
              <a:rPr lang="en-US" dirty="0" smtClean="0"/>
              <a:t> 4 Slide 25.mp4</a:t>
            </a:r>
            <a:endParaRPr lang="en-US" dirty="0"/>
          </a:p>
        </p:txBody>
      </p:sp>
      <p:sp>
        <p:nvSpPr>
          <p:cNvPr id="4" name="Slide Number Placeholder 3"/>
          <p:cNvSpPr>
            <a:spLocks noGrp="1"/>
          </p:cNvSpPr>
          <p:nvPr>
            <p:ph type="sldNum" sz="quarter" idx="10"/>
          </p:nvPr>
        </p:nvSpPr>
        <p:spPr/>
        <p:txBody>
          <a:bodyPr/>
          <a:lstStyle/>
          <a:p>
            <a:fld id="{80C6D4FF-0303-4E1D-92C6-41DF56A68E70}" type="slidenum">
              <a:rPr lang="en-US" smtClean="0"/>
              <a:pPr/>
              <a:t>25</a:t>
            </a:fld>
            <a:endParaRPr lang="en-US"/>
          </a:p>
        </p:txBody>
      </p:sp>
    </p:spTree>
    <p:extLst>
      <p:ext uri="{BB962C8B-B14F-4D97-AF65-F5344CB8AC3E}">
        <p14:creationId xmlns:p14="http://schemas.microsoft.com/office/powerpoint/2010/main" val="395026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Peds</a:t>
            </a:r>
            <a:r>
              <a:rPr lang="en-US" dirty="0" smtClean="0"/>
              <a:t> 4 slide</a:t>
            </a:r>
            <a:r>
              <a:rPr lang="en-US" baseline="0" dirty="0" smtClean="0"/>
              <a:t> 28.mp4</a:t>
            </a:r>
            <a:endParaRPr lang="en-US" dirty="0"/>
          </a:p>
        </p:txBody>
      </p:sp>
      <p:sp>
        <p:nvSpPr>
          <p:cNvPr id="4" name="Slide Number Placeholder 3"/>
          <p:cNvSpPr>
            <a:spLocks noGrp="1"/>
          </p:cNvSpPr>
          <p:nvPr>
            <p:ph type="sldNum" sz="quarter" idx="10"/>
          </p:nvPr>
        </p:nvSpPr>
        <p:spPr/>
        <p:txBody>
          <a:bodyPr/>
          <a:lstStyle/>
          <a:p>
            <a:fld id="{80C6D4FF-0303-4E1D-92C6-41DF56A68E70}" type="slidenum">
              <a:rPr lang="en-US" smtClean="0"/>
              <a:pPr/>
              <a:t>28</a:t>
            </a:fld>
            <a:endParaRPr lang="en-US"/>
          </a:p>
        </p:txBody>
      </p:sp>
    </p:spTree>
    <p:extLst>
      <p:ext uri="{BB962C8B-B14F-4D97-AF65-F5344CB8AC3E}">
        <p14:creationId xmlns:p14="http://schemas.microsoft.com/office/powerpoint/2010/main" val="409361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MOV03071.mp4</a:t>
            </a:r>
            <a:endParaRPr lang="en-US" dirty="0"/>
          </a:p>
        </p:txBody>
      </p:sp>
      <p:sp>
        <p:nvSpPr>
          <p:cNvPr id="4" name="Slide Number Placeholder 3"/>
          <p:cNvSpPr>
            <a:spLocks noGrp="1"/>
          </p:cNvSpPr>
          <p:nvPr>
            <p:ph type="sldNum" sz="quarter" idx="10"/>
          </p:nvPr>
        </p:nvSpPr>
        <p:spPr/>
        <p:txBody>
          <a:bodyPr/>
          <a:lstStyle/>
          <a:p>
            <a:fld id="{80C6D4FF-0303-4E1D-92C6-41DF56A68E70}" type="slidenum">
              <a:rPr lang="en-US" smtClean="0"/>
              <a:pPr/>
              <a:t>29</a:t>
            </a:fld>
            <a:endParaRPr lang="en-US"/>
          </a:p>
        </p:txBody>
      </p:sp>
    </p:spTree>
    <p:extLst>
      <p:ext uri="{BB962C8B-B14F-4D97-AF65-F5344CB8AC3E}">
        <p14:creationId xmlns:p14="http://schemas.microsoft.com/office/powerpoint/2010/main" val="273928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295400"/>
            <a:ext cx="6477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52700" y="3051175"/>
            <a:ext cx="5334000" cy="175260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6BCB192-BDB8-4BA2-8D80-792351395382}" type="datetimeFigureOut">
              <a:rPr lang="en-US" smtClean="0"/>
              <a:pPr/>
              <a:t>3/17/14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AB87-E31B-4DEC-B97A-F57B5FD9B7A3}" type="slidenum">
              <a:rPr lang="en-US" smtClean="0"/>
              <a:pPr/>
              <a:t>‹#›</a:t>
            </a:fld>
            <a:endParaRPr lang="en-US"/>
          </a:p>
        </p:txBody>
      </p:sp>
    </p:spTree>
    <p:extLst>
      <p:ext uri="{BB962C8B-B14F-4D97-AF65-F5344CB8AC3E}">
        <p14:creationId xmlns:p14="http://schemas.microsoft.com/office/powerpoint/2010/main" val="184760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BCB192-BDB8-4BA2-8D80-792351395382}" type="datetimeFigureOut">
              <a:rPr lang="en-US" smtClean="0"/>
              <a:pPr/>
              <a:t>3/17/14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DAB87-E31B-4DEC-B97A-F57B5FD9B7A3}" type="slidenum">
              <a:rPr lang="en-US" smtClean="0"/>
              <a:pPr/>
              <a:t>‹#›</a:t>
            </a:fld>
            <a:endParaRPr lang="en-US"/>
          </a:p>
        </p:txBody>
      </p:sp>
      <p:sp>
        <p:nvSpPr>
          <p:cNvPr id="6" name="Rectangle 5"/>
          <p:cNvSpPr/>
          <p:nvPr userDrawn="1"/>
        </p:nvSpPr>
        <p:spPr>
          <a:xfrm>
            <a:off x="0" y="0"/>
            <a:ext cx="9144000" cy="6861048"/>
          </a:xfrm>
          <a:prstGeom prst="rect">
            <a:avLst/>
          </a:prstGeom>
          <a:gradFill flip="none" rotWithShape="1">
            <a:gsLst>
              <a:gs pos="0">
                <a:schemeClr val="accent4">
                  <a:lumMod val="20000"/>
                  <a:lumOff val="80000"/>
                </a:schemeClr>
              </a:gs>
              <a:gs pos="33000">
                <a:schemeClr val="accent1">
                  <a:lumMod val="20000"/>
                  <a:lumOff val="80000"/>
                  <a:alpha val="55000"/>
                </a:schemeClr>
              </a:gs>
              <a:gs pos="100000">
                <a:schemeClr val="accent1">
                  <a:tint val="23500"/>
                  <a:satMod val="160000"/>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CB192-BDB8-4BA2-8D80-792351395382}" type="datetimeFigureOut">
              <a:rPr lang="en-US" smtClean="0"/>
              <a:pPr/>
              <a:t>3/17/14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AB87-E31B-4DEC-B97A-F57B5FD9B7A3}" type="slidenum">
              <a:rPr lang="en-US" smtClean="0"/>
              <a:pPr/>
              <a:t>‹#›</a:t>
            </a:fld>
            <a:endParaRPr lang="en-US"/>
          </a:p>
        </p:txBody>
      </p:sp>
    </p:spTree>
    <p:extLst>
      <p:ext uri="{BB962C8B-B14F-4D97-AF65-F5344CB8AC3E}">
        <p14:creationId xmlns:p14="http://schemas.microsoft.com/office/powerpoint/2010/main" val="234999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0" y="2795588"/>
            <a:ext cx="6705600" cy="1245326"/>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828800" y="1295401"/>
            <a:ext cx="6705600" cy="1371600"/>
          </a:xfrm>
        </p:spPr>
        <p:txBody>
          <a:bodyPr anchor="b"/>
          <a:lstStyle>
            <a:lvl1pPr marL="0" indent="0">
              <a:buNone/>
              <a:defRPr sz="2000">
                <a:solidFill>
                  <a:schemeClr val="accent6">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6BCB192-BDB8-4BA2-8D80-792351395382}" type="datetimeFigureOut">
              <a:rPr lang="en-US" smtClean="0"/>
              <a:pPr/>
              <a:t>3/17/14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AB87-E31B-4DEC-B97A-F57B5FD9B7A3}" type="slidenum">
              <a:rPr lang="en-US" smtClean="0"/>
              <a:pPr/>
              <a:t>‹#›</a:t>
            </a:fld>
            <a:endParaRPr lang="en-US"/>
          </a:p>
        </p:txBody>
      </p:sp>
    </p:spTree>
    <p:extLst>
      <p:ext uri="{BB962C8B-B14F-4D97-AF65-F5344CB8AC3E}">
        <p14:creationId xmlns:p14="http://schemas.microsoft.com/office/powerpoint/2010/main" val="207544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6BCB192-BDB8-4BA2-8D80-792351395382}" type="datetimeFigureOut">
              <a:rPr lang="en-US" smtClean="0"/>
              <a:pPr/>
              <a:t>3/17/14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AB87-E31B-4DEC-B97A-F57B5FD9B7A3}" type="slidenum">
              <a:rPr lang="en-US" smtClean="0"/>
              <a:pPr/>
              <a:t>‹#›</a:t>
            </a:fld>
            <a:endParaRPr lang="en-US"/>
          </a:p>
        </p:txBody>
      </p:sp>
    </p:spTree>
    <p:extLst>
      <p:ext uri="{BB962C8B-B14F-4D97-AF65-F5344CB8AC3E}">
        <p14:creationId xmlns:p14="http://schemas.microsoft.com/office/powerpoint/2010/main" val="258609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7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5400" y="1535113"/>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5400" y="2174875"/>
            <a:ext cx="3581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6BCB192-BDB8-4BA2-8D80-792351395382}" type="datetimeFigureOut">
              <a:rPr lang="en-US" smtClean="0"/>
              <a:pPr/>
              <a:t>3/17/14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DAB87-E31B-4DEC-B97A-F57B5FD9B7A3}" type="slidenum">
              <a:rPr lang="en-US" smtClean="0"/>
              <a:pPr/>
              <a:t>‹#›</a:t>
            </a:fld>
            <a:endParaRPr lang="en-US"/>
          </a:p>
        </p:txBody>
      </p:sp>
    </p:spTree>
    <p:extLst>
      <p:ext uri="{BB962C8B-B14F-4D97-AF65-F5344CB8AC3E}">
        <p14:creationId xmlns:p14="http://schemas.microsoft.com/office/powerpoint/2010/main" val="296323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BCB192-BDB8-4BA2-8D80-792351395382}" type="datetimeFigureOut">
              <a:rPr lang="en-US" smtClean="0"/>
              <a:pPr/>
              <a:t>3/17/14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DAB87-E31B-4DEC-B97A-F57B5FD9B7A3}" type="slidenum">
              <a:rPr lang="en-US" smtClean="0"/>
              <a:pPr/>
              <a:t>‹#›</a:t>
            </a:fld>
            <a:endParaRPr lang="en-US"/>
          </a:p>
        </p:txBody>
      </p:sp>
    </p:spTree>
    <p:extLst>
      <p:ext uri="{BB962C8B-B14F-4D97-AF65-F5344CB8AC3E}">
        <p14:creationId xmlns:p14="http://schemas.microsoft.com/office/powerpoint/2010/main" val="322297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CB192-BDB8-4BA2-8D80-792351395382}" type="datetimeFigureOut">
              <a:rPr lang="en-US" smtClean="0"/>
              <a:pPr/>
              <a:t>3/17/14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DAB87-E31B-4DEC-B97A-F57B5FD9B7A3}" type="slidenum">
              <a:rPr lang="en-US" smtClean="0"/>
              <a:pPr/>
              <a:t>‹#›</a:t>
            </a:fld>
            <a:endParaRPr lang="en-US"/>
          </a:p>
        </p:txBody>
      </p:sp>
    </p:spTree>
    <p:extLst>
      <p:ext uri="{BB962C8B-B14F-4D97-AF65-F5344CB8AC3E}">
        <p14:creationId xmlns:p14="http://schemas.microsoft.com/office/powerpoint/2010/main" val="115922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267200" y="273050"/>
            <a:ext cx="4419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1430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CB192-BDB8-4BA2-8D80-792351395382}" type="datetimeFigureOut">
              <a:rPr lang="en-US" smtClean="0"/>
              <a:pPr/>
              <a:t>3/17/14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AB87-E31B-4DEC-B97A-F57B5FD9B7A3}" type="slidenum">
              <a:rPr lang="en-US" smtClean="0"/>
              <a:pPr/>
              <a:t>‹#›</a:t>
            </a:fld>
            <a:endParaRPr lang="en-US"/>
          </a:p>
        </p:txBody>
      </p:sp>
    </p:spTree>
    <p:extLst>
      <p:ext uri="{BB962C8B-B14F-4D97-AF65-F5344CB8AC3E}">
        <p14:creationId xmlns:p14="http://schemas.microsoft.com/office/powerpoint/2010/main" val="4061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3962400"/>
            <a:ext cx="67818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09800" y="304800"/>
            <a:ext cx="6781800" cy="3578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09800" y="4529138"/>
            <a:ext cx="6781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6BCB192-BDB8-4BA2-8D80-792351395382}" type="datetimeFigureOut">
              <a:rPr lang="en-US" smtClean="0"/>
              <a:pPr/>
              <a:t>3/17/14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AB87-E31B-4DEC-B97A-F57B5FD9B7A3}" type="slidenum">
              <a:rPr lang="en-US" smtClean="0"/>
              <a:pPr/>
              <a:t>‹#›</a:t>
            </a:fld>
            <a:endParaRPr lang="en-US"/>
          </a:p>
        </p:txBody>
      </p:sp>
    </p:spTree>
    <p:extLst>
      <p:ext uri="{BB962C8B-B14F-4D97-AF65-F5344CB8AC3E}">
        <p14:creationId xmlns:p14="http://schemas.microsoft.com/office/powerpoint/2010/main" val="42758087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1600" y="1600200"/>
            <a:ext cx="7315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CB192-BDB8-4BA2-8D80-792351395382}" type="datetimeFigureOut">
              <a:rPr lang="en-US" smtClean="0"/>
              <a:pPr/>
              <a:t>3/17/14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DAB87-E31B-4DEC-B97A-F57B5FD9B7A3}" type="slidenum">
              <a:rPr lang="en-US" smtClean="0"/>
              <a:pPr/>
              <a:t>‹#›</a:t>
            </a:fld>
            <a:endParaRPr lang="en-US"/>
          </a:p>
        </p:txBody>
      </p:sp>
    </p:spTree>
    <p:extLst>
      <p:ext uri="{BB962C8B-B14F-4D97-AF65-F5344CB8AC3E}">
        <p14:creationId xmlns:p14="http://schemas.microsoft.com/office/powerpoint/2010/main" val="3128229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b="1" i="0" u="none"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accent6">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i="0" u="none"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accent6">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accent6">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microsoft.com/office/2007/relationships/hdphoto" Target="../media/hdphoto1.wdp"/><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1371600" y="457200"/>
            <a:ext cx="7467600" cy="4419600"/>
          </a:xfrm>
        </p:spPr>
        <p:txBody>
          <a:bodyPr>
            <a:normAutofit fontScale="90000"/>
          </a:bodyPr>
          <a:lstStyle/>
          <a:p>
            <a:r>
              <a:rPr lang="en-US" u="sng" dirty="0"/>
              <a:t/>
            </a:r>
            <a:br>
              <a:rPr lang="en-US" u="sng" dirty="0"/>
            </a:br>
            <a:r>
              <a:rPr lang="en-US" sz="3600" u="sng" dirty="0"/>
              <a:t>CERTIFICATION &amp; COACHING:</a:t>
            </a:r>
            <a:br>
              <a:rPr lang="en-US" sz="3600" u="sng" dirty="0"/>
            </a:br>
            <a:r>
              <a:rPr lang="en-US" sz="3600" u="sng" dirty="0"/>
              <a:t> IM PEDIATRIC BEST </a:t>
            </a:r>
            <a:r>
              <a:rPr lang="en-US" sz="3600" u="sng" dirty="0" smtClean="0"/>
              <a:t>PRACTICES</a:t>
            </a:r>
            <a:br>
              <a:rPr lang="en-US" sz="3600" u="sng" dirty="0" smtClean="0"/>
            </a:br>
            <a:r>
              <a:rPr lang="en-US" dirty="0" smtClean="0"/>
              <a:t/>
            </a:r>
            <a:br>
              <a:rPr lang="en-US" dirty="0" smtClean="0"/>
            </a:br>
            <a:r>
              <a:rPr lang="en-US" dirty="0" smtClean="0"/>
              <a:t>MODULE 4: TEACHING AUDITORY ASSOCIATION SKILLS</a:t>
            </a:r>
            <a:br>
              <a:rPr lang="en-US" dirty="0" smtClean="0"/>
            </a:br>
            <a:r>
              <a:rPr lang="en-US" dirty="0" smtClean="0"/>
              <a:t/>
            </a:r>
            <a:br>
              <a:rPr lang="en-US" dirty="0" smtClean="0"/>
            </a:br>
            <a:r>
              <a:rPr lang="en-US" sz="2700" dirty="0" smtClean="0">
                <a:solidFill>
                  <a:srgbClr val="0D5A50"/>
                </a:solidFill>
              </a:rPr>
              <a:t>By Mary Jones, OTR/L, </a:t>
            </a:r>
            <a:r>
              <a:rPr lang="en-US" sz="2700" dirty="0" err="1" smtClean="0">
                <a:solidFill>
                  <a:srgbClr val="0D5A50"/>
                </a:solidFill>
              </a:rPr>
              <a:t>DipCOT</a:t>
            </a:r>
            <a:r>
              <a:rPr lang="en-US" sz="2700" dirty="0" smtClean="0">
                <a:solidFill>
                  <a:srgbClr val="0D5A50"/>
                </a:solidFill>
              </a:rPr>
              <a:t/>
            </a:r>
            <a:br>
              <a:rPr lang="en-US" sz="2700" dirty="0" smtClean="0">
                <a:solidFill>
                  <a:srgbClr val="0D5A50"/>
                </a:solidFill>
              </a:rPr>
            </a:br>
            <a:r>
              <a:rPr lang="en-US" sz="2700" dirty="0" smtClean="0">
                <a:solidFill>
                  <a:srgbClr val="0D5A50"/>
                </a:solidFill>
              </a:rPr>
              <a:t>Sensational Kids, LLC</a:t>
            </a:r>
            <a:r>
              <a:rPr lang="en-US" sz="2700" dirty="0">
                <a:solidFill>
                  <a:srgbClr val="0D5A50"/>
                </a:solidFill>
              </a:rPr>
              <a:t/>
            </a:r>
            <a:br>
              <a:rPr lang="en-US" sz="2700" dirty="0">
                <a:solidFill>
                  <a:srgbClr val="0D5A50"/>
                </a:solidFill>
              </a:rPr>
            </a:br>
            <a:r>
              <a:rPr lang="en-US" sz="2700" dirty="0">
                <a:solidFill>
                  <a:srgbClr val="0D5A50"/>
                </a:solidFill>
              </a:rPr>
              <a:t>B</a:t>
            </a:r>
            <a:r>
              <a:rPr lang="en-US" sz="2700" dirty="0" smtClean="0">
                <a:solidFill>
                  <a:srgbClr val="0D5A50"/>
                </a:solidFill>
              </a:rPr>
              <a:t>rain Focus International, Inc.</a:t>
            </a: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1219200" y="304800"/>
            <a:ext cx="7315200" cy="1143000"/>
          </a:xfrm>
        </p:spPr>
        <p:txBody>
          <a:bodyPr/>
          <a:lstStyle/>
          <a:p>
            <a:r>
              <a:rPr lang="en-US" dirty="0" smtClean="0"/>
              <a:t>In Support of Guide Sounds</a:t>
            </a:r>
          </a:p>
        </p:txBody>
      </p:sp>
      <p:sp>
        <p:nvSpPr>
          <p:cNvPr id="16387" name="Rectangle 2"/>
          <p:cNvSpPr>
            <a:spLocks noGrp="1" noChangeArrowheads="1"/>
          </p:cNvSpPr>
          <p:nvPr>
            <p:ph type="body" idx="4294967295"/>
          </p:nvPr>
        </p:nvSpPr>
        <p:spPr>
          <a:xfrm>
            <a:off x="1219200" y="1600200"/>
            <a:ext cx="7315200" cy="4525963"/>
          </a:xfrm>
        </p:spPr>
        <p:txBody>
          <a:bodyPr/>
          <a:lstStyle/>
          <a:p>
            <a:pPr marL="457200" indent="-457200"/>
            <a:r>
              <a:rPr lang="en-US" dirty="0" smtClean="0"/>
              <a:t>Auditory guide sounds tell the individual exactly how accurate the rhythmic timing of his or her movements are as they are occurring.  The sounds also help the individual recognize when his or her attention is wandering and learn how to get back on task.</a:t>
            </a:r>
          </a:p>
          <a:p>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315200" cy="1143000"/>
          </a:xfrm>
        </p:spPr>
        <p:txBody>
          <a:bodyPr>
            <a:normAutofit fontScale="90000"/>
          </a:bodyPr>
          <a:lstStyle/>
          <a:p>
            <a:r>
              <a:rPr lang="en-US" dirty="0" smtClean="0"/>
              <a:t/>
            </a:r>
            <a:br>
              <a:rPr lang="en-US" dirty="0" smtClean="0"/>
            </a:br>
            <a:r>
              <a:rPr lang="en-US" dirty="0" smtClean="0"/>
              <a:t>Development of Temporal Processing</a:t>
            </a:r>
            <a:endParaRPr lang="en-US" dirty="0"/>
          </a:p>
        </p:txBody>
      </p:sp>
      <p:sp>
        <p:nvSpPr>
          <p:cNvPr id="3" name="Content Placeholder 2"/>
          <p:cNvSpPr>
            <a:spLocks noGrp="1"/>
          </p:cNvSpPr>
          <p:nvPr>
            <p:ph idx="1"/>
          </p:nvPr>
        </p:nvSpPr>
        <p:spPr>
          <a:xfrm>
            <a:off x="1371600" y="1981200"/>
            <a:ext cx="7315200" cy="4144963"/>
          </a:xfrm>
        </p:spPr>
        <p:txBody>
          <a:bodyPr/>
          <a:lstStyle/>
          <a:p>
            <a:pPr marL="457200" indent="-457200"/>
            <a:r>
              <a:rPr lang="en-US" dirty="0" smtClean="0"/>
              <a:t>Unlike visual and tactile stimuli, auditory signals that allow perception of timbre, pitch and localization are temporal. (</a:t>
            </a:r>
            <a:r>
              <a:rPr lang="en-US" dirty="0" err="1" smtClean="0"/>
              <a:t>Winer</a:t>
            </a:r>
            <a:r>
              <a:rPr lang="en-US" dirty="0" smtClean="0"/>
              <a:t>, J)</a:t>
            </a:r>
          </a:p>
          <a:p>
            <a:pPr marL="457200" indent="-457200"/>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title"/>
          </p:nvPr>
        </p:nvSpPr>
        <p:spPr/>
        <p:txBody>
          <a:bodyPr>
            <a:normAutofit fontScale="90000"/>
          </a:bodyPr>
          <a:lstStyle/>
          <a:p>
            <a:r>
              <a:rPr lang="en-US" dirty="0" smtClean="0"/>
              <a:t>Developing Selective Attention using IM Training</a:t>
            </a:r>
          </a:p>
        </p:txBody>
      </p:sp>
      <p:sp>
        <p:nvSpPr>
          <p:cNvPr id="17411" name="Content Placeholder 2"/>
          <p:cNvSpPr>
            <a:spLocks noGrp="1"/>
          </p:cNvSpPr>
          <p:nvPr>
            <p:ph idx="1"/>
          </p:nvPr>
        </p:nvSpPr>
        <p:spPr/>
        <p:txBody>
          <a:bodyPr/>
          <a:lstStyle/>
          <a:p>
            <a:pPr marL="457200" indent="-457200"/>
            <a:r>
              <a:rPr lang="en-US" dirty="0" smtClean="0"/>
              <a:t>Over a series of weekly sessions, your brain learns rhythm and timing, much like the way feedback from training wheels once helped you learn how to balance on a bicycle.</a:t>
            </a:r>
          </a:p>
          <a:p>
            <a:pPr marL="457200" indent="-457200"/>
            <a:endParaRPr lang="en-US" dirty="0" smtClean="0"/>
          </a:p>
          <a:p>
            <a:pPr marL="457200" indent="-457200"/>
            <a:endParaRPr lang="en-US" dirty="0" smtClean="0"/>
          </a:p>
        </p:txBody>
      </p:sp>
      <p:pic>
        <p:nvPicPr>
          <p:cNvPr id="17412" name="Picture 5" descr="C:\Users\BrainFocus1\AppData\Local\Microsoft\Windows\Temporary Internet Files\Content.IE5\HNKHN620\MC900233321[1].wmf"/>
          <p:cNvPicPr>
            <a:picLocks noChangeAspect="1" noChangeArrowheads="1"/>
          </p:cNvPicPr>
          <p:nvPr/>
        </p:nvPicPr>
        <p:blipFill>
          <a:blip r:embed="rId2" cstate="print"/>
          <a:srcRect/>
          <a:stretch>
            <a:fillRect/>
          </a:stretch>
        </p:blipFill>
        <p:spPr bwMode="auto">
          <a:xfrm>
            <a:off x="5562600" y="3733800"/>
            <a:ext cx="2757417" cy="2052266"/>
          </a:xfrm>
          <a:prstGeom prst="rect">
            <a:avLst/>
          </a:prstGeom>
          <a:noFill/>
          <a:ln w="9525">
            <a:noFill/>
            <a:miter lim="800000"/>
            <a:headEnd/>
            <a:tailEnd/>
          </a:ln>
        </p:spPr>
      </p:pic>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1447800" y="533400"/>
            <a:ext cx="7467600" cy="4049713"/>
          </a:xfrm>
        </p:spPr>
        <p:txBody>
          <a:bodyPr>
            <a:normAutofit/>
          </a:bodyPr>
          <a:lstStyle/>
          <a:p>
            <a:pPr marL="457200" indent="-457200">
              <a:spcBef>
                <a:spcPts val="0"/>
              </a:spcBef>
            </a:pPr>
            <a:r>
              <a:rPr lang="en-US" dirty="0" smtClean="0"/>
              <a:t>The student learns to attend for longer and longer periods of time without interruption.  Guide sounds are key in developing higher abilities in planning and sequencing and learning new complex cognitive and physical tasks with increased</a:t>
            </a:r>
          </a:p>
          <a:p>
            <a:pPr marL="457200" indent="-457200">
              <a:spcBef>
                <a:spcPts val="0"/>
              </a:spcBef>
              <a:buNone/>
            </a:pPr>
            <a:r>
              <a:rPr lang="en-US" dirty="0" smtClean="0"/>
              <a:t>	efficiency.</a:t>
            </a:r>
          </a:p>
          <a:p>
            <a:pPr marL="457200" indent="-457200">
              <a:spcBef>
                <a:spcPts val="0"/>
              </a:spcBef>
              <a:buNone/>
            </a:pPr>
            <a:endParaRPr lang="en-US" dirty="0" smtClean="0"/>
          </a:p>
          <a:p>
            <a:pPr marL="457200" indent="-457200">
              <a:spcBef>
                <a:spcPts val="0"/>
              </a:spcBef>
              <a:buNone/>
            </a:pPr>
            <a:endParaRPr lang="en-US" dirty="0" smtClean="0"/>
          </a:p>
        </p:txBody>
      </p:sp>
      <p:pic>
        <p:nvPicPr>
          <p:cNvPr id="5" name="Picture 4"/>
          <p:cNvPicPr/>
          <p:nvPr/>
        </p:nvPicPr>
        <p:blipFill rotWithShape="1">
          <a:blip r:embed="rId2"/>
          <a:srcRect l="25160" t="26765" r="48718" b="24518"/>
          <a:stretch/>
        </p:blipFill>
        <p:spPr bwMode="auto">
          <a:xfrm>
            <a:off x="5198706" y="3657600"/>
            <a:ext cx="2438400" cy="2286000"/>
          </a:xfrm>
          <a:prstGeom prst="roundRect">
            <a:avLst>
              <a:gd name="adj" fmla="val 8594"/>
            </a:avLst>
          </a:prstGeom>
          <a:solidFill>
            <a:srgbClr val="FFFFFF">
              <a:shade val="85000"/>
            </a:srgbClr>
          </a:solidFill>
          <a:ln w="38100" cmpd="sng">
            <a:solidFill>
              <a:srgbClr val="FFFFFF"/>
            </a:solid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normAutofit fontScale="90000"/>
          </a:bodyPr>
          <a:lstStyle/>
          <a:p>
            <a:r>
              <a:rPr lang="en-US" dirty="0" smtClean="0"/>
              <a:t>When and How to Transition to Guide Sounds during IM Training</a:t>
            </a:r>
          </a:p>
        </p:txBody>
      </p:sp>
      <p:sp>
        <p:nvSpPr>
          <p:cNvPr id="19459" name="Rectangle 2"/>
          <p:cNvSpPr>
            <a:spLocks noGrp="1" noChangeArrowheads="1"/>
          </p:cNvSpPr>
          <p:nvPr>
            <p:ph type="body" idx="1"/>
          </p:nvPr>
        </p:nvSpPr>
        <p:spPr>
          <a:xfrm>
            <a:off x="1752600" y="1600200"/>
            <a:ext cx="6934200" cy="4525963"/>
          </a:xfrm>
        </p:spPr>
        <p:txBody>
          <a:bodyPr/>
          <a:lstStyle/>
          <a:p>
            <a:pPr marL="457200" indent="-457200"/>
            <a:r>
              <a:rPr lang="en-US" dirty="0" smtClean="0"/>
              <a:t>The role of guide sounds in the ‘big picture’</a:t>
            </a:r>
          </a:p>
          <a:p>
            <a:pPr marL="457200" indent="-457200"/>
            <a:r>
              <a:rPr lang="en-US" dirty="0" smtClean="0"/>
              <a:t>Sound categorization relies on other sensory modalities and on behavioral feedback, these are customizable within the IM software (</a:t>
            </a:r>
            <a:r>
              <a:rPr lang="en-US" dirty="0" err="1" smtClean="0"/>
              <a:t>Shamma</a:t>
            </a:r>
            <a:r>
              <a:rPr lang="en-US" dirty="0" smtClean="0"/>
              <a:t>, S)</a:t>
            </a:r>
          </a:p>
          <a:p>
            <a:endParaRPr lang="en-US" dirty="0" smtClean="0"/>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r>
              <a:rPr lang="en-US" dirty="0" smtClean="0"/>
              <a:t>Developing a Treatment Plan</a:t>
            </a:r>
          </a:p>
        </p:txBody>
      </p:sp>
      <p:sp>
        <p:nvSpPr>
          <p:cNvPr id="20483" name="Rectangle 2"/>
          <p:cNvSpPr>
            <a:spLocks noGrp="1" noChangeArrowheads="1"/>
          </p:cNvSpPr>
          <p:nvPr>
            <p:ph type="body" idx="1"/>
          </p:nvPr>
        </p:nvSpPr>
        <p:spPr/>
        <p:txBody>
          <a:bodyPr/>
          <a:lstStyle/>
          <a:p>
            <a:pPr marL="457200" indent="-457200"/>
            <a:r>
              <a:rPr lang="en-US" dirty="0" smtClean="0"/>
              <a:t>Step One –</a:t>
            </a:r>
          </a:p>
          <a:p>
            <a:pPr marL="457200" indent="-457200"/>
            <a:endParaRPr lang="en-US" dirty="0" smtClean="0"/>
          </a:p>
          <a:p>
            <a:pPr marL="0" indent="0" algn="ctr">
              <a:buNone/>
            </a:pPr>
            <a:r>
              <a:rPr lang="en-US" dirty="0" smtClean="0"/>
              <a:t>Client is able to associate with the reference tone</a:t>
            </a:r>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Treatment Plan</a:t>
            </a:r>
            <a:endParaRPr lang="en-US" dirty="0"/>
          </a:p>
        </p:txBody>
      </p:sp>
      <p:sp>
        <p:nvSpPr>
          <p:cNvPr id="3" name="Content Placeholder 2"/>
          <p:cNvSpPr>
            <a:spLocks noGrp="1"/>
          </p:cNvSpPr>
          <p:nvPr>
            <p:ph idx="1"/>
          </p:nvPr>
        </p:nvSpPr>
        <p:spPr/>
        <p:txBody>
          <a:bodyPr/>
          <a:lstStyle/>
          <a:p>
            <a:pPr marL="457200" indent="-457200"/>
            <a:r>
              <a:rPr lang="en-US" dirty="0" smtClean="0"/>
              <a:t>Step Two – </a:t>
            </a:r>
          </a:p>
          <a:p>
            <a:endParaRPr lang="en-US" dirty="0" smtClean="0"/>
          </a:p>
          <a:p>
            <a:pPr marL="0" indent="0" algn="ctr">
              <a:buNone/>
            </a:pPr>
            <a:r>
              <a:rPr lang="en-US" dirty="0" smtClean="0"/>
              <a:t>Discern the client’s best learning style: visual; auditory; combination; structured; role play; motivation; feedback incentives.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r>
              <a:rPr lang="en-US" dirty="0" smtClean="0"/>
              <a:t>Developing a Treatment Plan</a:t>
            </a:r>
          </a:p>
        </p:txBody>
      </p:sp>
      <p:sp>
        <p:nvSpPr>
          <p:cNvPr id="21507" name="Rectangle 2"/>
          <p:cNvSpPr>
            <a:spLocks noGrp="1" noChangeArrowheads="1"/>
          </p:cNvSpPr>
          <p:nvPr>
            <p:ph type="body" idx="1"/>
          </p:nvPr>
        </p:nvSpPr>
        <p:spPr/>
        <p:txBody>
          <a:bodyPr/>
          <a:lstStyle/>
          <a:p>
            <a:pPr marL="457200" indent="-457200"/>
            <a:r>
              <a:rPr lang="en-US" dirty="0" smtClean="0"/>
              <a:t>Step Three – </a:t>
            </a:r>
          </a:p>
          <a:p>
            <a:pPr marL="457200" indent="-457200"/>
            <a:endParaRPr lang="en-US" dirty="0" smtClean="0"/>
          </a:p>
          <a:p>
            <a:pPr marL="0" indent="0" algn="ctr">
              <a:buNone/>
            </a:pPr>
            <a:r>
              <a:rPr lang="en-US" dirty="0" smtClean="0"/>
              <a:t>Take charge of the IM software settings – volume intensity; volume settings; difficulty; tempo; visual feedback;   duration.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Developing a Treatment Plan</a:t>
            </a:r>
            <a:endParaRPr lang="en-US" dirty="0"/>
          </a:p>
        </p:txBody>
      </p:sp>
      <p:sp>
        <p:nvSpPr>
          <p:cNvPr id="3" name="Content Placeholder 2"/>
          <p:cNvSpPr>
            <a:spLocks noGrp="1"/>
          </p:cNvSpPr>
          <p:nvPr>
            <p:ph idx="1"/>
          </p:nvPr>
        </p:nvSpPr>
        <p:spPr/>
        <p:txBody>
          <a:bodyPr/>
          <a:lstStyle/>
          <a:p>
            <a:pPr marL="457200" indent="-457200"/>
            <a:r>
              <a:rPr lang="en-US" dirty="0" smtClean="0"/>
              <a:t>Step Four –</a:t>
            </a:r>
          </a:p>
          <a:p>
            <a:endParaRPr lang="en-US" dirty="0" smtClean="0"/>
          </a:p>
          <a:p>
            <a:pPr marL="0" indent="0" algn="ctr">
              <a:buNone/>
            </a:pPr>
            <a:r>
              <a:rPr lang="en-US" dirty="0" smtClean="0"/>
              <a:t>Set up the activity – switch access; role play; turn taking; proprioceptive input to aid learning; rhythm activities; themed games.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6000"/>
            <a:lum/>
          </a:blip>
          <a:srcRect/>
          <a:stretch>
            <a:fillRect b="-1000"/>
          </a:stretch>
        </a:blipFill>
        <a:effectLst/>
      </p:bgPr>
    </p:bg>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p:txBody>
          <a:bodyPr/>
          <a:lstStyle/>
          <a:p>
            <a:endParaRPr lang="en-US" dirty="0" smtClean="0"/>
          </a:p>
          <a:p>
            <a:r>
              <a:rPr lang="en-US" dirty="0" smtClean="0"/>
              <a:t>Slide </a:t>
            </a:r>
            <a:fld id="{4715031E-30A5-4E15-98AA-A671AB6614B3}" type="slidenum">
              <a:rPr lang="en-US" smtClean="0"/>
              <a:pPr/>
              <a:t>19</a:t>
            </a:fld>
            <a:endParaRPr lang="en-US" dirty="0"/>
          </a:p>
        </p:txBody>
      </p:sp>
      <p:sp>
        <p:nvSpPr>
          <p:cNvPr id="3122178" name="Rectangle 2"/>
          <p:cNvSpPr>
            <a:spLocks noGrp="1" noChangeArrowheads="1"/>
          </p:cNvSpPr>
          <p:nvPr>
            <p:ph type="title" idx="4294967295"/>
          </p:nvPr>
        </p:nvSpPr>
        <p:spPr>
          <a:xfrm>
            <a:off x="1828800" y="274638"/>
            <a:ext cx="7315200" cy="1143000"/>
          </a:xfrm>
        </p:spPr>
        <p:txBody>
          <a:bodyPr>
            <a:normAutofit fontScale="90000"/>
          </a:bodyPr>
          <a:lstStyle/>
          <a:p>
            <a:r>
              <a:rPr lang="en-US" smtClean="0"/>
              <a:t>Left Ear                      </a:t>
            </a:r>
            <a:br>
              <a:rPr lang="en-US" smtClean="0"/>
            </a:br>
            <a:r>
              <a:rPr lang="en-US" smtClean="0"/>
              <a:t>EARLY		</a:t>
            </a:r>
            <a:endParaRPr lang="en-US" dirty="0" smtClean="0"/>
          </a:p>
        </p:txBody>
      </p:sp>
      <p:grpSp>
        <p:nvGrpSpPr>
          <p:cNvPr id="2" name="Group 3"/>
          <p:cNvGrpSpPr>
            <a:grpSpLocks/>
          </p:cNvGrpSpPr>
          <p:nvPr/>
        </p:nvGrpSpPr>
        <p:grpSpPr bwMode="auto">
          <a:xfrm>
            <a:off x="304726" y="78135"/>
            <a:ext cx="8534549" cy="3747200"/>
            <a:chOff x="0" y="1056"/>
            <a:chExt cx="5664" cy="2456"/>
          </a:xfrm>
        </p:grpSpPr>
        <p:pic>
          <p:nvPicPr>
            <p:cNvPr id="22556" name="Picture 4" descr="IM-Screen"/>
            <p:cNvPicPr>
              <a:picLocks noChangeAspect="1" noChangeArrowheads="1"/>
            </p:cNvPicPr>
            <p:nvPr/>
          </p:nvPicPr>
          <p:blipFill>
            <a:blip r:embed="rId4" cstate="print"/>
            <a:srcRect/>
            <a:stretch>
              <a:fillRect/>
            </a:stretch>
          </p:blipFill>
          <p:spPr bwMode="auto">
            <a:xfrm>
              <a:off x="0" y="1056"/>
              <a:ext cx="5664" cy="2220"/>
            </a:xfrm>
            <a:prstGeom prst="rect">
              <a:avLst/>
            </a:prstGeom>
            <a:noFill/>
            <a:ln w="9525">
              <a:noFill/>
              <a:miter lim="800000"/>
              <a:headEnd/>
              <a:tailEnd/>
            </a:ln>
          </p:spPr>
        </p:pic>
        <p:sp>
          <p:nvSpPr>
            <p:cNvPr id="22557" name="Text Box 5"/>
            <p:cNvSpPr txBox="1">
              <a:spLocks noChangeArrowheads="1"/>
            </p:cNvSpPr>
            <p:nvPr/>
          </p:nvSpPr>
          <p:spPr bwMode="auto">
            <a:xfrm>
              <a:off x="144" y="1978"/>
              <a:ext cx="1008" cy="1279"/>
            </a:xfrm>
            <a:prstGeom prst="rect">
              <a:avLst/>
            </a:prstGeom>
            <a:noFill/>
            <a:ln w="9525">
              <a:noFill/>
              <a:miter lim="800000"/>
              <a:headEnd/>
              <a:tailEnd/>
            </a:ln>
          </p:spPr>
          <p:txBody>
            <a:bodyPr anchor="ctr" anchorCtr="1">
              <a:spAutoFit/>
            </a:bodyPr>
            <a:lstStyle/>
            <a:p>
              <a:pPr algn="ctr">
                <a:spcBef>
                  <a:spcPct val="20000"/>
                </a:spcBef>
                <a:buClr>
                  <a:srgbClr val="838383"/>
                </a:buClr>
                <a:buFont typeface="Wingdings" pitchFamily="2" charset="2"/>
                <a:buNone/>
              </a:pPr>
              <a:endParaRPr lang="en-US" sz="2000" dirty="0">
                <a:solidFill>
                  <a:srgbClr val="000000"/>
                </a:solidFill>
              </a:endParaRPr>
            </a:p>
            <a:p>
              <a:pPr algn="ctr">
                <a:spcBef>
                  <a:spcPct val="20000"/>
                </a:spcBef>
                <a:buClr>
                  <a:srgbClr val="838383"/>
                </a:buClr>
                <a:buFont typeface="Wingdings" pitchFamily="2" charset="2"/>
                <a:buNone/>
              </a:pPr>
              <a:endParaRPr lang="en-US" sz="2000" dirty="0">
                <a:solidFill>
                  <a:srgbClr val="000000"/>
                </a:solidFill>
              </a:endParaRPr>
            </a:p>
            <a:p>
              <a:pPr algn="ctr">
                <a:spcBef>
                  <a:spcPct val="20000"/>
                </a:spcBef>
                <a:buClr>
                  <a:srgbClr val="838383"/>
                </a:buClr>
                <a:buFont typeface="Wingdings" pitchFamily="2" charset="2"/>
                <a:buNone/>
              </a:pPr>
              <a:r>
                <a:rPr lang="en-US" sz="2000" dirty="0">
                  <a:solidFill>
                    <a:srgbClr val="000000"/>
                  </a:solidFill>
                </a:rPr>
                <a:t>Buzzer</a:t>
              </a:r>
            </a:p>
            <a:p>
              <a:pPr algn="ctr">
                <a:spcBef>
                  <a:spcPct val="20000"/>
                </a:spcBef>
                <a:buClr>
                  <a:srgbClr val="838383"/>
                </a:buClr>
                <a:buFont typeface="Wingdings" pitchFamily="2" charset="2"/>
                <a:buNone/>
              </a:pPr>
              <a:endParaRPr lang="en-US" sz="1200" dirty="0">
                <a:solidFill>
                  <a:srgbClr val="000000"/>
                </a:solidFill>
              </a:endParaRPr>
            </a:p>
            <a:p>
              <a:pPr algn="ctr">
                <a:spcBef>
                  <a:spcPct val="20000"/>
                </a:spcBef>
                <a:buClr>
                  <a:srgbClr val="838383"/>
                </a:buClr>
                <a:buFont typeface="Wingdings" pitchFamily="2" charset="2"/>
                <a:buNone/>
              </a:pPr>
              <a:endParaRPr lang="en-US" sz="1200" dirty="0">
                <a:solidFill>
                  <a:srgbClr val="000000"/>
                </a:solidFill>
              </a:endParaRPr>
            </a:p>
            <a:p>
              <a:pPr algn="ctr">
                <a:spcBef>
                  <a:spcPct val="20000"/>
                </a:spcBef>
                <a:buClr>
                  <a:srgbClr val="838383"/>
                </a:buClr>
                <a:buFont typeface="Wingdings" pitchFamily="2" charset="2"/>
                <a:buNone/>
              </a:pPr>
              <a:endParaRPr lang="en-US" sz="2000" dirty="0">
                <a:solidFill>
                  <a:srgbClr val="000000"/>
                </a:solidFill>
              </a:endParaRPr>
            </a:p>
          </p:txBody>
        </p:sp>
        <p:sp>
          <p:nvSpPr>
            <p:cNvPr id="22558" name="Text Box 6"/>
            <p:cNvSpPr txBox="1">
              <a:spLocks noChangeArrowheads="1"/>
            </p:cNvSpPr>
            <p:nvPr/>
          </p:nvSpPr>
          <p:spPr bwMode="auto">
            <a:xfrm>
              <a:off x="3408" y="2255"/>
              <a:ext cx="960" cy="763"/>
            </a:xfrm>
            <a:prstGeom prst="rect">
              <a:avLst/>
            </a:prstGeom>
            <a:noFill/>
            <a:ln w="9525">
              <a:noFill/>
              <a:miter lim="800000"/>
              <a:headEnd/>
              <a:tailEnd/>
            </a:ln>
          </p:spPr>
          <p:txBody>
            <a:bodyPr anchor="ctr" anchorCtr="1">
              <a:spAutoFit/>
            </a:bodyPr>
            <a:lstStyle/>
            <a:p>
              <a:pPr algn="ctr">
                <a:spcBef>
                  <a:spcPct val="20000"/>
                </a:spcBef>
                <a:buClr>
                  <a:srgbClr val="838383"/>
                </a:buClr>
                <a:buFont typeface="Wingdings" pitchFamily="2" charset="2"/>
                <a:buNone/>
              </a:pPr>
              <a:r>
                <a:rPr lang="en-US" sz="2000" dirty="0">
                  <a:solidFill>
                    <a:srgbClr val="000000"/>
                  </a:solidFill>
                </a:rPr>
                <a:t>Rubber band twang</a:t>
              </a:r>
            </a:p>
            <a:p>
              <a:pPr algn="ctr">
                <a:spcBef>
                  <a:spcPct val="20000"/>
                </a:spcBef>
                <a:buClr>
                  <a:srgbClr val="838383"/>
                </a:buClr>
                <a:buFont typeface="Wingdings" pitchFamily="2" charset="2"/>
                <a:buNone/>
              </a:pPr>
              <a:endParaRPr lang="en-US" sz="400" dirty="0">
                <a:solidFill>
                  <a:srgbClr val="000000"/>
                </a:solidFill>
              </a:endParaRPr>
            </a:p>
            <a:p>
              <a:pPr algn="ctr">
                <a:spcBef>
                  <a:spcPct val="20000"/>
                </a:spcBef>
                <a:buClr>
                  <a:srgbClr val="838383"/>
                </a:buClr>
                <a:buFont typeface="Wingdings" pitchFamily="2" charset="2"/>
                <a:buNone/>
              </a:pPr>
              <a:endParaRPr lang="en-US" sz="400" dirty="0">
                <a:solidFill>
                  <a:srgbClr val="000000"/>
                </a:solidFill>
              </a:endParaRPr>
            </a:p>
          </p:txBody>
        </p:sp>
        <p:sp>
          <p:nvSpPr>
            <p:cNvPr id="22559" name="Text Box 7"/>
            <p:cNvSpPr txBox="1">
              <a:spLocks noChangeArrowheads="1"/>
            </p:cNvSpPr>
            <p:nvPr/>
          </p:nvSpPr>
          <p:spPr bwMode="auto">
            <a:xfrm>
              <a:off x="1248" y="2214"/>
              <a:ext cx="960" cy="843"/>
            </a:xfrm>
            <a:prstGeom prst="rect">
              <a:avLst/>
            </a:prstGeom>
            <a:noFill/>
            <a:ln w="9525">
              <a:noFill/>
              <a:miter lim="800000"/>
              <a:headEnd/>
              <a:tailEnd/>
            </a:ln>
          </p:spPr>
          <p:txBody>
            <a:bodyPr anchor="ctr" anchorCtr="1">
              <a:spAutoFit/>
            </a:bodyPr>
            <a:lstStyle/>
            <a:p>
              <a:pPr algn="ctr">
                <a:spcBef>
                  <a:spcPct val="20000"/>
                </a:spcBef>
                <a:buClr>
                  <a:srgbClr val="838383"/>
                </a:buClr>
                <a:buFont typeface="Wingdings" pitchFamily="2" charset="2"/>
                <a:buNone/>
              </a:pPr>
              <a:r>
                <a:rPr lang="en-US" sz="2000" dirty="0">
                  <a:solidFill>
                    <a:srgbClr val="000000"/>
                  </a:solidFill>
                </a:rPr>
                <a:t>Rubber</a:t>
              </a:r>
            </a:p>
            <a:p>
              <a:pPr algn="ctr">
                <a:spcBef>
                  <a:spcPct val="20000"/>
                </a:spcBef>
                <a:buClr>
                  <a:srgbClr val="838383"/>
                </a:buClr>
                <a:buFont typeface="Wingdings" pitchFamily="2" charset="2"/>
                <a:buNone/>
              </a:pPr>
              <a:r>
                <a:rPr lang="en-US" sz="2000" dirty="0">
                  <a:solidFill>
                    <a:srgbClr val="000000"/>
                  </a:solidFill>
                </a:rPr>
                <a:t>band</a:t>
              </a:r>
            </a:p>
            <a:p>
              <a:pPr algn="ctr">
                <a:spcBef>
                  <a:spcPct val="20000"/>
                </a:spcBef>
                <a:buClr>
                  <a:srgbClr val="838383"/>
                </a:buClr>
                <a:buFont typeface="Wingdings" pitchFamily="2" charset="2"/>
                <a:buNone/>
              </a:pPr>
              <a:r>
                <a:rPr lang="en-US" sz="2000" dirty="0">
                  <a:solidFill>
                    <a:srgbClr val="000000"/>
                  </a:solidFill>
                </a:rPr>
                <a:t>twang</a:t>
              </a:r>
            </a:p>
            <a:p>
              <a:pPr algn="ctr">
                <a:spcBef>
                  <a:spcPct val="20000"/>
                </a:spcBef>
                <a:buClr>
                  <a:srgbClr val="838383"/>
                </a:buClr>
                <a:buFont typeface="Wingdings" pitchFamily="2" charset="2"/>
                <a:buNone/>
              </a:pPr>
              <a:endParaRPr lang="en-US" sz="400" dirty="0">
                <a:solidFill>
                  <a:srgbClr val="000000"/>
                </a:solidFill>
              </a:endParaRPr>
            </a:p>
            <a:p>
              <a:pPr algn="ctr">
                <a:spcBef>
                  <a:spcPct val="20000"/>
                </a:spcBef>
                <a:buClr>
                  <a:srgbClr val="838383"/>
                </a:buClr>
                <a:buFont typeface="Wingdings" pitchFamily="2" charset="2"/>
                <a:buNone/>
              </a:pPr>
              <a:endParaRPr lang="en-US" sz="400" dirty="0">
                <a:solidFill>
                  <a:srgbClr val="000000"/>
                </a:solidFill>
              </a:endParaRPr>
            </a:p>
          </p:txBody>
        </p:sp>
        <p:sp>
          <p:nvSpPr>
            <p:cNvPr id="22560" name="Text Box 8"/>
            <p:cNvSpPr txBox="1">
              <a:spLocks noChangeArrowheads="1"/>
            </p:cNvSpPr>
            <p:nvPr/>
          </p:nvSpPr>
          <p:spPr bwMode="auto">
            <a:xfrm>
              <a:off x="4512" y="1773"/>
              <a:ext cx="960" cy="1739"/>
            </a:xfrm>
            <a:prstGeom prst="rect">
              <a:avLst/>
            </a:prstGeom>
            <a:noFill/>
            <a:ln w="9525">
              <a:noFill/>
              <a:miter lim="800000"/>
              <a:headEnd/>
              <a:tailEnd/>
            </a:ln>
          </p:spPr>
          <p:txBody>
            <a:bodyPr anchor="ctr" anchorCtr="1">
              <a:spAutoFit/>
            </a:bodyPr>
            <a:lstStyle/>
            <a:p>
              <a:pPr algn="ctr">
                <a:spcBef>
                  <a:spcPct val="20000"/>
                </a:spcBef>
                <a:buClr>
                  <a:srgbClr val="838383"/>
                </a:buClr>
                <a:buFont typeface="Wingdings" pitchFamily="2" charset="2"/>
                <a:buNone/>
              </a:pPr>
              <a:endParaRPr lang="en-US" sz="2000" dirty="0">
                <a:solidFill>
                  <a:srgbClr val="000000"/>
                </a:solidFill>
              </a:endParaRPr>
            </a:p>
            <a:p>
              <a:pPr algn="ctr">
                <a:spcBef>
                  <a:spcPct val="20000"/>
                </a:spcBef>
                <a:buClr>
                  <a:srgbClr val="838383"/>
                </a:buClr>
                <a:buFont typeface="Wingdings" pitchFamily="2" charset="2"/>
                <a:buNone/>
              </a:pPr>
              <a:endParaRPr lang="en-US" sz="2000" dirty="0">
                <a:solidFill>
                  <a:srgbClr val="000000"/>
                </a:solidFill>
              </a:endParaRPr>
            </a:p>
            <a:p>
              <a:pPr algn="ctr">
                <a:spcBef>
                  <a:spcPct val="20000"/>
                </a:spcBef>
                <a:buClr>
                  <a:srgbClr val="838383"/>
                </a:buClr>
                <a:buFont typeface="Wingdings" pitchFamily="2" charset="2"/>
                <a:buNone/>
              </a:pPr>
              <a:endParaRPr lang="en-US" sz="2000" dirty="0">
                <a:solidFill>
                  <a:srgbClr val="000000"/>
                </a:solidFill>
              </a:endParaRPr>
            </a:p>
            <a:p>
              <a:pPr algn="ctr">
                <a:spcBef>
                  <a:spcPct val="20000"/>
                </a:spcBef>
                <a:buClr>
                  <a:srgbClr val="838383"/>
                </a:buClr>
                <a:buFont typeface="Wingdings" pitchFamily="2" charset="2"/>
                <a:buNone/>
              </a:pPr>
              <a:r>
                <a:rPr lang="en-US" sz="2000" dirty="0">
                  <a:solidFill>
                    <a:srgbClr val="000000"/>
                  </a:solidFill>
                </a:rPr>
                <a:t>Buzzer</a:t>
              </a:r>
            </a:p>
            <a:p>
              <a:pPr algn="ctr">
                <a:spcBef>
                  <a:spcPct val="20000"/>
                </a:spcBef>
                <a:buClr>
                  <a:srgbClr val="838383"/>
                </a:buClr>
                <a:buFont typeface="Wingdings" pitchFamily="2" charset="2"/>
                <a:buNone/>
              </a:pPr>
              <a:endParaRPr lang="en-US" sz="1200" dirty="0">
                <a:solidFill>
                  <a:srgbClr val="000000"/>
                </a:solidFill>
              </a:endParaRPr>
            </a:p>
            <a:p>
              <a:pPr algn="ctr">
                <a:spcBef>
                  <a:spcPct val="20000"/>
                </a:spcBef>
                <a:buClr>
                  <a:srgbClr val="838383"/>
                </a:buClr>
                <a:buFont typeface="Wingdings" pitchFamily="2" charset="2"/>
                <a:buNone/>
              </a:pPr>
              <a:endParaRPr lang="en-US" sz="2000" dirty="0">
                <a:solidFill>
                  <a:srgbClr val="000000"/>
                </a:solidFill>
              </a:endParaRPr>
            </a:p>
            <a:p>
              <a:pPr algn="ctr">
                <a:spcBef>
                  <a:spcPct val="20000"/>
                </a:spcBef>
                <a:buClr>
                  <a:srgbClr val="838383"/>
                </a:buClr>
                <a:buFont typeface="Wingdings" pitchFamily="2" charset="2"/>
                <a:buNone/>
              </a:pPr>
              <a:endParaRPr lang="en-US" sz="1000" dirty="0">
                <a:solidFill>
                  <a:srgbClr val="000000"/>
                </a:solidFill>
              </a:endParaRPr>
            </a:p>
            <a:p>
              <a:pPr algn="ctr">
                <a:spcBef>
                  <a:spcPct val="20000"/>
                </a:spcBef>
                <a:buClr>
                  <a:srgbClr val="838383"/>
                </a:buClr>
                <a:buFont typeface="Wingdings" pitchFamily="2" charset="2"/>
                <a:buNone/>
              </a:pPr>
              <a:endParaRPr lang="en-US" sz="2000" dirty="0">
                <a:solidFill>
                  <a:srgbClr val="000000"/>
                </a:solidFill>
              </a:endParaRPr>
            </a:p>
          </p:txBody>
        </p:sp>
        <p:sp>
          <p:nvSpPr>
            <p:cNvPr id="22561" name="Text Box 9"/>
            <p:cNvSpPr txBox="1">
              <a:spLocks noChangeArrowheads="1"/>
            </p:cNvSpPr>
            <p:nvPr/>
          </p:nvSpPr>
          <p:spPr bwMode="auto">
            <a:xfrm>
              <a:off x="2304" y="2012"/>
              <a:ext cx="1008" cy="1247"/>
            </a:xfrm>
            <a:prstGeom prst="rect">
              <a:avLst/>
            </a:prstGeom>
            <a:noFill/>
            <a:ln w="9525">
              <a:noFill/>
              <a:miter lim="800000"/>
              <a:headEnd/>
              <a:tailEnd/>
            </a:ln>
          </p:spPr>
          <p:txBody>
            <a:bodyPr anchor="ctr" anchorCtr="1">
              <a:spAutoFit/>
            </a:bodyPr>
            <a:lstStyle/>
            <a:p>
              <a:pPr algn="ctr">
                <a:spcBef>
                  <a:spcPct val="20000"/>
                </a:spcBef>
                <a:buClr>
                  <a:srgbClr val="838383"/>
                </a:buClr>
                <a:buFont typeface="Wingdings" pitchFamily="2" charset="2"/>
                <a:buNone/>
              </a:pPr>
              <a:endParaRPr lang="en-US" sz="2000" dirty="0">
                <a:solidFill>
                  <a:srgbClr val="000000"/>
                </a:solidFill>
              </a:endParaRPr>
            </a:p>
            <a:p>
              <a:pPr algn="ctr">
                <a:spcBef>
                  <a:spcPct val="20000"/>
                </a:spcBef>
                <a:buClr>
                  <a:srgbClr val="838383"/>
                </a:buClr>
                <a:buFont typeface="Wingdings" pitchFamily="2" charset="2"/>
                <a:buNone/>
              </a:pPr>
              <a:r>
                <a:rPr lang="en-US" sz="2000" dirty="0">
                  <a:solidFill>
                    <a:srgbClr val="000000"/>
                  </a:solidFill>
                </a:rPr>
                <a:t>High Pitch Rewarding Sound </a:t>
              </a:r>
            </a:p>
            <a:p>
              <a:pPr algn="ctr">
                <a:spcBef>
                  <a:spcPct val="20000"/>
                </a:spcBef>
                <a:buClr>
                  <a:srgbClr val="838383"/>
                </a:buClr>
                <a:buFont typeface="Wingdings" pitchFamily="2" charset="2"/>
                <a:buNone/>
              </a:pPr>
              <a:endParaRPr lang="en-US" sz="400" dirty="0">
                <a:solidFill>
                  <a:srgbClr val="000000"/>
                </a:solidFill>
              </a:endParaRPr>
            </a:p>
            <a:p>
              <a:pPr algn="ctr">
                <a:spcBef>
                  <a:spcPct val="20000"/>
                </a:spcBef>
                <a:buClr>
                  <a:srgbClr val="838383"/>
                </a:buClr>
                <a:buFont typeface="Wingdings" pitchFamily="2" charset="2"/>
                <a:buNone/>
              </a:pPr>
              <a:endParaRPr lang="en-US" sz="400" dirty="0">
                <a:solidFill>
                  <a:srgbClr val="000000"/>
                </a:solidFill>
              </a:endParaRPr>
            </a:p>
            <a:p>
              <a:pPr algn="ctr">
                <a:spcBef>
                  <a:spcPct val="20000"/>
                </a:spcBef>
                <a:buClr>
                  <a:srgbClr val="838383"/>
                </a:buClr>
                <a:buFont typeface="Wingdings" pitchFamily="2" charset="2"/>
                <a:buNone/>
              </a:pPr>
              <a:endParaRPr lang="en-US" sz="2000" dirty="0">
                <a:solidFill>
                  <a:srgbClr val="000000"/>
                </a:solidFill>
              </a:endParaRPr>
            </a:p>
          </p:txBody>
        </p:sp>
      </p:grpSp>
      <p:sp>
        <p:nvSpPr>
          <p:cNvPr id="22532" name="Text Box 11"/>
          <p:cNvSpPr txBox="1">
            <a:spLocks noChangeArrowheads="1"/>
          </p:cNvSpPr>
          <p:nvPr/>
        </p:nvSpPr>
        <p:spPr bwMode="auto">
          <a:xfrm>
            <a:off x="2700115" y="3773910"/>
            <a:ext cx="3521645" cy="340444"/>
          </a:xfrm>
          <a:prstGeom prst="rect">
            <a:avLst/>
          </a:prstGeom>
          <a:noFill/>
          <a:ln w="9525">
            <a:noFill/>
            <a:miter lim="800000"/>
            <a:headEnd/>
            <a:tailEnd/>
          </a:ln>
        </p:spPr>
        <p:txBody>
          <a:bodyPr lIns="91435" tIns="45718" rIns="91435" bIns="45718">
            <a:spAutoFit/>
          </a:bodyPr>
          <a:lstStyle/>
          <a:p>
            <a:pPr algn="ctr"/>
            <a:r>
              <a:rPr lang="en-US" sz="1600" dirty="0">
                <a:latin typeface="Tahoma" pitchFamily="34" charset="0"/>
              </a:rPr>
              <a:t>1 second = 1,000 milliseconds</a:t>
            </a:r>
          </a:p>
        </p:txBody>
      </p:sp>
      <p:grpSp>
        <p:nvGrpSpPr>
          <p:cNvPr id="3" name="Group 12"/>
          <p:cNvGrpSpPr>
            <a:grpSpLocks/>
          </p:cNvGrpSpPr>
          <p:nvPr/>
        </p:nvGrpSpPr>
        <p:grpSpPr bwMode="auto">
          <a:xfrm>
            <a:off x="380628" y="4127748"/>
            <a:ext cx="8122068" cy="1702582"/>
            <a:chOff x="460" y="1662"/>
            <a:chExt cx="5354" cy="1073"/>
          </a:xfrm>
        </p:grpSpPr>
        <p:sp>
          <p:nvSpPr>
            <p:cNvPr id="22537" name="Line 13"/>
            <p:cNvSpPr>
              <a:spLocks noChangeShapeType="1"/>
            </p:cNvSpPr>
            <p:nvPr/>
          </p:nvSpPr>
          <p:spPr bwMode="auto">
            <a:xfrm>
              <a:off x="460" y="1998"/>
              <a:ext cx="5328"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538" name="Line 14"/>
            <p:cNvSpPr>
              <a:spLocks noChangeShapeType="1"/>
            </p:cNvSpPr>
            <p:nvPr/>
          </p:nvSpPr>
          <p:spPr bwMode="auto">
            <a:xfrm>
              <a:off x="700" y="1758"/>
              <a:ext cx="0" cy="72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539" name="Line 15"/>
            <p:cNvSpPr>
              <a:spLocks noChangeShapeType="1"/>
            </p:cNvSpPr>
            <p:nvPr/>
          </p:nvSpPr>
          <p:spPr bwMode="auto">
            <a:xfrm>
              <a:off x="1852" y="1854"/>
              <a:ext cx="0" cy="4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540" name="Line 16"/>
            <p:cNvSpPr>
              <a:spLocks noChangeShapeType="1"/>
            </p:cNvSpPr>
            <p:nvPr/>
          </p:nvSpPr>
          <p:spPr bwMode="auto">
            <a:xfrm>
              <a:off x="2476" y="1854"/>
              <a:ext cx="0" cy="24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541" name="Line 17"/>
            <p:cNvSpPr>
              <a:spLocks noChangeShapeType="1"/>
            </p:cNvSpPr>
            <p:nvPr/>
          </p:nvSpPr>
          <p:spPr bwMode="auto">
            <a:xfrm>
              <a:off x="2956" y="1902"/>
              <a:ext cx="0" cy="24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542" name="Line 18"/>
            <p:cNvSpPr>
              <a:spLocks noChangeShapeType="1"/>
            </p:cNvSpPr>
            <p:nvPr/>
          </p:nvSpPr>
          <p:spPr bwMode="auto">
            <a:xfrm>
              <a:off x="3196" y="1662"/>
              <a:ext cx="0" cy="624"/>
            </a:xfrm>
            <a:prstGeom prst="line">
              <a:avLst/>
            </a:prstGeom>
            <a:noFill/>
            <a:ln w="9525">
              <a:solidFill>
                <a:schemeClr val="tx1"/>
              </a:solidFill>
              <a:round/>
              <a:headEnd/>
              <a:tailEnd/>
            </a:ln>
          </p:spPr>
          <p:txBody>
            <a:bodyPr/>
            <a:lstStyle/>
            <a:p>
              <a:endParaRPr lang="en-US"/>
            </a:p>
          </p:txBody>
        </p:sp>
        <p:sp>
          <p:nvSpPr>
            <p:cNvPr id="22543" name="Line 19"/>
            <p:cNvSpPr>
              <a:spLocks noChangeShapeType="1"/>
            </p:cNvSpPr>
            <p:nvPr/>
          </p:nvSpPr>
          <p:spPr bwMode="auto">
            <a:xfrm>
              <a:off x="3436" y="1902"/>
              <a:ext cx="0" cy="24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544" name="Line 20"/>
            <p:cNvSpPr>
              <a:spLocks noChangeShapeType="1"/>
            </p:cNvSpPr>
            <p:nvPr/>
          </p:nvSpPr>
          <p:spPr bwMode="auto">
            <a:xfrm>
              <a:off x="3916" y="1854"/>
              <a:ext cx="0" cy="24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545" name="Line 21"/>
            <p:cNvSpPr>
              <a:spLocks noChangeShapeType="1"/>
            </p:cNvSpPr>
            <p:nvPr/>
          </p:nvSpPr>
          <p:spPr bwMode="auto">
            <a:xfrm>
              <a:off x="4444" y="1854"/>
              <a:ext cx="0" cy="5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546" name="Line 22"/>
            <p:cNvSpPr>
              <a:spLocks noChangeShapeType="1"/>
            </p:cNvSpPr>
            <p:nvPr/>
          </p:nvSpPr>
          <p:spPr bwMode="auto">
            <a:xfrm>
              <a:off x="5596" y="1758"/>
              <a:ext cx="0" cy="72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547" name="Text Box 23"/>
            <p:cNvSpPr txBox="1">
              <a:spLocks noChangeArrowheads="1"/>
            </p:cNvSpPr>
            <p:nvPr/>
          </p:nvSpPr>
          <p:spPr bwMode="auto">
            <a:xfrm>
              <a:off x="574" y="2474"/>
              <a:ext cx="344" cy="213"/>
            </a:xfrm>
            <a:prstGeom prst="rect">
              <a:avLst/>
            </a:prstGeom>
            <a:noFill/>
            <a:ln w="9525">
              <a:noFill/>
              <a:miter lim="800000"/>
              <a:headEnd/>
              <a:tailEnd/>
            </a:ln>
          </p:spPr>
          <p:txBody>
            <a:bodyPr wrap="none">
              <a:spAutoFit/>
            </a:bodyPr>
            <a:lstStyle/>
            <a:p>
              <a:pPr algn="ctr"/>
              <a:r>
                <a:rPr lang="en-US" sz="1600" dirty="0">
                  <a:latin typeface="Tahoma" pitchFamily="34" charset="0"/>
                </a:rPr>
                <a:t>200</a:t>
              </a:r>
            </a:p>
          </p:txBody>
        </p:sp>
        <p:sp>
          <p:nvSpPr>
            <p:cNvPr id="22548" name="Text Box 24"/>
            <p:cNvSpPr txBox="1">
              <a:spLocks noChangeArrowheads="1"/>
            </p:cNvSpPr>
            <p:nvPr/>
          </p:nvSpPr>
          <p:spPr bwMode="auto">
            <a:xfrm>
              <a:off x="1726" y="2474"/>
              <a:ext cx="344" cy="213"/>
            </a:xfrm>
            <a:prstGeom prst="rect">
              <a:avLst/>
            </a:prstGeom>
            <a:noFill/>
            <a:ln w="9525">
              <a:noFill/>
              <a:miter lim="800000"/>
              <a:headEnd/>
              <a:tailEnd/>
            </a:ln>
          </p:spPr>
          <p:txBody>
            <a:bodyPr wrap="none">
              <a:spAutoFit/>
            </a:bodyPr>
            <a:lstStyle/>
            <a:p>
              <a:pPr algn="ctr"/>
              <a:r>
                <a:rPr lang="en-US" sz="1600" dirty="0">
                  <a:latin typeface="Tahoma" pitchFamily="34" charset="0"/>
                </a:rPr>
                <a:t>100</a:t>
              </a:r>
            </a:p>
          </p:txBody>
        </p:sp>
        <p:sp>
          <p:nvSpPr>
            <p:cNvPr id="22549" name="Rectangle 25"/>
            <p:cNvSpPr>
              <a:spLocks noChangeArrowheads="1"/>
            </p:cNvSpPr>
            <p:nvPr/>
          </p:nvSpPr>
          <p:spPr bwMode="auto">
            <a:xfrm>
              <a:off x="2343" y="2138"/>
              <a:ext cx="270" cy="213"/>
            </a:xfrm>
            <a:prstGeom prst="rect">
              <a:avLst/>
            </a:prstGeom>
            <a:noFill/>
            <a:ln w="9525">
              <a:noFill/>
              <a:miter lim="800000"/>
              <a:headEnd/>
              <a:tailEnd/>
            </a:ln>
          </p:spPr>
          <p:txBody>
            <a:bodyPr wrap="none">
              <a:spAutoFit/>
            </a:bodyPr>
            <a:lstStyle/>
            <a:p>
              <a:pPr algn="ctr"/>
              <a:r>
                <a:rPr lang="en-US" sz="1600" dirty="0">
                  <a:latin typeface="Tahoma" pitchFamily="34" charset="0"/>
                </a:rPr>
                <a:t>40</a:t>
              </a:r>
            </a:p>
          </p:txBody>
        </p:sp>
        <p:sp>
          <p:nvSpPr>
            <p:cNvPr id="22550" name="Text Box 26"/>
            <p:cNvSpPr txBox="1">
              <a:spLocks noChangeArrowheads="1"/>
            </p:cNvSpPr>
            <p:nvPr/>
          </p:nvSpPr>
          <p:spPr bwMode="auto">
            <a:xfrm>
              <a:off x="2861" y="2129"/>
              <a:ext cx="270" cy="213"/>
            </a:xfrm>
            <a:prstGeom prst="rect">
              <a:avLst/>
            </a:prstGeom>
            <a:noFill/>
            <a:ln w="9525">
              <a:noFill/>
              <a:miter lim="800000"/>
              <a:headEnd/>
              <a:tailEnd/>
            </a:ln>
          </p:spPr>
          <p:txBody>
            <a:bodyPr wrap="none">
              <a:spAutoFit/>
            </a:bodyPr>
            <a:lstStyle/>
            <a:p>
              <a:pPr algn="ctr"/>
              <a:r>
                <a:rPr lang="en-US" sz="1600" dirty="0">
                  <a:latin typeface="Tahoma" pitchFamily="34" charset="0"/>
                </a:rPr>
                <a:t>15</a:t>
              </a:r>
            </a:p>
          </p:txBody>
        </p:sp>
        <p:sp>
          <p:nvSpPr>
            <p:cNvPr id="22551" name="Text Box 27"/>
            <p:cNvSpPr txBox="1">
              <a:spLocks noChangeArrowheads="1"/>
            </p:cNvSpPr>
            <p:nvPr/>
          </p:nvSpPr>
          <p:spPr bwMode="auto">
            <a:xfrm>
              <a:off x="3106" y="2391"/>
              <a:ext cx="196" cy="213"/>
            </a:xfrm>
            <a:prstGeom prst="rect">
              <a:avLst/>
            </a:prstGeom>
            <a:noFill/>
            <a:ln w="9525">
              <a:noFill/>
              <a:miter lim="800000"/>
              <a:headEnd/>
              <a:tailEnd/>
            </a:ln>
          </p:spPr>
          <p:txBody>
            <a:bodyPr wrap="none">
              <a:spAutoFit/>
            </a:bodyPr>
            <a:lstStyle/>
            <a:p>
              <a:pPr algn="ctr"/>
              <a:r>
                <a:rPr lang="en-US" sz="1600" dirty="0">
                  <a:latin typeface="Tahoma" pitchFamily="34" charset="0"/>
                </a:rPr>
                <a:t>0</a:t>
              </a:r>
            </a:p>
          </p:txBody>
        </p:sp>
        <p:sp>
          <p:nvSpPr>
            <p:cNvPr id="22552" name="Rectangle 28"/>
            <p:cNvSpPr>
              <a:spLocks noChangeArrowheads="1"/>
            </p:cNvSpPr>
            <p:nvPr/>
          </p:nvSpPr>
          <p:spPr bwMode="auto">
            <a:xfrm>
              <a:off x="3303" y="2138"/>
              <a:ext cx="270" cy="213"/>
            </a:xfrm>
            <a:prstGeom prst="rect">
              <a:avLst/>
            </a:prstGeom>
            <a:noFill/>
            <a:ln w="9525">
              <a:noFill/>
              <a:miter lim="800000"/>
              <a:headEnd/>
              <a:tailEnd/>
            </a:ln>
          </p:spPr>
          <p:txBody>
            <a:bodyPr wrap="none">
              <a:spAutoFit/>
            </a:bodyPr>
            <a:lstStyle/>
            <a:p>
              <a:pPr algn="ctr"/>
              <a:r>
                <a:rPr lang="en-US" sz="1600" dirty="0">
                  <a:latin typeface="Tahoma" pitchFamily="34" charset="0"/>
                </a:rPr>
                <a:t>15</a:t>
              </a:r>
            </a:p>
          </p:txBody>
        </p:sp>
        <p:sp>
          <p:nvSpPr>
            <p:cNvPr id="22553" name="Rectangle 29"/>
            <p:cNvSpPr>
              <a:spLocks noChangeArrowheads="1"/>
            </p:cNvSpPr>
            <p:nvPr/>
          </p:nvSpPr>
          <p:spPr bwMode="auto">
            <a:xfrm>
              <a:off x="3830" y="2138"/>
              <a:ext cx="270" cy="213"/>
            </a:xfrm>
            <a:prstGeom prst="rect">
              <a:avLst/>
            </a:prstGeom>
            <a:noFill/>
            <a:ln w="9525">
              <a:noFill/>
              <a:miter lim="800000"/>
              <a:headEnd/>
              <a:tailEnd/>
            </a:ln>
          </p:spPr>
          <p:txBody>
            <a:bodyPr wrap="none">
              <a:spAutoFit/>
            </a:bodyPr>
            <a:lstStyle/>
            <a:p>
              <a:pPr algn="ctr"/>
              <a:r>
                <a:rPr lang="en-US" sz="1600" dirty="0">
                  <a:latin typeface="Tahoma" pitchFamily="34" charset="0"/>
                </a:rPr>
                <a:t>40</a:t>
              </a:r>
            </a:p>
          </p:txBody>
        </p:sp>
        <p:sp>
          <p:nvSpPr>
            <p:cNvPr id="22554" name="Text Box 30"/>
            <p:cNvSpPr txBox="1">
              <a:spLocks noChangeArrowheads="1"/>
            </p:cNvSpPr>
            <p:nvPr/>
          </p:nvSpPr>
          <p:spPr bwMode="auto">
            <a:xfrm>
              <a:off x="4318" y="2522"/>
              <a:ext cx="344" cy="213"/>
            </a:xfrm>
            <a:prstGeom prst="rect">
              <a:avLst/>
            </a:prstGeom>
            <a:noFill/>
            <a:ln w="9525">
              <a:noFill/>
              <a:miter lim="800000"/>
              <a:headEnd/>
              <a:tailEnd/>
            </a:ln>
          </p:spPr>
          <p:txBody>
            <a:bodyPr wrap="none">
              <a:spAutoFit/>
            </a:bodyPr>
            <a:lstStyle/>
            <a:p>
              <a:pPr algn="ctr"/>
              <a:r>
                <a:rPr lang="en-US" sz="1600" dirty="0">
                  <a:latin typeface="Tahoma" pitchFamily="34" charset="0"/>
                </a:rPr>
                <a:t>100</a:t>
              </a:r>
            </a:p>
          </p:txBody>
        </p:sp>
        <p:sp>
          <p:nvSpPr>
            <p:cNvPr id="22555" name="Text Box 31"/>
            <p:cNvSpPr txBox="1">
              <a:spLocks noChangeArrowheads="1"/>
            </p:cNvSpPr>
            <p:nvPr/>
          </p:nvSpPr>
          <p:spPr bwMode="auto">
            <a:xfrm>
              <a:off x="5470" y="2474"/>
              <a:ext cx="344" cy="213"/>
            </a:xfrm>
            <a:prstGeom prst="rect">
              <a:avLst/>
            </a:prstGeom>
            <a:noFill/>
            <a:ln w="9525">
              <a:noFill/>
              <a:miter lim="800000"/>
              <a:headEnd/>
              <a:tailEnd/>
            </a:ln>
          </p:spPr>
          <p:txBody>
            <a:bodyPr wrap="none">
              <a:spAutoFit/>
            </a:bodyPr>
            <a:lstStyle/>
            <a:p>
              <a:pPr algn="ctr"/>
              <a:r>
                <a:rPr lang="en-US" sz="1600" dirty="0">
                  <a:latin typeface="Tahoma" pitchFamily="34" charset="0"/>
                </a:rPr>
                <a:t>200</a:t>
              </a:r>
            </a:p>
          </p:txBody>
        </p:sp>
      </p:grpSp>
      <p:sp>
        <p:nvSpPr>
          <p:cNvPr id="22534" name="Text Box 32"/>
          <p:cNvSpPr txBox="1">
            <a:spLocks noChangeArrowheads="1"/>
          </p:cNvSpPr>
          <p:nvPr/>
        </p:nvSpPr>
        <p:spPr bwMode="auto">
          <a:xfrm>
            <a:off x="2968317" y="5880199"/>
            <a:ext cx="3132579" cy="830993"/>
          </a:xfrm>
          <a:prstGeom prst="rect">
            <a:avLst/>
          </a:prstGeom>
          <a:noFill/>
          <a:ln w="9525">
            <a:noFill/>
            <a:miter lim="800000"/>
            <a:headEnd/>
            <a:tailEnd/>
          </a:ln>
        </p:spPr>
        <p:txBody>
          <a:bodyPr wrap="none" lIns="91435" tIns="45718" rIns="91435" bIns="45718">
            <a:spAutoFit/>
          </a:bodyPr>
          <a:lstStyle/>
          <a:p>
            <a:pPr algn="ctr"/>
            <a:r>
              <a:rPr lang="en-US" sz="1600" b="1" dirty="0">
                <a:latin typeface="Tahoma" pitchFamily="34" charset="0"/>
              </a:rPr>
              <a:t> 0  -  15 ms    Perfect</a:t>
            </a:r>
          </a:p>
          <a:p>
            <a:pPr algn="ctr"/>
            <a:r>
              <a:rPr lang="en-US" sz="1600" b="1" dirty="0">
                <a:latin typeface="Tahoma" pitchFamily="34" charset="0"/>
              </a:rPr>
              <a:t>16 -  40 ms    Above Average</a:t>
            </a:r>
          </a:p>
          <a:p>
            <a:pPr algn="ctr"/>
            <a:r>
              <a:rPr lang="en-US" sz="1600" b="1" dirty="0">
                <a:latin typeface="Tahoma" pitchFamily="34" charset="0"/>
              </a:rPr>
              <a:t>41 - 100 ms   Average</a:t>
            </a:r>
          </a:p>
        </p:txBody>
      </p:sp>
      <p:sp>
        <p:nvSpPr>
          <p:cNvPr id="2936865" name="Text Box 33"/>
          <p:cNvSpPr txBox="1">
            <a:spLocks noChangeArrowheads="1"/>
          </p:cNvSpPr>
          <p:nvPr/>
        </p:nvSpPr>
        <p:spPr bwMode="auto">
          <a:xfrm>
            <a:off x="533400" y="685800"/>
            <a:ext cx="2363018" cy="646327"/>
          </a:xfrm>
          <a:prstGeom prst="rect">
            <a:avLst/>
          </a:prstGeom>
          <a:noFill/>
          <a:ln w="9525">
            <a:noFill/>
            <a:miter lim="800000"/>
            <a:headEnd/>
            <a:tailEnd/>
          </a:ln>
          <a:effectLst/>
        </p:spPr>
        <p:txBody>
          <a:bodyPr lIns="91435" tIns="45718" rIns="91435" bIns="45718">
            <a:spAutoFit/>
          </a:bodyPr>
          <a:lstStyle/>
          <a:p>
            <a:pPr>
              <a:spcBef>
                <a:spcPct val="50000"/>
              </a:spcBef>
              <a:defRPr/>
            </a:pPr>
            <a:r>
              <a:rPr lang="en-US" dirty="0" smtClean="0">
                <a:solidFill>
                  <a:srgbClr val="CC3300"/>
                </a:solidFill>
                <a:effectLst>
                  <a:outerShdw blurRad="38100" dist="38100" dir="2700000" algn="tl">
                    <a:srgbClr val="000000"/>
                  </a:outerShdw>
                </a:effectLst>
              </a:rPr>
              <a:t>Left </a:t>
            </a:r>
            <a:r>
              <a:rPr lang="en-US" dirty="0">
                <a:solidFill>
                  <a:srgbClr val="CC3300"/>
                </a:solidFill>
                <a:effectLst>
                  <a:outerShdw blurRad="38100" dist="38100" dir="2700000" algn="tl">
                    <a:srgbClr val="000000"/>
                  </a:outerShdw>
                </a:effectLst>
              </a:rPr>
              <a:t>Ear</a:t>
            </a:r>
            <a:br>
              <a:rPr lang="en-US" dirty="0">
                <a:solidFill>
                  <a:srgbClr val="CC3300"/>
                </a:solidFill>
                <a:effectLst>
                  <a:outerShdw blurRad="38100" dist="38100" dir="2700000" algn="tl">
                    <a:srgbClr val="000000"/>
                  </a:outerShdw>
                </a:effectLst>
              </a:rPr>
            </a:br>
            <a:r>
              <a:rPr lang="en-US" dirty="0" smtClean="0">
                <a:solidFill>
                  <a:srgbClr val="0000FF"/>
                </a:solidFill>
                <a:effectLst>
                  <a:outerShdw blurRad="38100" dist="38100" dir="2700000" algn="tl">
                    <a:srgbClr val="000000"/>
                  </a:outerShdw>
                </a:effectLst>
              </a:rPr>
              <a:t>EARLY</a:t>
            </a:r>
            <a:endParaRPr lang="en-US" dirty="0">
              <a:solidFill>
                <a:srgbClr val="0000FF"/>
              </a:solidFill>
              <a:effectLst>
                <a:outerShdw blurRad="38100" dist="38100" dir="2700000" algn="tl">
                  <a:srgbClr val="000000"/>
                </a:outerShdw>
              </a:effectLst>
            </a:endParaRPr>
          </a:p>
        </p:txBody>
      </p:sp>
      <p:sp>
        <p:nvSpPr>
          <p:cNvPr id="37" name="Text Box 33"/>
          <p:cNvSpPr txBox="1">
            <a:spLocks noChangeArrowheads="1"/>
          </p:cNvSpPr>
          <p:nvPr/>
        </p:nvSpPr>
        <p:spPr bwMode="auto">
          <a:xfrm>
            <a:off x="6172200" y="685800"/>
            <a:ext cx="2363018" cy="646327"/>
          </a:xfrm>
          <a:prstGeom prst="rect">
            <a:avLst/>
          </a:prstGeom>
          <a:noFill/>
          <a:ln w="9525">
            <a:noFill/>
            <a:miter lim="800000"/>
            <a:headEnd/>
            <a:tailEnd/>
          </a:ln>
          <a:effectLst/>
        </p:spPr>
        <p:txBody>
          <a:bodyPr lIns="91435" tIns="45718" rIns="91435" bIns="45718">
            <a:spAutoFit/>
          </a:bodyPr>
          <a:lstStyle/>
          <a:p>
            <a:pPr algn="r">
              <a:spcBef>
                <a:spcPct val="50000"/>
              </a:spcBef>
              <a:defRPr/>
            </a:pPr>
            <a:r>
              <a:rPr lang="en-US" dirty="0">
                <a:solidFill>
                  <a:srgbClr val="CC3300"/>
                </a:solidFill>
                <a:effectLst>
                  <a:outerShdw blurRad="38100" dist="38100" dir="2700000" algn="tl">
                    <a:srgbClr val="000000"/>
                  </a:outerShdw>
                </a:effectLst>
              </a:rPr>
              <a:t>Right Ear</a:t>
            </a:r>
            <a:br>
              <a:rPr lang="en-US" dirty="0">
                <a:solidFill>
                  <a:srgbClr val="CC3300"/>
                </a:solidFill>
                <a:effectLst>
                  <a:outerShdw blurRad="38100" dist="38100" dir="2700000" algn="tl">
                    <a:srgbClr val="000000"/>
                  </a:outerShdw>
                </a:effectLst>
              </a:rPr>
            </a:br>
            <a:r>
              <a:rPr lang="en-US" dirty="0">
                <a:solidFill>
                  <a:srgbClr val="0000FF"/>
                </a:solidFill>
                <a:effectLst>
                  <a:outerShdw blurRad="38100" dist="38100" dir="2700000" algn="tl">
                    <a:srgbClr val="000000"/>
                  </a:outerShdw>
                </a:effectLst>
              </a:rPr>
              <a:t>LATE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normAutofit/>
          </a:bodyPr>
          <a:lstStyle/>
          <a:p>
            <a:r>
              <a:rPr lang="en-US" dirty="0"/>
              <a:t>Outcome Goals for Module 4</a:t>
            </a:r>
            <a:endParaRPr lang="en-US" dirty="0" smtClean="0"/>
          </a:p>
        </p:txBody>
      </p:sp>
      <p:sp>
        <p:nvSpPr>
          <p:cNvPr id="8195" name="TextBox 4"/>
          <p:cNvSpPr txBox="1">
            <a:spLocks noChangeArrowheads="1"/>
          </p:cNvSpPr>
          <p:nvPr/>
        </p:nvSpPr>
        <p:spPr bwMode="auto">
          <a:xfrm>
            <a:off x="1676400" y="1714500"/>
            <a:ext cx="6806802" cy="2650243"/>
          </a:xfrm>
          <a:prstGeom prst="rect">
            <a:avLst/>
          </a:prstGeom>
          <a:noFill/>
          <a:ln w="9525">
            <a:noFill/>
            <a:miter lim="800000"/>
            <a:headEnd/>
            <a:tailEnd/>
          </a:ln>
        </p:spPr>
        <p:txBody>
          <a:bodyPr wrap="square" lIns="64291" tIns="32146" rIns="64291" bIns="32146">
            <a:spAutoFit/>
          </a:bodyPr>
          <a:lstStyle/>
          <a:p>
            <a:pPr marL="457200" indent="-457200">
              <a:buFont typeface="Arial" pitchFamily="34" charset="0"/>
              <a:buChar char="•"/>
            </a:pPr>
            <a:r>
              <a:rPr lang="en-US" sz="2800" b="1" dirty="0" smtClean="0">
                <a:solidFill>
                  <a:schemeClr val="accent6">
                    <a:lumMod val="50000"/>
                  </a:schemeClr>
                </a:solidFill>
              </a:rPr>
              <a:t>Homework assignment </a:t>
            </a:r>
            <a:r>
              <a:rPr lang="en-US" sz="2800" b="1" dirty="0">
                <a:solidFill>
                  <a:schemeClr val="accent6">
                    <a:lumMod val="50000"/>
                  </a:schemeClr>
                </a:solidFill>
              </a:rPr>
              <a:t>and post-test </a:t>
            </a:r>
            <a:r>
              <a:rPr lang="en-US" sz="2800" b="1" dirty="0" smtClean="0">
                <a:solidFill>
                  <a:schemeClr val="accent6">
                    <a:lumMod val="50000"/>
                  </a:schemeClr>
                </a:solidFill>
              </a:rPr>
              <a:t>review from </a:t>
            </a:r>
            <a:r>
              <a:rPr lang="en-US" sz="2800" b="1" dirty="0">
                <a:solidFill>
                  <a:schemeClr val="accent6">
                    <a:lumMod val="50000"/>
                  </a:schemeClr>
                </a:solidFill>
              </a:rPr>
              <a:t>previous </a:t>
            </a:r>
            <a:r>
              <a:rPr lang="en-US" sz="2800" b="1" dirty="0" smtClean="0">
                <a:solidFill>
                  <a:schemeClr val="accent6">
                    <a:lumMod val="50000"/>
                  </a:schemeClr>
                </a:solidFill>
              </a:rPr>
              <a:t>Module 3.</a:t>
            </a:r>
            <a:endParaRPr lang="en-US" sz="2800" b="1" dirty="0">
              <a:solidFill>
                <a:schemeClr val="accent6">
                  <a:lumMod val="50000"/>
                </a:schemeClr>
              </a:solidFill>
            </a:endParaRPr>
          </a:p>
          <a:p>
            <a:pPr marL="457200" indent="-457200">
              <a:buFont typeface="Arial" pitchFamily="34" charset="0"/>
              <a:buChar char="•"/>
            </a:pPr>
            <a:r>
              <a:rPr lang="en-US" sz="2800" b="1" dirty="0" smtClean="0">
                <a:solidFill>
                  <a:schemeClr val="accent6">
                    <a:lumMod val="50000"/>
                  </a:schemeClr>
                </a:solidFill>
              </a:rPr>
              <a:t>Tools </a:t>
            </a:r>
            <a:r>
              <a:rPr lang="en-US" sz="2800" b="1" dirty="0">
                <a:solidFill>
                  <a:schemeClr val="accent6">
                    <a:lumMod val="50000"/>
                  </a:schemeClr>
                </a:solidFill>
              </a:rPr>
              <a:t>and techniques to help teach IM with guide sounds</a:t>
            </a:r>
          </a:p>
          <a:p>
            <a:pPr marL="457200" indent="-457200">
              <a:buFont typeface="Arial" pitchFamily="34" charset="0"/>
              <a:buChar char="•"/>
            </a:pPr>
            <a:r>
              <a:rPr lang="en-US" sz="2800" b="1" dirty="0">
                <a:solidFill>
                  <a:schemeClr val="accent6">
                    <a:lumMod val="50000"/>
                  </a:schemeClr>
                </a:solidFill>
              </a:rPr>
              <a:t>Review of </a:t>
            </a:r>
            <a:r>
              <a:rPr lang="en-US" sz="2800" b="1" dirty="0" smtClean="0">
                <a:solidFill>
                  <a:schemeClr val="accent6">
                    <a:lumMod val="50000"/>
                  </a:schemeClr>
                </a:solidFill>
              </a:rPr>
              <a:t>Module </a:t>
            </a:r>
            <a:r>
              <a:rPr lang="en-US" sz="2800" b="1" dirty="0">
                <a:solidFill>
                  <a:schemeClr val="accent6">
                    <a:lumMod val="50000"/>
                  </a:schemeClr>
                </a:solidFill>
              </a:rPr>
              <a:t>4</a:t>
            </a:r>
          </a:p>
          <a:p>
            <a:pPr marL="457200" indent="-457200">
              <a:buFont typeface="Arial" pitchFamily="34" charset="0"/>
              <a:buChar char="•"/>
            </a:pPr>
            <a:r>
              <a:rPr lang="en-US" sz="2800" b="1" dirty="0">
                <a:solidFill>
                  <a:schemeClr val="accent6">
                    <a:lumMod val="50000"/>
                  </a:schemeClr>
                </a:solidFill>
              </a:rPr>
              <a:t>Assignment/Homework</a:t>
            </a:r>
          </a:p>
        </p:txBody>
      </p:sp>
      <p:pic>
        <p:nvPicPr>
          <p:cNvPr id="14340" name="Picture 3" descr="C:\Users\BrainFocus1\AppData\Local\Microsoft\Windows\Temporary Internet Files\Content.IE5\HNKHN620\MC900303038[1].jpg"/>
          <p:cNvPicPr>
            <a:picLocks noChangeAspect="1" noChangeArrowheads="1"/>
          </p:cNvPicPr>
          <p:nvPr/>
        </p:nvPicPr>
        <p:blipFill>
          <a:blip r:embed="rId2" cstate="print"/>
          <a:srcRect/>
          <a:stretch>
            <a:fillRect/>
          </a:stretch>
        </p:blipFill>
        <p:spPr bwMode="auto">
          <a:xfrm>
            <a:off x="6172200" y="3352800"/>
            <a:ext cx="2271490" cy="2571750"/>
          </a:xfrm>
          <a:prstGeom prst="round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idx="4294967295"/>
          </p:nvPr>
        </p:nvSpPr>
        <p:spPr>
          <a:xfrm>
            <a:off x="1143000" y="228600"/>
            <a:ext cx="7315200" cy="1143000"/>
          </a:xfrm>
        </p:spPr>
        <p:txBody>
          <a:bodyPr/>
          <a:lstStyle/>
          <a:p>
            <a:r>
              <a:rPr lang="en-US" dirty="0" smtClean="0"/>
              <a:t>Sample One</a:t>
            </a:r>
          </a:p>
        </p:txBody>
      </p:sp>
      <p:sp>
        <p:nvSpPr>
          <p:cNvPr id="23555" name="Rectangle 2"/>
          <p:cNvSpPr>
            <a:spLocks noGrp="1" noChangeArrowheads="1"/>
          </p:cNvSpPr>
          <p:nvPr>
            <p:ph type="body" idx="4294967295"/>
          </p:nvPr>
        </p:nvSpPr>
        <p:spPr>
          <a:xfrm>
            <a:off x="5181600" y="1752600"/>
            <a:ext cx="3352800" cy="4191001"/>
          </a:xfrm>
        </p:spPr>
        <p:txBody>
          <a:bodyPr/>
          <a:lstStyle/>
          <a:p>
            <a:pPr marL="344488" indent="-344488">
              <a:spcBef>
                <a:spcPts val="0"/>
              </a:spcBef>
            </a:pPr>
            <a:r>
              <a:rPr lang="en-US" dirty="0" smtClean="0"/>
              <a:t>Adjusting the volume</a:t>
            </a:r>
            <a:r>
              <a:rPr lang="en-US" dirty="0"/>
              <a:t> </a:t>
            </a:r>
            <a:r>
              <a:rPr lang="en-US" dirty="0" smtClean="0"/>
              <a:t>settings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50" t="15001" b="17499"/>
          <a:stretch/>
        </p:blipFill>
        <p:spPr>
          <a:xfrm>
            <a:off x="431800" y="1752600"/>
            <a:ext cx="4673600" cy="2458192"/>
          </a:xfrm>
          <a:prstGeom prst="roundRect">
            <a:avLst>
              <a:gd name="adj" fmla="val 8594"/>
            </a:avLst>
          </a:prstGeom>
          <a:solidFill>
            <a:srgbClr val="FFFFFF">
              <a:shade val="85000"/>
            </a:srgbClr>
          </a:solidFill>
          <a:ln w="38100" cmpd="sng">
            <a:solidFill>
              <a:srgbClr val="C58D01"/>
            </a:solidFill>
          </a:ln>
          <a:effectLst>
            <a:outerShdw blurRad="50800" dist="38100" dir="8100000" algn="tr" rotWithShape="0">
              <a:prstClr val="black">
                <a:alpha val="40000"/>
              </a:prstClr>
            </a:outerShdw>
          </a:effectLst>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375" t="5000" b="22500"/>
          <a:stretch/>
        </p:blipFill>
        <p:spPr>
          <a:xfrm>
            <a:off x="5003800" y="3886200"/>
            <a:ext cx="3683000" cy="2209800"/>
          </a:xfrm>
          <a:prstGeom prst="roundRect">
            <a:avLst>
              <a:gd name="adj" fmla="val 8594"/>
            </a:avLst>
          </a:prstGeom>
          <a:solidFill>
            <a:srgbClr val="FFFFFF">
              <a:shade val="85000"/>
            </a:srgbClr>
          </a:solidFill>
          <a:ln w="38100" cmpd="sng">
            <a:solidFill>
              <a:schemeClr val="accent1">
                <a:lumMod val="75000"/>
              </a:schemeClr>
            </a:solidFill>
          </a:ln>
          <a:effectLst>
            <a:outerShdw blurRad="50800" dist="38100" dir="8100000" algn="tr" rotWithShape="0">
              <a:prstClr val="black">
                <a:alpha val="40000"/>
              </a:prst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1000"/>
          </a:stretch>
        </a:blipFill>
        <a:effectLst/>
      </p:bgPr>
    </p:bg>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1371600" y="304800"/>
            <a:ext cx="7315200" cy="1143000"/>
          </a:xfrm>
        </p:spPr>
        <p:txBody>
          <a:bodyPr/>
          <a:lstStyle/>
          <a:p>
            <a:r>
              <a:rPr lang="en-US" dirty="0" smtClean="0"/>
              <a:t>Sample Two</a:t>
            </a:r>
          </a:p>
        </p:txBody>
      </p:sp>
      <p:sp>
        <p:nvSpPr>
          <p:cNvPr id="1028" name="Content Placeholder 2"/>
          <p:cNvSpPr>
            <a:spLocks noGrp="1"/>
          </p:cNvSpPr>
          <p:nvPr>
            <p:ph idx="4294967295"/>
          </p:nvPr>
        </p:nvSpPr>
        <p:spPr>
          <a:xfrm>
            <a:off x="5029200" y="4114800"/>
            <a:ext cx="3581400" cy="1889125"/>
          </a:xfrm>
        </p:spPr>
        <p:txBody>
          <a:bodyPr/>
          <a:lstStyle/>
          <a:p>
            <a:pPr marL="344488" indent="-344488">
              <a:spcBef>
                <a:spcPts val="0"/>
              </a:spcBef>
            </a:pPr>
            <a:r>
              <a:rPr lang="en-US" dirty="0" smtClean="0"/>
              <a:t>Adjusting visual feedback</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0000"/>
          <a:stretch/>
        </p:blipFill>
        <p:spPr>
          <a:xfrm>
            <a:off x="5029200" y="1600200"/>
            <a:ext cx="3276600" cy="2211705"/>
          </a:xfrm>
          <a:prstGeom prst="roundRect">
            <a:avLst>
              <a:gd name="adj" fmla="val 8594"/>
            </a:avLst>
          </a:prstGeom>
          <a:solidFill>
            <a:srgbClr val="FFFFFF">
              <a:shade val="85000"/>
            </a:srgbClr>
          </a:solidFill>
          <a:ln w="38100" cmpd="sng">
            <a:solidFill>
              <a:srgbClr val="5FA326"/>
            </a:solidFill>
          </a:ln>
          <a:effectLst>
            <a:outerShdw blurRad="50800" dist="38100" dir="8100000" algn="tr" rotWithShape="0">
              <a:prstClr val="black">
                <a:alpha val="40000"/>
              </a:prstClr>
            </a:outerShdw>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125" t="5000" b="17500"/>
          <a:stretch/>
        </p:blipFill>
        <p:spPr>
          <a:xfrm>
            <a:off x="1143000" y="1600200"/>
            <a:ext cx="3662082" cy="2197249"/>
          </a:xfrm>
          <a:prstGeom prst="roundRect">
            <a:avLst>
              <a:gd name="adj" fmla="val 8594"/>
            </a:avLst>
          </a:prstGeom>
          <a:solidFill>
            <a:srgbClr val="FFFFFF">
              <a:shade val="85000"/>
            </a:srgbClr>
          </a:solidFill>
          <a:ln w="38100" cmpd="sng">
            <a:solidFill>
              <a:schemeClr val="accent2"/>
            </a:solidFill>
          </a:ln>
          <a:effectLst>
            <a:outerShdw blurRad="50800" dist="38100" dir="8100000" algn="tr" rotWithShape="0">
              <a:prstClr val="black">
                <a:alpha val="40000"/>
              </a:prstClr>
            </a:outerShdw>
          </a:effec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357" t="3644" r="143" b="18856"/>
          <a:stretch/>
        </p:blipFill>
        <p:spPr>
          <a:xfrm>
            <a:off x="1143000" y="4038600"/>
            <a:ext cx="3706761" cy="2209800"/>
          </a:xfrm>
          <a:prstGeom prst="roundRect">
            <a:avLst>
              <a:gd name="adj" fmla="val 8594"/>
            </a:avLst>
          </a:prstGeom>
          <a:solidFill>
            <a:srgbClr val="FFFFFF">
              <a:shade val="85000"/>
            </a:srgbClr>
          </a:solidFill>
          <a:ln w="38100" cmpd="sng">
            <a:solidFill>
              <a:schemeClr val="accent6">
                <a:lumMod val="75000"/>
              </a:schemeClr>
            </a:solidFill>
          </a:ln>
          <a:effectLst>
            <a:outerShdw blurRad="50800" dist="38100" dir="8100000" algn="tr" rotWithShape="0">
              <a:prstClr val="black">
                <a:alpha val="40000"/>
              </a:prst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143000" y="228600"/>
            <a:ext cx="7315200" cy="1143000"/>
          </a:xfrm>
        </p:spPr>
        <p:txBody>
          <a:bodyPr/>
          <a:lstStyle/>
          <a:p>
            <a:r>
              <a:rPr lang="en-US" dirty="0" smtClean="0"/>
              <a:t>Sample Three</a:t>
            </a:r>
          </a:p>
        </p:txBody>
      </p:sp>
      <p:sp>
        <p:nvSpPr>
          <p:cNvPr id="24579" name="Content Placeholder 2"/>
          <p:cNvSpPr>
            <a:spLocks noGrp="1"/>
          </p:cNvSpPr>
          <p:nvPr>
            <p:ph idx="4294967295"/>
          </p:nvPr>
        </p:nvSpPr>
        <p:spPr>
          <a:xfrm>
            <a:off x="1219200" y="1255059"/>
            <a:ext cx="7086600" cy="4860925"/>
          </a:xfrm>
        </p:spPr>
        <p:txBody>
          <a:bodyPr/>
          <a:lstStyle/>
          <a:p>
            <a:pPr marL="457200" indent="-457200"/>
            <a:r>
              <a:rPr lang="en-US" dirty="0" smtClean="0"/>
              <a:t>Adjusting difficulty setting</a:t>
            </a:r>
          </a:p>
          <a:p>
            <a:pPr marL="457200" indent="-457200"/>
            <a:r>
              <a:rPr lang="en-US" dirty="0" smtClean="0"/>
              <a:t>Tempo – Burst Threshold – Volume – Repetitions – Difficulty</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3750"/>
          <a:stretch/>
        </p:blipFill>
        <p:spPr>
          <a:xfrm>
            <a:off x="838200" y="3200400"/>
            <a:ext cx="3581400" cy="3114261"/>
          </a:xfrm>
          <a:prstGeom prst="roundRect">
            <a:avLst>
              <a:gd name="adj" fmla="val 8594"/>
            </a:avLst>
          </a:prstGeom>
          <a:solidFill>
            <a:srgbClr val="FFFFFF">
              <a:shade val="85000"/>
            </a:srgbClr>
          </a:solidFill>
          <a:ln w="38100" cmpd="sng">
            <a:solidFill>
              <a:schemeClr val="bg1"/>
            </a:solidFill>
          </a:ln>
          <a:effectLst>
            <a:outerShdw blurRad="50800" dist="38100" dir="8100000" algn="tr" rotWithShape="0">
              <a:prstClr val="black">
                <a:alpha val="40000"/>
              </a:prstClr>
            </a:outerShdw>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7500" b="22500"/>
          <a:stretch/>
        </p:blipFill>
        <p:spPr>
          <a:xfrm>
            <a:off x="4648200" y="3200400"/>
            <a:ext cx="3810000" cy="2000250"/>
          </a:xfrm>
          <a:prstGeom prst="roundRect">
            <a:avLst>
              <a:gd name="adj" fmla="val 8594"/>
            </a:avLst>
          </a:prstGeom>
          <a:solidFill>
            <a:srgbClr val="FFFFFF">
              <a:shade val="85000"/>
            </a:srgbClr>
          </a:solidFill>
          <a:ln w="38100" cmpd="sng">
            <a:solidFill>
              <a:schemeClr val="accent3">
                <a:lumMod val="75000"/>
              </a:schemeClr>
            </a:solidFill>
          </a:ln>
          <a:effectLst>
            <a:outerShdw blurRad="50800" dist="38100" dir="8100000" algn="tr" rotWithShape="0">
              <a:prstClr val="black">
                <a:alpha val="40000"/>
              </a:prstClr>
            </a:outerShdw>
          </a:effectLst>
        </p:spPr>
      </p:pic>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00" t="17500"/>
          <a:stretch/>
        </p:blipFill>
        <p:spPr>
          <a:xfrm>
            <a:off x="914400" y="824664"/>
            <a:ext cx="7391400" cy="4814136"/>
          </a:xfrm>
          <a:prstGeom prst="roundRect">
            <a:avLst>
              <a:gd name="adj" fmla="val 8594"/>
            </a:avLst>
          </a:prstGeom>
          <a:solidFill>
            <a:srgbClr val="FFFFFF">
              <a:shade val="85000"/>
            </a:srgbClr>
          </a:solidFill>
          <a:ln w="38100" cmpd="sng">
            <a:solidFill>
              <a:schemeClr val="tx1"/>
            </a:solidFill>
          </a:ln>
          <a:effectLst>
            <a:outerShdw blurRad="50800" dist="38100" dir="8100000" algn="tr" rotWithShape="0">
              <a:prstClr val="black">
                <a:alpha val="40000"/>
              </a:prst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143000" y="304800"/>
            <a:ext cx="7162800" cy="1020762"/>
          </a:xfrm>
        </p:spPr>
        <p:txBody>
          <a:bodyPr/>
          <a:lstStyle/>
          <a:p>
            <a:r>
              <a:rPr lang="en-US" dirty="0" smtClean="0"/>
              <a:t>Sample Four</a:t>
            </a:r>
          </a:p>
        </p:txBody>
      </p:sp>
      <p:sp>
        <p:nvSpPr>
          <p:cNvPr id="25603" name="Content Placeholder 2"/>
          <p:cNvSpPr>
            <a:spLocks noGrp="1"/>
          </p:cNvSpPr>
          <p:nvPr>
            <p:ph idx="4294967295"/>
          </p:nvPr>
        </p:nvSpPr>
        <p:spPr>
          <a:xfrm>
            <a:off x="1600200" y="1447800"/>
            <a:ext cx="6934200" cy="4678363"/>
          </a:xfrm>
        </p:spPr>
        <p:txBody>
          <a:bodyPr>
            <a:normAutofit/>
          </a:bodyPr>
          <a:lstStyle/>
          <a:p>
            <a:pPr marL="457200" indent="-457200"/>
            <a:r>
              <a:rPr lang="en-US" sz="3000" dirty="0" smtClean="0"/>
              <a:t>Attend to volume intensity</a:t>
            </a:r>
          </a:p>
          <a:p>
            <a:pPr marL="457200" indent="-457200"/>
            <a:r>
              <a:rPr lang="en-US" sz="3000" dirty="0" smtClean="0"/>
              <a:t>Consider Headphones vs Speakers</a:t>
            </a:r>
          </a:p>
        </p:txBody>
      </p:sp>
      <p:pic>
        <p:nvPicPr>
          <p:cNvPr id="25604" name="Picture 4" descr="2008_04054-5-08PBP0001.JPG"/>
          <p:cNvPicPr>
            <a:picLocks noChangeAspect="1"/>
          </p:cNvPicPr>
          <p:nvPr/>
        </p:nvPicPr>
        <p:blipFill>
          <a:blip r:embed="rId3" cstate="print"/>
          <a:srcRect/>
          <a:stretch>
            <a:fillRect/>
          </a:stretch>
        </p:blipFill>
        <p:spPr bwMode="auto">
          <a:xfrm>
            <a:off x="4953000" y="2819400"/>
            <a:ext cx="2772571" cy="3282696"/>
          </a:xfrm>
          <a:prstGeom prst="roundRect">
            <a:avLst/>
          </a:prstGeom>
          <a:ln w="38100">
            <a:solidFill>
              <a:schemeClr val="accent3"/>
            </a:solidFill>
            <a:headEnd/>
            <a:tailEnd/>
          </a:ln>
          <a:effectLst>
            <a:outerShdw blurRad="50800" dist="762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pic>
        <p:nvPicPr>
          <p:cNvPr id="25605" name="Picture 2" descr="2007_1017Bestpractices30035.JPG"/>
          <p:cNvPicPr>
            <a:picLocks noChangeAspect="1"/>
          </p:cNvPicPr>
          <p:nvPr/>
        </p:nvPicPr>
        <p:blipFill>
          <a:blip r:embed="rId4" cstate="print"/>
          <a:srcRect/>
          <a:stretch>
            <a:fillRect/>
          </a:stretch>
        </p:blipFill>
        <p:spPr bwMode="auto">
          <a:xfrm>
            <a:off x="1600200" y="2819400"/>
            <a:ext cx="2778159" cy="3279710"/>
          </a:xfrm>
          <a:prstGeom prst="roundRect">
            <a:avLst/>
          </a:prstGeom>
          <a:ln w="38100">
            <a:solidFill>
              <a:schemeClr val="bg2">
                <a:lumMod val="50000"/>
              </a:schemeClr>
            </a:solidFill>
            <a:headEnd/>
            <a:tailEnd/>
          </a:ln>
          <a:effectLst>
            <a:outerShdw blurRad="50800" dist="762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1066800" y="381000"/>
            <a:ext cx="7315200" cy="868362"/>
          </a:xfrm>
        </p:spPr>
        <p:txBody>
          <a:bodyPr>
            <a:normAutofit fontScale="90000"/>
          </a:bodyPr>
          <a:lstStyle/>
          <a:p>
            <a:r>
              <a:rPr lang="en-US" dirty="0" smtClean="0"/>
              <a:t>Role Playing and Turn Taking</a:t>
            </a:r>
            <a:br>
              <a:rPr lang="en-US" dirty="0" smtClean="0"/>
            </a:br>
            <a:endParaRPr lang="en-US" dirty="0" smtClean="0"/>
          </a:p>
        </p:txBody>
      </p:sp>
      <p:sp>
        <p:nvSpPr>
          <p:cNvPr id="4" name="TextBox 3"/>
          <p:cNvSpPr txBox="1"/>
          <p:nvPr/>
        </p:nvSpPr>
        <p:spPr>
          <a:xfrm>
            <a:off x="3429000" y="2590800"/>
            <a:ext cx="4038600" cy="369332"/>
          </a:xfrm>
          <a:prstGeom prst="rect">
            <a:avLst/>
          </a:prstGeom>
          <a:noFill/>
        </p:spPr>
        <p:txBody>
          <a:bodyPr wrap="square" rtlCol="0">
            <a:spAutoFit/>
          </a:bodyPr>
          <a:lstStyle/>
          <a:p>
            <a:r>
              <a:rPr lang="en-US" dirty="0" smtClean="0"/>
              <a:t>Movie: </a:t>
            </a:r>
            <a:r>
              <a:rPr lang="en-US" dirty="0" err="1" smtClean="0"/>
              <a:t>Peds</a:t>
            </a:r>
            <a:r>
              <a:rPr lang="en-US" dirty="0" smtClean="0"/>
              <a:t> 4 Slide 25.mp4</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066800" y="228600"/>
            <a:ext cx="7315200" cy="1143000"/>
          </a:xfrm>
        </p:spPr>
        <p:txBody>
          <a:bodyPr>
            <a:normAutofit fontScale="90000"/>
          </a:bodyPr>
          <a:lstStyle/>
          <a:p>
            <a:r>
              <a:rPr lang="en-US" dirty="0" smtClean="0"/>
              <a:t/>
            </a:r>
            <a:br>
              <a:rPr lang="en-US" dirty="0" smtClean="0"/>
            </a:br>
            <a:r>
              <a:rPr lang="en-US" dirty="0" smtClean="0"/>
              <a:t>Tips, Tricks and Learning Kicks</a:t>
            </a:r>
            <a:br>
              <a:rPr lang="en-US" dirty="0" smtClean="0"/>
            </a:br>
            <a:endParaRPr lang="en-US" dirty="0" smtClean="0"/>
          </a:p>
        </p:txBody>
      </p:sp>
      <p:pic>
        <p:nvPicPr>
          <p:cNvPr id="26628" name="Picture 2" descr="C:\Users\BrainFocus1\Desktop\2008_04054-5-08PBP0055.JPG"/>
          <p:cNvPicPr>
            <a:picLocks noChangeAspect="1" noChangeArrowheads="1"/>
          </p:cNvPicPr>
          <p:nvPr/>
        </p:nvPicPr>
        <p:blipFill>
          <a:blip r:embed="rId3" cstate="print"/>
          <a:srcRect/>
          <a:stretch>
            <a:fillRect/>
          </a:stretch>
        </p:blipFill>
        <p:spPr bwMode="auto">
          <a:xfrm rot="581788">
            <a:off x="526182" y="2072972"/>
            <a:ext cx="4562750" cy="3488366"/>
          </a:xfrm>
          <a:prstGeom prst="roundRect">
            <a:avLst/>
          </a:prstGeom>
          <a:noFill/>
          <a:ln w="38100">
            <a:solidFill>
              <a:srgbClr val="FFFF00"/>
            </a:solidFill>
            <a:miter lim="800000"/>
            <a:headEnd/>
            <a:tailEnd/>
          </a:ln>
          <a:effectLst>
            <a:outerShdw blurRad="50800" dist="76200" dir="8100000" algn="tr" rotWithShape="0">
              <a:prstClr val="black">
                <a:alpha val="40000"/>
              </a:prstClr>
            </a:outerShdw>
          </a:effectLst>
        </p:spPr>
      </p:pic>
      <p:pic>
        <p:nvPicPr>
          <p:cNvPr id="34817" name="Picture 1" descr="F:\PBP  PREPARATION\PBP  PREPARATION\Book Pictures\2008_0605Devon\Contained in a home IM moment!.JPG"/>
          <p:cNvPicPr>
            <a:picLocks noChangeAspect="1" noChangeArrowheads="1"/>
          </p:cNvPicPr>
          <p:nvPr/>
        </p:nvPicPr>
        <p:blipFill>
          <a:blip r:embed="rId4" cstate="print"/>
          <a:srcRect/>
          <a:stretch>
            <a:fillRect/>
          </a:stretch>
        </p:blipFill>
        <p:spPr bwMode="auto">
          <a:xfrm rot="21295958">
            <a:off x="4922538" y="1300676"/>
            <a:ext cx="3780676" cy="4755273"/>
          </a:xfrm>
          <a:prstGeom prst="roundRect">
            <a:avLst/>
          </a:prstGeom>
          <a:noFill/>
          <a:ln w="38100">
            <a:solidFill>
              <a:schemeClr val="bg2">
                <a:lumMod val="25000"/>
              </a:schemeClr>
            </a:solidFill>
          </a:ln>
          <a:effectLst>
            <a:outerShdw blurRad="50800" dist="38100" dir="8100000" algn="tr" rotWithShape="0">
              <a:prstClr val="black">
                <a:alpha val="40000"/>
              </a:prstClr>
            </a:outerShdw>
          </a:effectLst>
        </p:spPr>
      </p:pic>
      <p:sp>
        <p:nvSpPr>
          <p:cNvPr id="2" name="TextBox 1"/>
          <p:cNvSpPr txBox="1"/>
          <p:nvPr/>
        </p:nvSpPr>
        <p:spPr>
          <a:xfrm>
            <a:off x="265003" y="5920670"/>
            <a:ext cx="4916597" cy="646331"/>
          </a:xfrm>
          <a:prstGeom prst="rect">
            <a:avLst/>
          </a:prstGeom>
          <a:noFill/>
        </p:spPr>
        <p:txBody>
          <a:bodyPr wrap="square" rtlCol="0">
            <a:spAutoFit/>
          </a:bodyPr>
          <a:lstStyle/>
          <a:p>
            <a:r>
              <a:rPr lang="en-US" dirty="0" smtClean="0"/>
              <a:t>Letting off steam and being creative helps with extending training and compliance.</a:t>
            </a:r>
            <a:endParaRPr lang="en-US" dirty="0"/>
          </a:p>
        </p:txBody>
      </p:sp>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3075" name="Title 3"/>
          <p:cNvSpPr>
            <a:spLocks noGrp="1"/>
          </p:cNvSpPr>
          <p:nvPr>
            <p:ph type="title" idx="4294967295"/>
          </p:nvPr>
        </p:nvSpPr>
        <p:spPr>
          <a:xfrm>
            <a:off x="1143000" y="304800"/>
            <a:ext cx="7162800" cy="1143000"/>
          </a:xfrm>
        </p:spPr>
        <p:txBody>
          <a:bodyPr/>
          <a:lstStyle/>
          <a:p>
            <a:r>
              <a:rPr lang="en-US" dirty="0" smtClean="0"/>
              <a:t>Whole Body Movement </a:t>
            </a:r>
          </a:p>
        </p:txBody>
      </p:sp>
      <p:pic>
        <p:nvPicPr>
          <p:cNvPr id="2" name="Picture 3" descr="F:\IMG_0999.jpg"/>
          <p:cNvPicPr>
            <a:picLocks noChangeAspect="1" noChangeArrowheads="1"/>
          </p:cNvPicPr>
          <p:nvPr/>
        </p:nvPicPr>
        <p:blipFill>
          <a:blip r:embed="rId3" cstate="print"/>
          <a:srcRect/>
          <a:stretch>
            <a:fillRect/>
          </a:stretch>
        </p:blipFill>
        <p:spPr bwMode="auto">
          <a:xfrm rot="21063626">
            <a:off x="1474470" y="1487870"/>
            <a:ext cx="3352990" cy="4470652"/>
          </a:xfrm>
          <a:prstGeom prst="roundRect">
            <a:avLst/>
          </a:prstGeom>
          <a:noFill/>
          <a:ln w="38100">
            <a:solidFill>
              <a:srgbClr val="00B050"/>
            </a:solidFill>
          </a:ln>
          <a:effectLst>
            <a:outerShdw blurRad="50800" dist="76200" dir="8100000" algn="tr" rotWithShape="0">
              <a:prstClr val="black">
                <a:alpha val="40000"/>
              </a:prstClr>
            </a:outerShdw>
          </a:effectLst>
        </p:spPr>
      </p:pic>
      <p:pic>
        <p:nvPicPr>
          <p:cNvPr id="3077" name="Picture 5" descr="C:\Users\BrainFocus1\Documents\PBP COACHING PICTURES\[013015].jpg"/>
          <p:cNvPicPr>
            <a:picLocks noChangeAspect="1" noChangeArrowheads="1"/>
          </p:cNvPicPr>
          <p:nvPr/>
        </p:nvPicPr>
        <p:blipFill>
          <a:blip r:embed="rId4" cstate="print"/>
          <a:srcRect/>
          <a:stretch>
            <a:fillRect/>
          </a:stretch>
        </p:blipFill>
        <p:spPr bwMode="auto">
          <a:xfrm rot="460226">
            <a:off x="5019139" y="1374781"/>
            <a:ext cx="3181724" cy="4696831"/>
          </a:xfrm>
          <a:prstGeom prst="roundRect">
            <a:avLst/>
          </a:prstGeom>
          <a:noFill/>
          <a:ln w="38100">
            <a:solidFill>
              <a:srgbClr val="FF0000"/>
            </a:solidFill>
          </a:ln>
          <a:effectLst>
            <a:outerShdw blurRad="50800" dist="76200" dir="8100000" algn="tr" rotWithShape="0">
              <a:prstClr val="black">
                <a:alpha val="40000"/>
              </a:prstClr>
            </a:outerShdw>
          </a:effectLst>
        </p:spPr>
      </p:pic>
      <p:sp>
        <p:nvSpPr>
          <p:cNvPr id="3" name="TextBox 2"/>
          <p:cNvSpPr txBox="1"/>
          <p:nvPr/>
        </p:nvSpPr>
        <p:spPr>
          <a:xfrm>
            <a:off x="3048000" y="6262938"/>
            <a:ext cx="3048000" cy="369332"/>
          </a:xfrm>
          <a:prstGeom prst="rect">
            <a:avLst/>
          </a:prstGeom>
          <a:noFill/>
        </p:spPr>
        <p:txBody>
          <a:bodyPr wrap="square" rtlCol="0">
            <a:spAutoFit/>
          </a:bodyPr>
          <a:lstStyle/>
          <a:p>
            <a:r>
              <a:rPr lang="en-US" dirty="0" smtClean="0"/>
              <a:t>CAN YOU FEEL THE BEAT?</a:t>
            </a:r>
            <a:endParaRPr lang="en-US" dirty="0"/>
          </a:p>
        </p:txBody>
      </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219200" y="274638"/>
            <a:ext cx="7315200" cy="1143000"/>
          </a:xfrm>
        </p:spPr>
        <p:txBody>
          <a:bodyPr>
            <a:normAutofit fontScale="90000"/>
          </a:bodyPr>
          <a:lstStyle/>
          <a:p>
            <a:r>
              <a:rPr lang="en-US" dirty="0" smtClean="0"/>
              <a:t>Explore Techniques to Help ‘Feel’ the Beat</a:t>
            </a:r>
          </a:p>
        </p:txBody>
      </p:sp>
      <p:sp>
        <p:nvSpPr>
          <p:cNvPr id="4" name="TextBox 3"/>
          <p:cNvSpPr txBox="1"/>
          <p:nvPr/>
        </p:nvSpPr>
        <p:spPr>
          <a:xfrm>
            <a:off x="3429000" y="2971800"/>
            <a:ext cx="3429000" cy="369332"/>
          </a:xfrm>
          <a:prstGeom prst="rect">
            <a:avLst/>
          </a:prstGeom>
          <a:noFill/>
        </p:spPr>
        <p:txBody>
          <a:bodyPr wrap="square" rtlCol="0">
            <a:spAutoFit/>
          </a:bodyPr>
          <a:lstStyle/>
          <a:p>
            <a:r>
              <a:rPr lang="en-US" dirty="0" smtClean="0"/>
              <a:t>Movie: </a:t>
            </a:r>
            <a:r>
              <a:rPr lang="en-US" dirty="0" err="1" smtClean="0"/>
              <a:t>Peds</a:t>
            </a:r>
            <a:r>
              <a:rPr lang="en-US" dirty="0" smtClean="0"/>
              <a:t> 4 slide 28.mp4</a:t>
            </a:r>
            <a:endParaRPr lang="en-US" dirty="0"/>
          </a:p>
        </p:txBody>
      </p:sp>
    </p:spTree>
    <p:extLst>
      <p:ext uri="{BB962C8B-B14F-4D97-AF65-F5344CB8AC3E}">
        <p14:creationId xmlns:p14="http://schemas.microsoft.com/office/powerpoint/2010/main" val="29777044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219200" y="274638"/>
            <a:ext cx="7315200" cy="1143000"/>
          </a:xfrm>
        </p:spPr>
        <p:txBody>
          <a:bodyPr>
            <a:normAutofit fontScale="90000"/>
          </a:bodyPr>
          <a:lstStyle/>
          <a:p>
            <a:r>
              <a:rPr lang="en-US" dirty="0" smtClean="0"/>
              <a:t>Explore Techniques to Help ‘Feel’ the Beat</a:t>
            </a:r>
          </a:p>
        </p:txBody>
      </p:sp>
      <p:sp>
        <p:nvSpPr>
          <p:cNvPr id="5" name="TextBox 4"/>
          <p:cNvSpPr txBox="1"/>
          <p:nvPr/>
        </p:nvSpPr>
        <p:spPr>
          <a:xfrm>
            <a:off x="3505200" y="3200400"/>
            <a:ext cx="2971800" cy="369332"/>
          </a:xfrm>
          <a:prstGeom prst="rect">
            <a:avLst/>
          </a:prstGeom>
          <a:noFill/>
        </p:spPr>
        <p:txBody>
          <a:bodyPr wrap="square" rtlCol="0">
            <a:spAutoFit/>
          </a:bodyPr>
          <a:lstStyle/>
          <a:p>
            <a:r>
              <a:rPr lang="en-US" dirty="0" smtClean="0"/>
              <a:t>Movie: MOV03071.mp4</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1066800" y="274638"/>
            <a:ext cx="7620000" cy="1143000"/>
          </a:xfrm>
        </p:spPr>
        <p:txBody>
          <a:bodyPr>
            <a:normAutofit fontScale="90000"/>
          </a:bodyPr>
          <a:lstStyle/>
          <a:p>
            <a:r>
              <a:rPr lang="en-US" dirty="0"/>
              <a:t>Review of Post-Test from </a:t>
            </a:r>
            <a:r>
              <a:rPr lang="en-US" dirty="0" smtClean="0"/>
              <a:t>Module 3</a:t>
            </a:r>
          </a:p>
        </p:txBody>
      </p:sp>
      <p:sp>
        <p:nvSpPr>
          <p:cNvPr id="9219" name="Rectangle 2"/>
          <p:cNvSpPr>
            <a:spLocks noGrp="1" noChangeArrowheads="1"/>
          </p:cNvSpPr>
          <p:nvPr>
            <p:ph type="body" idx="1"/>
          </p:nvPr>
        </p:nvSpPr>
        <p:spPr/>
        <p:txBody>
          <a:bodyPr/>
          <a:lstStyle/>
          <a:p>
            <a:pPr marL="514350" indent="-514350">
              <a:buFont typeface="+mj-lt"/>
              <a:buAutoNum type="arabicPeriod"/>
            </a:pPr>
            <a:r>
              <a:rPr lang="en-US" dirty="0" smtClean="0"/>
              <a:t>True or False: It does not matter what activities you do with your IM clients, as long as you find them relevant to your own clinical goal framework.</a:t>
            </a:r>
          </a:p>
          <a:p>
            <a:pPr marL="457200" indent="-457200"/>
            <a:endParaRPr lang="en-US" sz="2400" dirty="0" smtClean="0"/>
          </a:p>
          <a:p>
            <a:pPr marL="457200" indent="-457200"/>
            <a:r>
              <a:rPr lang="en-US" dirty="0" smtClean="0"/>
              <a:t>Answer: False</a:t>
            </a:r>
          </a:p>
        </p:txBody>
      </p:sp>
    </p:spTree>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dirty="0" smtClean="0"/>
              <a:t>Review of Module 4 Learning Objectives</a:t>
            </a:r>
          </a:p>
        </p:txBody>
      </p:sp>
      <p:sp>
        <p:nvSpPr>
          <p:cNvPr id="43011" name="Content Placeholder 2"/>
          <p:cNvSpPr>
            <a:spLocks noGrp="1"/>
          </p:cNvSpPr>
          <p:nvPr>
            <p:ph idx="1"/>
          </p:nvPr>
        </p:nvSpPr>
        <p:spPr/>
        <p:txBody>
          <a:bodyPr/>
          <a:lstStyle/>
          <a:p>
            <a:pPr marL="457200" indent="-457200"/>
            <a:r>
              <a:rPr lang="en-US" dirty="0" smtClean="0"/>
              <a:t>Teaching auditory association skills </a:t>
            </a:r>
          </a:p>
          <a:p>
            <a:pPr marL="457200" indent="-457200"/>
            <a:r>
              <a:rPr lang="en-US" dirty="0" smtClean="0"/>
              <a:t>Examples of strategies to help teach auditory association skills using IM.</a:t>
            </a:r>
          </a:p>
          <a:p>
            <a:pPr marL="457200" indent="-457200">
              <a:spcBef>
                <a:spcPts val="0"/>
              </a:spcBef>
            </a:pPr>
            <a:r>
              <a:rPr lang="en-US" dirty="0" smtClean="0"/>
              <a:t>Developing a treatment plan with IM to help children to associate</a:t>
            </a:r>
          </a:p>
          <a:p>
            <a:pPr marL="457200" indent="-457200">
              <a:spcBef>
                <a:spcPts val="0"/>
              </a:spcBef>
              <a:buNone/>
            </a:pPr>
            <a:r>
              <a:rPr lang="en-US" dirty="0" smtClean="0"/>
              <a:t>	to a rhythmic beat.</a:t>
            </a:r>
          </a:p>
        </p:txBody>
      </p:sp>
      <p:pic>
        <p:nvPicPr>
          <p:cNvPr id="43012" name="Picture 3" descr="C:\Users\BrainFocus1\AppData\Local\Microsoft\Windows\Temporary Internet Files\Content.IE5\F2ARZTUM\MC900441510[1].png"/>
          <p:cNvPicPr>
            <a:picLocks noChangeAspect="1" noChangeArrowheads="1"/>
          </p:cNvPicPr>
          <p:nvPr/>
        </p:nvPicPr>
        <p:blipFill>
          <a:blip r:embed="rId2" cstate="print"/>
          <a:srcRect/>
          <a:stretch>
            <a:fillRect/>
          </a:stretch>
        </p:blipFill>
        <p:spPr bwMode="auto">
          <a:xfrm>
            <a:off x="6248400" y="3810000"/>
            <a:ext cx="2250281" cy="2250281"/>
          </a:xfrm>
          <a:prstGeom prst="rect">
            <a:avLst/>
          </a:prstGeom>
          <a:noFill/>
          <a:ln w="9525">
            <a:noFill/>
            <a:miter lim="800000"/>
            <a:headEnd/>
            <a:tailEnd/>
          </a:ln>
        </p:spPr>
      </p:pic>
    </p:spTree>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rainFocus1\AppData\Local\Microsoft\Windows\Temporary Internet Files\Content.IE5\F2ARZTUM\MC900431560[1].png"/>
          <p:cNvPicPr>
            <a:picLocks noChangeAspect="1" noChangeArrowheads="1"/>
          </p:cNvPicPr>
          <p:nvPr/>
        </p:nvPicPr>
        <p:blipFill>
          <a:blip r:embed="rId2" cstate="print"/>
          <a:srcRect/>
          <a:stretch>
            <a:fillRect/>
          </a:stretch>
        </p:blipFill>
        <p:spPr bwMode="auto">
          <a:xfrm>
            <a:off x="2971800" y="1143000"/>
            <a:ext cx="3581400" cy="3581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p:txBody>
          <a:bodyPr/>
          <a:lstStyle/>
          <a:p>
            <a:r>
              <a:rPr lang="en-US" dirty="0" smtClean="0"/>
              <a:t>Module 4 Homework</a:t>
            </a:r>
          </a:p>
        </p:txBody>
      </p:sp>
      <p:sp>
        <p:nvSpPr>
          <p:cNvPr id="45059" name="Rectangle 2"/>
          <p:cNvSpPr>
            <a:spLocks noGrp="1" noChangeArrowheads="1"/>
          </p:cNvSpPr>
          <p:nvPr>
            <p:ph type="body" idx="1"/>
          </p:nvPr>
        </p:nvSpPr>
        <p:spPr/>
        <p:txBody>
          <a:bodyPr/>
          <a:lstStyle/>
          <a:p>
            <a:pPr marL="514350" indent="-514350">
              <a:buFont typeface="+mj-lt"/>
              <a:buAutoNum type="arabicPeriod"/>
            </a:pPr>
            <a:r>
              <a:rPr lang="en-US" dirty="0" smtClean="0"/>
              <a:t>Complete Module 4 Post-Test</a:t>
            </a:r>
          </a:p>
          <a:p>
            <a:pPr marL="514350" indent="-514350">
              <a:buFont typeface="+mj-lt"/>
              <a:buAutoNum type="arabicPeriod"/>
            </a:pPr>
            <a:r>
              <a:rPr lang="en-US" dirty="0" smtClean="0"/>
              <a:t>Watch webinar, “Those Guide Sounds are Driving me Crazy!”</a:t>
            </a:r>
          </a:p>
          <a:p>
            <a:pPr marL="514350" indent="-514350">
              <a:buFont typeface="+mj-lt"/>
              <a:buAutoNum type="arabicPeriod"/>
            </a:pPr>
            <a:r>
              <a:rPr lang="en-US" smtClean="0"/>
              <a:t>Complete </a:t>
            </a:r>
            <a:r>
              <a:rPr lang="en-US" smtClean="0"/>
              <a:t>webinar </a:t>
            </a:r>
            <a:r>
              <a:rPr lang="en-US" dirty="0" smtClean="0"/>
              <a:t>Post-Test</a:t>
            </a:r>
          </a:p>
        </p:txBody>
      </p:sp>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1295400" y="304800"/>
            <a:ext cx="7315200" cy="1143000"/>
          </a:xfrm>
        </p:spPr>
        <p:txBody>
          <a:bodyPr/>
          <a:lstStyle/>
          <a:p>
            <a:r>
              <a:rPr lang="en-US" smtClean="0"/>
              <a:t>Resources</a:t>
            </a:r>
          </a:p>
        </p:txBody>
      </p:sp>
      <p:sp>
        <p:nvSpPr>
          <p:cNvPr id="27651" name="Rectangle 2"/>
          <p:cNvSpPr>
            <a:spLocks noGrp="1" noChangeArrowheads="1"/>
          </p:cNvSpPr>
          <p:nvPr>
            <p:ph type="body" idx="4294967295"/>
          </p:nvPr>
        </p:nvSpPr>
        <p:spPr>
          <a:xfrm>
            <a:off x="1295400" y="1630362"/>
            <a:ext cx="7315200" cy="4525963"/>
          </a:xfrm>
        </p:spPr>
        <p:txBody>
          <a:bodyPr/>
          <a:lstStyle/>
          <a:p>
            <a:pPr marL="457200" indent="-457200"/>
            <a:r>
              <a:rPr lang="en-US" dirty="0" err="1" smtClean="0"/>
              <a:t>Shamma</a:t>
            </a:r>
            <a:r>
              <a:rPr lang="en-US" dirty="0" smtClean="0"/>
              <a:t>, </a:t>
            </a:r>
            <a:r>
              <a:rPr lang="en-US" dirty="0" err="1" smtClean="0"/>
              <a:t>Shihab</a:t>
            </a:r>
            <a:r>
              <a:rPr lang="en-US" dirty="0" smtClean="0"/>
              <a:t>. “On the Role of Space and Time in Auditory Processing.”</a:t>
            </a:r>
            <a:r>
              <a:rPr lang="en-US" i="1" dirty="0" smtClean="0"/>
              <a:t> Trends in Cognitive Sciences</a:t>
            </a:r>
            <a:r>
              <a:rPr lang="en-US" dirty="0" smtClean="0"/>
              <a:t>. Volume 5, Issue 8. pgs. 340-348. 1 August 2001</a:t>
            </a:r>
          </a:p>
          <a:p>
            <a:pPr marL="457200" indent="-457200"/>
            <a:r>
              <a:rPr lang="en-US" dirty="0" err="1" smtClean="0"/>
              <a:t>Winer</a:t>
            </a:r>
            <a:r>
              <a:rPr lang="en-US" dirty="0" smtClean="0"/>
              <a:t>, Jeffery A. “The Auditory Cortex: Fundamental Neuroscience.” 2011</a:t>
            </a:r>
          </a:p>
          <a:p>
            <a:pPr marL="457200" indent="-457200"/>
            <a:endParaRPr lang="en-US" dirty="0" smtClean="0"/>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66800" y="274638"/>
            <a:ext cx="7620000" cy="1143000"/>
          </a:xfrm>
        </p:spPr>
        <p:txBody>
          <a:bodyPr>
            <a:normAutofit fontScale="90000"/>
          </a:bodyPr>
          <a:lstStyle/>
          <a:p>
            <a:r>
              <a:rPr lang="en-US" dirty="0"/>
              <a:t>Review of Post-Test from </a:t>
            </a:r>
            <a:r>
              <a:rPr lang="en-US" dirty="0" smtClean="0"/>
              <a:t>Module 3</a:t>
            </a:r>
          </a:p>
        </p:txBody>
      </p:sp>
      <p:sp>
        <p:nvSpPr>
          <p:cNvPr id="10243" name="Content Placeholder 2"/>
          <p:cNvSpPr>
            <a:spLocks noGrp="1"/>
          </p:cNvSpPr>
          <p:nvPr>
            <p:ph idx="1"/>
          </p:nvPr>
        </p:nvSpPr>
        <p:spPr>
          <a:xfrm>
            <a:off x="1524000" y="1676400"/>
            <a:ext cx="7162800" cy="4449763"/>
          </a:xfrm>
        </p:spPr>
        <p:txBody>
          <a:bodyPr/>
          <a:lstStyle/>
          <a:p>
            <a:pPr marL="0" indent="0">
              <a:buNone/>
            </a:pPr>
            <a:r>
              <a:rPr lang="en-US" dirty="0" smtClean="0"/>
              <a:t>2. True or False: Motivational strategies are vital to help maintain client engagement.</a:t>
            </a:r>
          </a:p>
          <a:p>
            <a:pPr marL="457200" indent="-457200"/>
            <a:endParaRPr lang="en-US" dirty="0" smtClean="0"/>
          </a:p>
          <a:p>
            <a:pPr marL="457200" indent="-457200"/>
            <a:r>
              <a:rPr lang="en-US" dirty="0" smtClean="0"/>
              <a:t>Answer: True</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1000"/>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914400" y="228600"/>
            <a:ext cx="7620000" cy="1143000"/>
          </a:xfrm>
        </p:spPr>
        <p:txBody>
          <a:bodyPr>
            <a:normAutofit fontScale="90000"/>
          </a:bodyPr>
          <a:lstStyle/>
          <a:p>
            <a:r>
              <a:rPr lang="en-US" dirty="0"/>
              <a:t>Review of Post-Test from Module </a:t>
            </a:r>
            <a:r>
              <a:rPr lang="en-US" dirty="0" smtClean="0"/>
              <a:t>3</a:t>
            </a:r>
          </a:p>
        </p:txBody>
      </p:sp>
      <p:sp>
        <p:nvSpPr>
          <p:cNvPr id="3" name="Content Placeholder 2"/>
          <p:cNvSpPr>
            <a:spLocks noGrp="1"/>
          </p:cNvSpPr>
          <p:nvPr>
            <p:ph idx="4294967295"/>
          </p:nvPr>
        </p:nvSpPr>
        <p:spPr>
          <a:xfrm>
            <a:off x="1219200" y="1554162"/>
            <a:ext cx="7315200" cy="4525963"/>
          </a:xfrm>
        </p:spPr>
        <p:txBody>
          <a:bodyPr>
            <a:normAutofit lnSpcReduction="10000"/>
          </a:bodyPr>
          <a:lstStyle/>
          <a:p>
            <a:pPr marL="0" indent="0">
              <a:buNone/>
            </a:pPr>
            <a:r>
              <a:rPr lang="en-US" dirty="0" smtClean="0"/>
              <a:t>3. Strategies that help build a client’s motivation include:</a:t>
            </a:r>
          </a:p>
          <a:p>
            <a:pPr marL="914400" lvl="1" indent="-457200">
              <a:buFont typeface="+mj-lt"/>
              <a:buAutoNum type="alphaLcParenR"/>
            </a:pPr>
            <a:r>
              <a:rPr lang="en-US" dirty="0" smtClean="0"/>
              <a:t>Drawing on a client’s own interests</a:t>
            </a:r>
          </a:p>
          <a:p>
            <a:pPr marL="914400" lvl="1" indent="-457200">
              <a:buFont typeface="+mj-lt"/>
              <a:buAutoNum type="alphaLcParenR"/>
            </a:pPr>
            <a:r>
              <a:rPr lang="en-US" dirty="0" smtClean="0"/>
              <a:t>Give lots of verbal and nonverbal reinforcement</a:t>
            </a:r>
          </a:p>
          <a:p>
            <a:pPr marL="914400" lvl="1" indent="-457200">
              <a:buFont typeface="+mj-lt"/>
              <a:buAutoNum type="alphaLcParenR"/>
            </a:pPr>
            <a:r>
              <a:rPr lang="en-US" dirty="0" smtClean="0"/>
              <a:t>Both a and b</a:t>
            </a:r>
          </a:p>
          <a:p>
            <a:pPr marL="914400" lvl="1" indent="-457200">
              <a:buFont typeface="+mj-lt"/>
              <a:buAutoNum type="alphaLcParenR"/>
            </a:pPr>
            <a:r>
              <a:rPr lang="en-US" dirty="0" smtClean="0"/>
              <a:t>Provide a structured list of required session activities.</a:t>
            </a:r>
          </a:p>
          <a:p>
            <a:pPr marL="457200" indent="-457200"/>
            <a:r>
              <a:rPr lang="en-US" dirty="0" smtClean="0"/>
              <a:t>Answer: C</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90600" y="274638"/>
            <a:ext cx="7696200" cy="1143000"/>
          </a:xfrm>
        </p:spPr>
        <p:txBody>
          <a:bodyPr>
            <a:normAutofit fontScale="90000"/>
          </a:bodyPr>
          <a:lstStyle/>
          <a:p>
            <a:r>
              <a:rPr lang="en-US" dirty="0"/>
              <a:t>Review of Post-Test from Module </a:t>
            </a:r>
            <a:r>
              <a:rPr lang="en-US" dirty="0" smtClean="0"/>
              <a:t>3</a:t>
            </a:r>
          </a:p>
        </p:txBody>
      </p:sp>
      <p:sp>
        <p:nvSpPr>
          <p:cNvPr id="12291" name="Content Placeholder 2"/>
          <p:cNvSpPr>
            <a:spLocks noGrp="1"/>
          </p:cNvSpPr>
          <p:nvPr>
            <p:ph idx="1"/>
          </p:nvPr>
        </p:nvSpPr>
        <p:spPr>
          <a:xfrm>
            <a:off x="1524000" y="1676400"/>
            <a:ext cx="7162800" cy="4449763"/>
          </a:xfrm>
        </p:spPr>
        <p:txBody>
          <a:bodyPr/>
          <a:lstStyle/>
          <a:p>
            <a:pPr marL="0" indent="0">
              <a:buNone/>
            </a:pPr>
            <a:r>
              <a:rPr lang="en-US" dirty="0" smtClean="0"/>
              <a:t>4. True or False: Applying principles of engagement has no bearing on greater neuroplastic changes and functional outcomes for clients.</a:t>
            </a:r>
          </a:p>
          <a:p>
            <a:pPr marL="457200" indent="-457200"/>
            <a:r>
              <a:rPr lang="en-US" dirty="0" smtClean="0"/>
              <a:t>Answer: False</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990600" y="304800"/>
            <a:ext cx="7620000" cy="1143000"/>
          </a:xfrm>
        </p:spPr>
        <p:txBody>
          <a:bodyPr>
            <a:normAutofit fontScale="90000"/>
          </a:bodyPr>
          <a:lstStyle/>
          <a:p>
            <a:r>
              <a:rPr lang="en-US" dirty="0"/>
              <a:t>Review of Post-Test from Module </a:t>
            </a:r>
            <a:r>
              <a:rPr lang="en-US" dirty="0" smtClean="0"/>
              <a:t>3</a:t>
            </a:r>
          </a:p>
        </p:txBody>
      </p:sp>
      <p:sp>
        <p:nvSpPr>
          <p:cNvPr id="13315" name="Content Placeholder 2"/>
          <p:cNvSpPr>
            <a:spLocks noGrp="1"/>
          </p:cNvSpPr>
          <p:nvPr>
            <p:ph idx="4294967295"/>
          </p:nvPr>
        </p:nvSpPr>
        <p:spPr>
          <a:xfrm>
            <a:off x="1295400" y="1630362"/>
            <a:ext cx="7315200" cy="4525963"/>
          </a:xfrm>
        </p:spPr>
        <p:txBody>
          <a:bodyPr/>
          <a:lstStyle/>
          <a:p>
            <a:pPr marL="0" indent="0">
              <a:buNone/>
            </a:pPr>
            <a:r>
              <a:rPr lang="en-US" dirty="0" smtClean="0"/>
              <a:t>5. The following switches may be used with the IM Pro system: </a:t>
            </a:r>
          </a:p>
          <a:p>
            <a:pPr marL="914400" lvl="1" indent="-457200">
              <a:buFont typeface="+mj-lt"/>
              <a:buAutoNum type="alphaLcParenR"/>
            </a:pPr>
            <a:r>
              <a:rPr lang="en-US" dirty="0" smtClean="0"/>
              <a:t>Compatibility switches</a:t>
            </a:r>
          </a:p>
          <a:p>
            <a:pPr marL="914400" lvl="1" indent="-457200">
              <a:buFont typeface="+mj-lt"/>
              <a:buAutoNum type="alphaLcParenR"/>
            </a:pPr>
            <a:r>
              <a:rPr lang="en-US" dirty="0" smtClean="0"/>
              <a:t>Mouth switches</a:t>
            </a:r>
          </a:p>
          <a:p>
            <a:pPr marL="914400" lvl="1" indent="-457200">
              <a:buFont typeface="+mj-lt"/>
              <a:buAutoNum type="alphaLcParenR"/>
            </a:pPr>
            <a:r>
              <a:rPr lang="en-US" dirty="0" smtClean="0"/>
              <a:t>Voice activated switches</a:t>
            </a:r>
          </a:p>
          <a:p>
            <a:pPr marL="914400" lvl="1" indent="-457200">
              <a:buFont typeface="+mj-lt"/>
              <a:buAutoNum type="alphaLcParenR"/>
            </a:pPr>
            <a:r>
              <a:rPr lang="en-US" dirty="0" smtClean="0"/>
              <a:t>All of the above</a:t>
            </a:r>
          </a:p>
          <a:p>
            <a:pPr marL="457200" indent="-457200"/>
            <a:r>
              <a:rPr lang="en-US" dirty="0" smtClean="0"/>
              <a:t>Answer: D</a:t>
            </a:r>
          </a:p>
          <a:p>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p:txBody>
          <a:bodyPr/>
          <a:lstStyle/>
          <a:p>
            <a:pPr eaLnBrk="1" hangingPunct="1"/>
            <a:r>
              <a:rPr lang="en-US" smtClean="0"/>
              <a:t>The Key to IM Success:</a:t>
            </a:r>
          </a:p>
        </p:txBody>
      </p:sp>
      <p:sp>
        <p:nvSpPr>
          <p:cNvPr id="9219" name="Content Placeholder 2"/>
          <p:cNvSpPr>
            <a:spLocks noGrp="1"/>
          </p:cNvSpPr>
          <p:nvPr>
            <p:ph idx="1"/>
          </p:nvPr>
        </p:nvSpPr>
        <p:spPr>
          <a:xfrm>
            <a:off x="1676400" y="1600200"/>
            <a:ext cx="7010400" cy="3505200"/>
          </a:xfrm>
        </p:spPr>
        <p:txBody>
          <a:bodyPr/>
          <a:lstStyle/>
          <a:p>
            <a:pPr marL="457200" indent="-457200" eaLnBrk="1" hangingPunct="1"/>
            <a:r>
              <a:rPr lang="en-US" dirty="0" smtClean="0"/>
              <a:t>Modify for Engagement!</a:t>
            </a:r>
          </a:p>
          <a:p>
            <a:pPr marL="457200" indent="-457200" eaLnBrk="1" hangingPunct="1"/>
            <a:r>
              <a:rPr lang="en-US" dirty="0" smtClean="0"/>
              <a:t>Be Spontaneous for Novelty!</a:t>
            </a:r>
          </a:p>
          <a:p>
            <a:pPr marL="457200" indent="-457200" eaLnBrk="1" hangingPunct="1"/>
            <a:r>
              <a:rPr lang="en-US" dirty="0" smtClean="0"/>
              <a:t>Increase repetition for </a:t>
            </a:r>
          </a:p>
          <a:p>
            <a:pPr marL="457200" indent="-457200" eaLnBrk="1" hangingPunct="1">
              <a:buFont typeface="Arial" pitchFamily="34" charset="0"/>
              <a:buNone/>
            </a:pPr>
            <a:r>
              <a:rPr lang="en-US" dirty="0" smtClean="0"/>
              <a:t>    Synaptic growth!</a:t>
            </a:r>
          </a:p>
        </p:txBody>
      </p:sp>
      <p:pic>
        <p:nvPicPr>
          <p:cNvPr id="16388" name="Picture 6" descr="C:\Users\BrainFocus1\AppData\Local\Microsoft\Windows\Temporary Internet Files\Content.IE5\F2ARZTUM\MC900027558[1].wmf"/>
          <p:cNvPicPr>
            <a:picLocks noChangeAspect="1" noChangeArrowheads="1"/>
          </p:cNvPicPr>
          <p:nvPr/>
        </p:nvPicPr>
        <p:blipFill>
          <a:blip r:embed="rId2" cstate="print"/>
          <a:srcRect/>
          <a:stretch>
            <a:fillRect/>
          </a:stretch>
        </p:blipFill>
        <p:spPr bwMode="auto">
          <a:xfrm>
            <a:off x="6248400" y="2667000"/>
            <a:ext cx="2173288" cy="3005138"/>
          </a:xfrm>
          <a:prstGeom prst="rect">
            <a:avLst/>
          </a:prstGeom>
          <a:noFill/>
          <a:ln w="38100" cap="sq">
            <a:noFill/>
            <a:miter lim="800000"/>
            <a:headEnd/>
            <a:tailEnd/>
          </a:ln>
          <a:effectLst>
            <a:outerShdw blurRad="63500" dist="38100" dir="2700000" algn="tl" rotWithShape="0">
              <a:srgbClr val="000000">
                <a:alpha val="42999"/>
              </a:srgbClr>
            </a:outerShdw>
          </a:effectLs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1219200" y="304800"/>
            <a:ext cx="7315200" cy="1143000"/>
          </a:xfrm>
        </p:spPr>
        <p:txBody>
          <a:bodyPr/>
          <a:lstStyle/>
          <a:p>
            <a:r>
              <a:rPr lang="en-US" dirty="0" smtClean="0"/>
              <a:t>Techniques for Success</a:t>
            </a:r>
            <a:endParaRPr lang="en-US" dirty="0"/>
          </a:p>
        </p:txBody>
      </p:sp>
      <p:sp>
        <p:nvSpPr>
          <p:cNvPr id="3" name="Content Placeholder 2"/>
          <p:cNvSpPr>
            <a:spLocks noGrp="1"/>
          </p:cNvSpPr>
          <p:nvPr>
            <p:ph idx="4294967295"/>
          </p:nvPr>
        </p:nvSpPr>
        <p:spPr>
          <a:xfrm>
            <a:off x="1219200" y="1630362"/>
            <a:ext cx="7315200" cy="4525963"/>
          </a:xfrm>
        </p:spPr>
        <p:txBody>
          <a:bodyPr>
            <a:normAutofit fontScale="77500" lnSpcReduction="20000"/>
          </a:bodyPr>
          <a:lstStyle/>
          <a:p>
            <a:pPr marL="457200" indent="-457200"/>
            <a:r>
              <a:rPr lang="en-US" dirty="0" smtClean="0"/>
              <a:t>Positioning alternatives</a:t>
            </a:r>
          </a:p>
          <a:p>
            <a:pPr marL="457200" indent="-457200"/>
            <a:r>
              <a:rPr lang="en-US" dirty="0" smtClean="0"/>
              <a:t>Physical Environment</a:t>
            </a:r>
          </a:p>
          <a:p>
            <a:pPr marL="457200" indent="-457200"/>
            <a:r>
              <a:rPr lang="en-US" dirty="0" smtClean="0"/>
              <a:t>Sensory Environment</a:t>
            </a:r>
          </a:p>
          <a:p>
            <a:pPr marL="457200" indent="-457200"/>
            <a:r>
              <a:rPr lang="en-US" dirty="0" smtClean="0"/>
              <a:t>Motivation Strategies</a:t>
            </a:r>
          </a:p>
          <a:p>
            <a:pPr marL="457200" indent="-457200"/>
            <a:r>
              <a:rPr lang="en-US" dirty="0" smtClean="0">
                <a:solidFill>
                  <a:srgbClr val="FF0000"/>
                </a:solidFill>
              </a:rPr>
              <a:t>Tempo/Timing variance</a:t>
            </a:r>
          </a:p>
          <a:p>
            <a:pPr marL="457200" indent="-457200"/>
            <a:r>
              <a:rPr lang="en-US" dirty="0" smtClean="0"/>
              <a:t>Feedback Strategies</a:t>
            </a:r>
          </a:p>
          <a:p>
            <a:pPr marL="457200" indent="-457200"/>
            <a:r>
              <a:rPr lang="en-US" dirty="0" smtClean="0"/>
              <a:t>Interpreting Data</a:t>
            </a:r>
          </a:p>
          <a:p>
            <a:pPr marL="457200" indent="-457200"/>
            <a:r>
              <a:rPr lang="en-US" dirty="0" smtClean="0"/>
              <a:t>Pacing of activities and themes</a:t>
            </a:r>
          </a:p>
          <a:p>
            <a:pPr marL="457200" indent="-457200"/>
            <a:r>
              <a:rPr lang="en-US" dirty="0" smtClean="0"/>
              <a:t>Duration of tasks and sessions</a:t>
            </a:r>
          </a:p>
          <a:p>
            <a:pPr marL="457200" indent="-457200"/>
            <a:r>
              <a:rPr lang="en-US" dirty="0" smtClean="0"/>
              <a:t>Building Relationships – allowing control</a:t>
            </a:r>
          </a:p>
          <a:p>
            <a:pPr marL="457200" indent="-457200"/>
            <a:r>
              <a:rPr lang="en-US" dirty="0" smtClean="0"/>
              <a:t>Switch choices and Access</a:t>
            </a:r>
          </a:p>
        </p:txBody>
      </p:sp>
      <p:pic>
        <p:nvPicPr>
          <p:cNvPr id="17412" name="Picture 6" descr="C:\Users\BrainFocus1\AppData\Local\Microsoft\Windows\Temporary Internet Files\Content.IE5\BQD6BJDE\MC9000404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76400"/>
            <a:ext cx="2741414" cy="2786063"/>
          </a:xfrm>
          <a:prstGeom prst="rect">
            <a:avLst/>
          </a:prstGeom>
          <a:noFill/>
          <a:ln w="38100" cap="sq">
            <a:no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9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DEO_FILES_RECORD" val="&lt;Videos&gt;&lt;Video Name=&quot;Peds 4 Slide 25_277_1_21001.flv&quot; Position=&quot;1&quot; SlideID=&quot;277&quot;/&gt;&lt;Video Name=&quot;Peds 4 slide 28_280_1_68066.flv&quot; Position=&quot;1&quot; SlideID=&quot;280&quot;/&gt;&lt;/Videos&gt;&#10;"/>
  <p:tag name="MMPROD_UIDATA" val="&lt;database version=&quot;9.0&quot;&gt;&lt;object type=&quot;1&quot; unique_id=&quot;10001&quot;&gt;&lt;property id=&quot;20226&quot; value=&quot;E:\Education (IMW-SFILESQL1)\Pediatric Best Practices\PED Coaching\NEW FILES\Auditory Precessing (no videos).pptx&quot;/&gt;&lt;property id=&quot;20227&quot; value=&quot;R:\Pediatric Best Practices\PED Coaching\NEW FILES\Module 4\4- Auditory Precessing_Package.prpkg&quot;/&gt;&lt;object type=&quot;8&quot; unique_id=&quot;10002&quot;&gt;&lt;/object&gt;&lt;object type=&quot;2&quot; unique_id=&quot;10003&quot;&gt;&lt;object type=&quot;3&quot; unique_id=&quot;13577&quot;&gt;&lt;property id=&quot;20148&quot; value=&quot;5&quot;/&gt;&lt;property id=&quot;20300&quot; value=&quot;Slide 1 - &amp;quot;Pediatric Best Practice Coaching Session 4: Teaching Auditory Association Skills  By Mary Jones, OTR/L, DipCOT Sens&quot;/&gt;&lt;property id=&quot;20307&quot; value=&quot;257&quot;/&gt;&lt;/object&gt;&lt;object type=&quot;3&quot; unique_id=&quot;13578&quot;&gt;&lt;property id=&quot;20148&quot; value=&quot;5&quot;/&gt;&lt;property id=&quot;20300&quot; value=&quot;Slide 2 - &amp;quot;Session 4 Goals&amp;quot;&quot;/&gt;&lt;property id=&quot;20307&quot; value=&quot;258&quot;/&gt;&lt;/object&gt;&lt;object type=&quot;3&quot; unique_id=&quot;13579&quot;&gt;&lt;property id=&quot;20148&quot; value=&quot;5&quot;/&gt;&lt;property id=&quot;20300&quot; value=&quot;Slide 3 - &amp;quot;Post-Test Review Session 3: Question 1&amp;quot;&quot;/&gt;&lt;property id=&quot;20307&quot; value=&quot;259&quot;/&gt;&lt;/object&gt;&lt;object type=&quot;3&quot; unique_id=&quot;13580&quot;&gt;&lt;property id=&quot;20148&quot; value=&quot;5&quot;/&gt;&lt;property id=&quot;20300&quot; value=&quot;Slide 4 - &amp;quot;Session 3: Question 2&amp;quot;&quot;/&gt;&lt;property id=&quot;20307&quot; value=&quot;260&quot;/&gt;&lt;/object&gt;&lt;object type=&quot;3&quot; unique_id=&quot;13581&quot;&gt;&lt;property id=&quot;20148&quot; value=&quot;5&quot;/&gt;&lt;property id=&quot;20300&quot; value=&quot;Slide 5 - &amp;quot;Session 3: Question 3&amp;quot;&quot;/&gt;&lt;property id=&quot;20307&quot; value=&quot;261&quot;/&gt;&lt;/object&gt;&lt;object type=&quot;3&quot; unique_id=&quot;13582&quot;&gt;&lt;property id=&quot;20148&quot; value=&quot;5&quot;/&gt;&lt;property id=&quot;20300&quot; value=&quot;Slide 6 - &amp;quot;Session 3: Question 4&amp;quot;&quot;/&gt;&lt;property id=&quot;20307&quot; value=&quot;262&quot;/&gt;&lt;/object&gt;&lt;object type=&quot;3&quot; unique_id=&quot;13583&quot;&gt;&lt;property id=&quot;20148&quot; value=&quot;5&quot;/&gt;&lt;property id=&quot;20300&quot; value=&quot;Slide 7 - &amp;quot;Session 3: Question 5&amp;quot;&quot;/&gt;&lt;property id=&quot;20307&quot; value=&quot;263&quot;/&gt;&lt;/object&gt;&lt;object type=&quot;3&quot; unique_id=&quot;13585&quot;&gt;&lt;property id=&quot;20148&quot; value=&quot;5&quot;/&gt;&lt;property id=&quot;20300&quot; value=&quot;Slide 9 - &amp;quot;Techniques for Success&amp;quot;&quot;/&gt;&lt;property id=&quot;20307&quot; value=&quot;283&quot;/&gt;&lt;/object&gt;&lt;object type=&quot;3&quot; unique_id=&quot;13586&quot;&gt;&lt;property id=&quot;20148&quot; value=&quot;5&quot;/&gt;&lt;property id=&quot;20300&quot; value=&quot;Slide 10 - &amp;quot;In Support of Guide Sounds&amp;quot;&quot;/&gt;&lt;property id=&quot;20307&quot; value=&quot;266&quot;/&gt;&lt;/object&gt;&lt;object type=&quot;3&quot; unique_id=&quot;13587&quot;&gt;&lt;property id=&quot;20148&quot; value=&quot;5&quot;/&gt;&lt;property id=&quot;20300&quot; value=&quot;Slide 11 - &amp;quot; Development of Temporal Processing&amp;quot;&quot;/&gt;&lt;property id=&quot;20307&quot; value=&quot;284&quot;/&gt;&lt;/object&gt;&lt;object type=&quot;3&quot; unique_id=&quot;13588&quot;&gt;&lt;property id=&quot;20148&quot; value=&quot;5&quot;/&gt;&lt;property id=&quot;20300&quot; value=&quot;Slide 12 - &amp;quot;Developing Selective Attention&amp;quot;&quot;/&gt;&lt;property id=&quot;20307&quot; value=&quot;267&quot;/&gt;&lt;/object&gt;&lt;object type=&quot;3&quot; unique_id=&quot;13589&quot;&gt;&lt;property id=&quot;20148&quot; value=&quot;5&quot;/&gt;&lt;property id=&quot;20300&quot; value=&quot;Slide 13&quot;/&gt;&lt;property id=&quot;20307&quot; value=&quot;268&quot;/&gt;&lt;/object&gt;&lt;object type=&quot;3&quot; unique_id=&quot;13590&quot;&gt;&lt;property id=&quot;20148&quot; value=&quot;5&quot;/&gt;&lt;property id=&quot;20300&quot; value=&quot;Slide 14 - &amp;quot;When and How to Transition to Guide Sounds Training&amp;quot;&quot;/&gt;&lt;property id=&quot;20307&quot; value=&quot;269&quot;/&gt;&lt;/object&gt;&lt;object type=&quot;3&quot; unique_id=&quot;13591&quot;&gt;&lt;property id=&quot;20148&quot; value=&quot;5&quot;/&gt;&lt;property id=&quot;20300&quot; value=&quot;Slide 15 - &amp;quot;Developing a Treatment Plan&amp;quot;&quot;/&gt;&lt;property id=&quot;20307&quot; value=&quot;270&quot;/&gt;&lt;/object&gt;&lt;object type=&quot;3&quot; unique_id=&quot;13592&quot;&gt;&lt;property id=&quot;20148&quot; value=&quot;5&quot;/&gt;&lt;property id=&quot;20300&quot; value=&quot;Slide 16 - &amp;quot;Developing a Treatment Plan&amp;quot;&quot;/&gt;&lt;property id=&quot;20307&quot; value=&quot;285&quot;/&gt;&lt;/object&gt;&lt;object type=&quot;3&quot; unique_id=&quot;13593&quot;&gt;&lt;property id=&quot;20148&quot; value=&quot;5&quot;/&gt;&lt;property id=&quot;20300&quot; value=&quot;Slide 17 - &amp;quot;Developing a Treatment Plan&amp;quot;&quot;/&gt;&lt;property id=&quot;20307&quot; value=&quot;271&quot;/&gt;&lt;/object&gt;&lt;object type=&quot;3&quot; unique_id=&quot;13594&quot;&gt;&lt;property id=&quot;20148&quot; value=&quot;5&quot;/&gt;&lt;property id=&quot;20300&quot; value=&quot;Slide 18 - &amp;quot;Developing a Treatment Plan&amp;quot;&quot;/&gt;&lt;property id=&quot;20307&quot; value=&quot;286&quot;/&gt;&lt;/object&gt;&lt;object type=&quot;3&quot; unique_id=&quot;13595&quot;&gt;&lt;property id=&quot;20148&quot; value=&quot;5&quot;/&gt;&lt;property id=&quot;20300&quot; value=&quot;Slide 19 - &amp;quot;Left Ear                       EARLY&amp;amp;#x09;&amp;amp;#x09;&amp;quot;&quot;/&gt;&lt;property id=&quot;20307&quot; value=&quot;272&quot;/&gt;&lt;/object&gt;&lt;object type=&quot;3&quot; unique_id=&quot;13596&quot;&gt;&lt;property id=&quot;20148&quot; value=&quot;5&quot;/&gt;&lt;property id=&quot;20300&quot; value=&quot;Slide 20 - &amp;quot;Sample One&amp;quot;&quot;/&gt;&lt;property id=&quot;20307&quot; value=&quot;273&quot;/&gt;&lt;/object&gt;&lt;object type=&quot;3&quot; unique_id=&quot;13597&quot;&gt;&lt;property id=&quot;20148&quot; value=&quot;5&quot;/&gt;&lt;property id=&quot;20300&quot; value=&quot;Slide 21 - &amp;quot;Sample Two&amp;quot;&quot;/&gt;&lt;property id=&quot;20307&quot; value=&quot;274&quot;/&gt;&lt;/object&gt;&lt;object type=&quot;3&quot; unique_id=&quot;13598&quot;&gt;&lt;property id=&quot;20148&quot; value=&quot;5&quot;/&gt;&lt;property id=&quot;20300&quot; value=&quot;Slide 22 - &amp;quot;Sample Three&amp;quot;&quot;/&gt;&lt;property id=&quot;20307&quot; value=&quot;275&quot;/&gt;&lt;/object&gt;&lt;object type=&quot;3&quot; unique_id=&quot;13599&quot;&gt;&lt;property id=&quot;20148&quot; value=&quot;5&quot;/&gt;&lt;property id=&quot;20300&quot; value=&quot;Slide 23&quot;/&gt;&lt;property id=&quot;20307&quot; value=&quot;287&quot;/&gt;&lt;/object&gt;&lt;object type=&quot;3&quot; unique_id=&quot;13600&quot;&gt;&lt;property id=&quot;20148&quot; value=&quot;5&quot;/&gt;&lt;property id=&quot;20300&quot; value=&quot;Slide 24 - &amp;quot;Sample Four&amp;quot;&quot;/&gt;&lt;property id=&quot;20307&quot; value=&quot;276&quot;/&gt;&lt;/object&gt;&lt;object type=&quot;3&quot; unique_id=&quot;13601&quot;&gt;&lt;property id=&quot;20148&quot; value=&quot;5&quot;/&gt;&lt;property id=&quot;20300&quot; value=&quot;Slide 25 - &amp;quot;Role Playing and Turn Taking &amp;quot;&quot;/&gt;&lt;property id=&quot;20307&quot; value=&quot;277&quot;/&gt;&lt;/object&gt;&lt;object type=&quot;3&quot; unique_id=&quot;13602&quot;&gt;&lt;property id=&quot;20148&quot; value=&quot;5&quot;/&gt;&lt;property id=&quot;20300&quot; value=&quot;Slide 26 - &amp;quot; Tips, Tricks and Learning Kicks &amp;quot;&quot;/&gt;&lt;property id=&quot;20307&quot; value=&quot;278&quot;/&gt;&lt;/object&gt;&lt;object type=&quot;3&quot; unique_id=&quot;13603&quot;&gt;&lt;property id=&quot;20148&quot; value=&quot;5&quot;/&gt;&lt;property id=&quot;20300&quot; value=&quot;Slide 27 - &amp;quot;Whole Body Movement &amp;quot;&quot;/&gt;&lt;property id=&quot;20307&quot; value=&quot;279&quot;/&gt;&lt;/object&gt;&lt;object type=&quot;3&quot; unique_id=&quot;13604&quot;&gt;&lt;property id=&quot;20148&quot; value=&quot;5&quot;/&gt;&lt;property id=&quot;20300&quot; value=&quot;Slide 29 - &amp;quot;Explore Techniques to Help ‘Feel’ the Beat&amp;quot;&quot;/&gt;&lt;property id=&quot;20307&quot; value=&quot;280&quot;/&gt;&lt;/object&gt;&lt;object type=&quot;3&quot; unique_id=&quot;13605&quot;&gt;&lt;property id=&quot;20148&quot; value=&quot;5&quot;/&gt;&lt;property id=&quot;20300&quot; value=&quot;Slide 30 - &amp;quot;Review of Session 4 &amp;quot;&quot;/&gt;&lt;property id=&quot;20307&quot; value=&quot;289&quot;/&gt;&lt;/object&gt;&lt;object type=&quot;3&quot; unique_id=&quot;13606&quot;&gt;&lt;property id=&quot;20148&quot; value=&quot;5&quot;/&gt;&lt;property id=&quot;20300&quot; value=&quot;Slide 31&quot;/&gt;&lt;property id=&quot;20307&quot; value=&quot;288&quot;/&gt;&lt;/object&gt;&lt;object type=&quot;3&quot; unique_id=&quot;13607&quot;&gt;&lt;property id=&quot;20148&quot; value=&quot;5&quot;/&gt;&lt;property id=&quot;20300&quot; value=&quot;Slide 32 - &amp;quot;Homework for Session 4&amp;quot;&quot;/&gt;&lt;property id=&quot;20307&quot; value=&quot;290&quot;/&gt;&lt;/object&gt;&lt;object type=&quot;3&quot; unique_id=&quot;13608&quot;&gt;&lt;property id=&quot;20148&quot; value=&quot;5&quot;/&gt;&lt;property id=&quot;20300&quot; value=&quot;Slide 33 - &amp;quot;Resources&amp;quot;&quot;/&gt;&lt;property id=&quot;20307&quot; value=&quot;281&quot;/&gt;&lt;/object&gt;&lt;object type=&quot;3&quot; unique_id=&quot;15807&quot;&gt;&lt;property id=&quot;20148&quot; value=&quot;5&quot;/&gt;&lt;property id=&quot;20300&quot; value=&quot;Slide 8 - &amp;quot;The Key to IM Success:&amp;quot;&quot;/&gt;&lt;property id=&quot;20307&quot; value=&quot;292&quot;/&gt;&lt;/object&gt;&lt;object type=&quot;3&quot; unique_id=&quot;15808&quot;&gt;&lt;property id=&quot;20148&quot; value=&quot;5&quot;/&gt;&lt;property id=&quot;20300&quot; value=&quot;Slide 28 - &amp;quot;Explore Techniques to Help ‘Feel’ the Beat&amp;quot;&quot;/&gt;&lt;property id=&quot;20307&quot; value=&quot;293&quot;/&gt;&lt;/object&gt;&lt;/object&gt;&lt;/object&gt;&lt;/database&gt;"/>
  <p:tag name="SECTOMILLISECCONVERTED" val="1"/>
</p:tagLst>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4075</TotalTime>
  <Words>1148</Words>
  <Application>Microsoft Macintosh PowerPoint</Application>
  <PresentationFormat>On-screen Show (4:3)</PresentationFormat>
  <Paragraphs>163</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CERTIFICATION &amp; COACHING:  IM PEDIATRIC BEST PRACTICES  MODULE 4: TEACHING AUDITORY ASSOCIATION SKILLS  By Mary Jones, OTR/L, DipCOT Sensational Kids, LLC Brain Focus International, Inc.</vt:lpstr>
      <vt:lpstr>Outcome Goals for Module 4</vt:lpstr>
      <vt:lpstr>Review of Post-Test from Module 3</vt:lpstr>
      <vt:lpstr>Review of Post-Test from Module 3</vt:lpstr>
      <vt:lpstr>Review of Post-Test from Module 3</vt:lpstr>
      <vt:lpstr>Review of Post-Test from Module 3</vt:lpstr>
      <vt:lpstr>Review of Post-Test from Module 3</vt:lpstr>
      <vt:lpstr>The Key to IM Success:</vt:lpstr>
      <vt:lpstr>Techniques for Success</vt:lpstr>
      <vt:lpstr>In Support of Guide Sounds</vt:lpstr>
      <vt:lpstr> Development of Temporal Processing</vt:lpstr>
      <vt:lpstr>Developing Selective Attention using IM Training</vt:lpstr>
      <vt:lpstr>PowerPoint Presentation</vt:lpstr>
      <vt:lpstr>When and How to Transition to Guide Sounds during IM Training</vt:lpstr>
      <vt:lpstr>Developing a Treatment Plan</vt:lpstr>
      <vt:lpstr>Developing a Treatment Plan</vt:lpstr>
      <vt:lpstr>Developing a Treatment Plan</vt:lpstr>
      <vt:lpstr>Developing a Treatment Plan</vt:lpstr>
      <vt:lpstr>Left Ear                       EARLY  </vt:lpstr>
      <vt:lpstr>Sample One</vt:lpstr>
      <vt:lpstr>Sample Two</vt:lpstr>
      <vt:lpstr>Sample Three</vt:lpstr>
      <vt:lpstr>PowerPoint Presentation</vt:lpstr>
      <vt:lpstr>Sample Four</vt:lpstr>
      <vt:lpstr>Role Playing and Turn Taking </vt:lpstr>
      <vt:lpstr> Tips, Tricks and Learning Kicks </vt:lpstr>
      <vt:lpstr>Whole Body Movement </vt:lpstr>
      <vt:lpstr>Explore Techniques to Help ‘Feel’ the Beat</vt:lpstr>
      <vt:lpstr>Explore Techniques to Help ‘Feel’ the Beat</vt:lpstr>
      <vt:lpstr>Review of Module 4 Learning Objectives</vt:lpstr>
      <vt:lpstr>PowerPoint Presentation</vt:lpstr>
      <vt:lpstr>Module 4 Homework</vt:lpstr>
      <vt:lpstr>Resources</vt:lpstr>
    </vt:vector>
  </TitlesOfParts>
  <Company>FIU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McBride</dc:creator>
  <cp:lastModifiedBy>Christopher McElveen</cp:lastModifiedBy>
  <cp:revision>64</cp:revision>
  <dcterms:created xsi:type="dcterms:W3CDTF">2013-03-27T18:34:25Z</dcterms:created>
  <dcterms:modified xsi:type="dcterms:W3CDTF">2014-03-17T15:08:05Z</dcterms:modified>
</cp:coreProperties>
</file>