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02" r:id="rId9"/>
    <p:sldId id="264" r:id="rId10"/>
    <p:sldId id="265" r:id="rId11"/>
    <p:sldId id="300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7" r:id="rId20"/>
    <p:sldId id="273" r:id="rId21"/>
    <p:sldId id="301" r:id="rId22"/>
    <p:sldId id="274" r:id="rId23"/>
    <p:sldId id="275" r:id="rId24"/>
    <p:sldId id="276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9144000" cy="6858000" type="screen4x3"/>
  <p:notesSz cx="6858000" cy="9296400"/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72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tags" Target="tags/tag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66DDA-E02C-4181-8D20-47912A1527E2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1BF18-1437-4FF6-97F0-2614B808FD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97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48365-5B40-492A-96D2-B42664640196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9165A-1D50-4831-AAF4-41B9C26FE0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5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 What are their likes/dislikes? (i.e., do they LOVE a specific piece of equipment or activity, do they always bring in or seek out favorite toys?)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 What are their “quirks”? (i.e., specific preferences to sensory/</a:t>
            </a:r>
          </a:p>
          <a:p>
            <a:r>
              <a:rPr lang="en-US" sz="1200" dirty="0" smtClean="0">
                <a:solidFill>
                  <a:schemeClr val="tx2"/>
                </a:solidFill>
              </a:rPr>
              <a:t>motor/behavioral task components)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 What is their “speed”? (often described as a </a:t>
            </a:r>
            <a:r>
              <a:rPr lang="en-US" sz="1200" dirty="0" err="1" smtClean="0">
                <a:solidFill>
                  <a:schemeClr val="tx2"/>
                </a:solidFill>
              </a:rPr>
              <a:t>childʼs</a:t>
            </a:r>
            <a:r>
              <a:rPr lang="en-US" sz="1200" dirty="0" smtClean="0">
                <a:solidFill>
                  <a:schemeClr val="tx2"/>
                </a:solidFill>
              </a:rPr>
              <a:t> “internal drive”)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 What are their parameters to sensory/motor/behavioral triggers?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2"/>
                </a:solidFill>
              </a:rPr>
              <a:t> How well do they respond to direction and change?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9165A-1D50-4831-AAF4-41B9C26FE01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48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A4780539.mp4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9165A-1D50-4831-AAF4-41B9C26FE01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53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</a:t>
            </a:r>
            <a:r>
              <a:rPr lang="en-US" baseline="0" dirty="0" smtClean="0"/>
              <a:t> 38 – Balance beam with alternate side stepping.mp4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9165A-1D50-4831-AAF4-41B9C26FE01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93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40 – Combining</a:t>
            </a:r>
            <a:r>
              <a:rPr lang="en-US" baseline="0" dirty="0" smtClean="0"/>
              <a:t> preferred activities with IM.mp4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9165A-1D50-4831-AAF4-41B9C26FE019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79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Slide 41 – Core strengthening activity.mp4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9165A-1D50-4831-AAF4-41B9C26FE01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4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295400"/>
            <a:ext cx="64770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2700" y="3051175"/>
            <a:ext cx="5334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B192-BDB8-4BA2-8D80-792351395382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AB87-E31B-4DEC-B97A-F57B5FD9B7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02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962400"/>
            <a:ext cx="67818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09800" y="304800"/>
            <a:ext cx="6781800" cy="3578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9800" y="4529138"/>
            <a:ext cx="67818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B192-BDB8-4BA2-8D80-792351395382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AB87-E31B-4DEC-B97A-F57B5FD9B7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0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B192-BDB8-4BA2-8D80-792351395382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AB87-E31B-4DEC-B97A-F57B5FD9B7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90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6104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33000">
                <a:schemeClr val="accent1">
                  <a:lumMod val="20000"/>
                  <a:lumOff val="80000"/>
                  <a:alpha val="5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95588"/>
            <a:ext cx="6705600" cy="124532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295401"/>
            <a:ext cx="6705600" cy="1371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B192-BDB8-4BA2-8D80-792351395382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AB87-E31B-4DEC-B97A-F57B5FD9B7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4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00200"/>
            <a:ext cx="3505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B192-BDB8-4BA2-8D80-792351395382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AB87-E31B-4DEC-B97A-F57B5FD9B7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91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535113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174875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1535113"/>
            <a:ext cx="3581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5400" y="2174875"/>
            <a:ext cx="3581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B192-BDB8-4BA2-8D80-792351395382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AB87-E31B-4DEC-B97A-F57B5FD9B7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3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B192-BDB8-4BA2-8D80-792351395382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AB87-E31B-4DEC-B97A-F57B5FD9B7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77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B192-BDB8-4BA2-8D80-792351395382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AB87-E31B-4DEC-B97A-F57B5FD9B7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29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73050"/>
            <a:ext cx="44196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B192-BDB8-4BA2-8D80-792351395382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DAB87-E31B-4DEC-B97A-F57B5FD9B7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600200"/>
            <a:ext cx="7315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CB192-BDB8-4BA2-8D80-792351395382}" type="datetimeFigureOut">
              <a:rPr lang="en-US" smtClean="0"/>
              <a:pPr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DAB87-E31B-4DEC-B97A-F57B5FD9B7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2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i="0" u="none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i="0" u="none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2.wdp"/><Relationship Id="rId5" Type="http://schemas.openxmlformats.org/officeDocument/2006/relationships/image" Target="../media/image17.png"/><Relationship Id="rId6" Type="http://schemas.microsoft.com/office/2007/relationships/hdphoto" Target="../media/hdphoto3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microsoft.com/office/2007/relationships/hdphoto" Target="../media/hdphoto4.wdp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hyperlink" Target="http://specialed.about.com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838200"/>
            <a:ext cx="6858000" cy="2514600"/>
          </a:xfrm>
        </p:spPr>
        <p:txBody>
          <a:bodyPr>
            <a:normAutofit fontScale="90000"/>
          </a:bodyPr>
          <a:lstStyle/>
          <a:p>
            <a:r>
              <a:rPr lang="en-US" sz="3600" u="sng" dirty="0" smtClean="0"/>
              <a:t>CERTIFICATION </a:t>
            </a:r>
            <a:r>
              <a:rPr lang="en-US" sz="3600" u="sng" dirty="0"/>
              <a:t>&amp; COACHING</a:t>
            </a:r>
            <a:r>
              <a:rPr lang="en-US" sz="3600" u="sng" dirty="0" smtClean="0"/>
              <a:t>:</a:t>
            </a:r>
            <a:br>
              <a:rPr lang="en-US" sz="3600" u="sng" dirty="0" smtClean="0"/>
            </a:br>
            <a:r>
              <a:rPr lang="en-US" sz="3600" u="sng" dirty="0" smtClean="0"/>
              <a:t> </a:t>
            </a:r>
            <a:r>
              <a:rPr lang="en-US" sz="3600" u="sng" dirty="0"/>
              <a:t>IM PEDIATRIC BEST </a:t>
            </a:r>
            <a:r>
              <a:rPr lang="en-US" sz="3600" u="sng" dirty="0" smtClean="0"/>
              <a:t>PRACTICES</a:t>
            </a:r>
            <a:br>
              <a:rPr lang="en-US" sz="3600" u="sng" dirty="0" smtClean="0"/>
            </a:br>
            <a:r>
              <a:rPr lang="en-US" sz="3600" u="sng" dirty="0"/>
              <a:t/>
            </a:r>
            <a:br>
              <a:rPr lang="en-US" sz="3600" u="sng" dirty="0"/>
            </a:br>
            <a:r>
              <a:rPr lang="en-US" dirty="0" smtClean="0"/>
              <a:t>MODULE 3: MOTIVATIONAL STRATEGIES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2700" y="3733800"/>
            <a:ext cx="5334000" cy="10668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By Mary Jones, OTR/L, </a:t>
            </a:r>
            <a:r>
              <a:rPr lang="en-US" sz="2400" dirty="0" err="1" smtClean="0"/>
              <a:t>DipCOT</a:t>
            </a:r>
            <a:endParaRPr lang="en-US" sz="2400" dirty="0" smtClean="0"/>
          </a:p>
          <a:p>
            <a:r>
              <a:rPr lang="en-US" sz="2400" dirty="0" smtClean="0"/>
              <a:t>Sensational Kids, LLC</a:t>
            </a:r>
          </a:p>
          <a:p>
            <a:r>
              <a:rPr lang="en-US" sz="2400" dirty="0" smtClean="0">
                <a:solidFill>
                  <a:srgbClr val="0D5A50"/>
                </a:solidFill>
              </a:rPr>
              <a:t>Brain </a:t>
            </a:r>
            <a:r>
              <a:rPr lang="en-US" sz="2400" dirty="0">
                <a:solidFill>
                  <a:srgbClr val="0D5A50"/>
                </a:solidFill>
              </a:rPr>
              <a:t>Focus International</a:t>
            </a:r>
            <a:r>
              <a:rPr lang="en-US" sz="2400">
                <a:solidFill>
                  <a:srgbClr val="0D5A50"/>
                </a:solidFill>
              </a:rPr>
              <a:t>, </a:t>
            </a:r>
            <a:r>
              <a:rPr lang="en-US" sz="2400" smtClean="0">
                <a:solidFill>
                  <a:srgbClr val="0D5A50"/>
                </a:solidFill>
              </a:rPr>
              <a:t>Inc.</a:t>
            </a:r>
            <a:endParaRPr lang="en-US" sz="2400" dirty="0">
              <a:solidFill>
                <a:srgbClr val="0D5A50"/>
              </a:solidFill>
            </a:endParaRPr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0454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00200" y="228600"/>
            <a:ext cx="7315200" cy="1143000"/>
          </a:xfrm>
        </p:spPr>
        <p:txBody>
          <a:bodyPr/>
          <a:lstStyle/>
          <a:p>
            <a:r>
              <a:rPr lang="en-US" dirty="0" smtClean="0"/>
              <a:t>Motivational Considerations: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19200" y="1600200"/>
            <a:ext cx="7772400" cy="4525963"/>
          </a:xfrm>
        </p:spPr>
        <p:txBody>
          <a:bodyPr/>
          <a:lstStyle/>
          <a:p>
            <a:pPr marL="457200" indent="-457200"/>
            <a:r>
              <a:rPr lang="en-US" dirty="0" smtClean="0"/>
              <a:t>What are their likes/dislikes? </a:t>
            </a:r>
          </a:p>
          <a:p>
            <a:pPr marL="457200" indent="-457200"/>
            <a:r>
              <a:rPr lang="en-US" dirty="0" smtClean="0"/>
              <a:t>What are their “quirks”? </a:t>
            </a:r>
          </a:p>
          <a:p>
            <a:pPr marL="457200" indent="-457200"/>
            <a:r>
              <a:rPr lang="en-US" dirty="0" smtClean="0"/>
              <a:t>What is their “speed”? </a:t>
            </a:r>
          </a:p>
          <a:p>
            <a:pPr marL="457200" indent="-457200"/>
            <a:r>
              <a:rPr lang="en-US" dirty="0" smtClean="0"/>
              <a:t>What are their parameters to sensory/      motor/behavioral triggers?</a:t>
            </a:r>
          </a:p>
          <a:p>
            <a:pPr marL="457200" indent="-457200"/>
            <a:r>
              <a:rPr lang="en-US" dirty="0" smtClean="0"/>
              <a:t>How well do they respond to direction  and change?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1066800"/>
            <a:ext cx="6400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atin typeface="Tw Cen MT" pitchFamily="34" charset="0"/>
              </a:rPr>
              <a:t>“Do something. If it works, do more of it. If it doesn’t  . . . do something else.”</a:t>
            </a:r>
          </a:p>
          <a:p>
            <a:pPr algn="r"/>
            <a:endParaRPr lang="en-US" sz="2000" dirty="0" smtClean="0"/>
          </a:p>
          <a:p>
            <a:pPr algn="r"/>
            <a:r>
              <a:rPr lang="en-US" sz="2000" dirty="0" smtClean="0"/>
              <a:t>- Franklin Delano Roosevelt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7315200" cy="1905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Influence of Motivational Strategies on Neuroplasticity</a:t>
            </a:r>
            <a:br>
              <a:rPr lang="en-US" dirty="0" smtClean="0"/>
            </a:br>
            <a:r>
              <a:rPr lang="en-US" sz="3600" dirty="0" smtClean="0"/>
              <a:t>- Cramer, C. et al (1)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590800"/>
            <a:ext cx="7162800" cy="23622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110000"/>
              </a:lnSpc>
            </a:pPr>
            <a:r>
              <a:rPr lang="en-US" sz="3500" dirty="0" smtClean="0"/>
              <a:t>Neuroplasticity can be defined as the ability of the nervous system to respond to intrinsic or extrinsic stimuli by reorganizing its structure, function and connections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914400"/>
            <a:ext cx="609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/>
                </a:solidFill>
              </a:rPr>
              <a:t>“Bringing IM to the activity, </a:t>
            </a:r>
          </a:p>
          <a:p>
            <a:pPr algn="ctr"/>
            <a:r>
              <a:rPr lang="en-US" sz="3200" b="1" dirty="0" smtClean="0">
                <a:solidFill>
                  <a:schemeClr val="tx2"/>
                </a:solidFill>
              </a:rPr>
              <a:t>not the activity to IM”</a:t>
            </a:r>
            <a:endParaRPr lang="en-US" sz="3200" b="1" dirty="0"/>
          </a:p>
        </p:txBody>
      </p:sp>
      <p:pic>
        <p:nvPicPr>
          <p:cNvPr id="5" name="Picture 2" descr="C:\Users\BrainFocus1\AppData\Local\Microsoft\Windows\Temporary Internet Files\Content.IE5\F2ARZTUM\MC900410723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524000"/>
            <a:ext cx="3810000" cy="3988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 </a:t>
            </a:r>
            <a:r>
              <a:rPr lang="en-US" dirty="0" smtClean="0"/>
              <a:t>Motivational Strategies</a:t>
            </a:r>
            <a:endParaRPr lang="en-US" dirty="0"/>
          </a:p>
        </p:txBody>
      </p:sp>
      <p:pic>
        <p:nvPicPr>
          <p:cNvPr id="4" name="Picture 2" descr="G:\PBP  PREPARATION\Book Pictures\036.JPG"/>
          <p:cNvPicPr>
            <a:picLocks noChangeAspect="1" noChangeArrowheads="1"/>
          </p:cNvPicPr>
          <p:nvPr/>
        </p:nvPicPr>
        <p:blipFill>
          <a:blip r:embed="rId2" cstate="print"/>
          <a:srcRect l="15070"/>
          <a:stretch>
            <a:fillRect/>
          </a:stretch>
        </p:blipFill>
        <p:spPr bwMode="auto">
          <a:xfrm>
            <a:off x="2895600" y="1371600"/>
            <a:ext cx="4495800" cy="36370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47800" y="304800"/>
            <a:ext cx="7315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Motivational Strategies (1/3)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47800" y="1600200"/>
            <a:ext cx="7391400" cy="4525963"/>
          </a:xfrm>
        </p:spPr>
        <p:txBody>
          <a:bodyPr>
            <a:normAutofit fontScale="92500" lnSpcReduction="20000"/>
          </a:bodyPr>
          <a:lstStyle/>
          <a:p>
            <a:pPr marL="457200" indent="-457200"/>
            <a:r>
              <a:rPr lang="en-US" dirty="0" smtClean="0"/>
              <a:t>Always build on prior knowledge; this means you really need to understand exactly where your student is academically and functionally.</a:t>
            </a:r>
          </a:p>
          <a:p>
            <a:pPr marL="457200" indent="-457200"/>
            <a:r>
              <a:rPr lang="en-US" dirty="0" smtClean="0"/>
              <a:t>Be sure to praise and recognize ALL efforts and attempts at improving. Give repeated verbal and non-verbal reinforcement.</a:t>
            </a:r>
          </a:p>
          <a:p>
            <a:pPr marL="457200" indent="-457200"/>
            <a:r>
              <a:rPr lang="en-US" dirty="0" smtClean="0"/>
              <a:t>Provide opportunities for peer mentoring, buddy up and cooperative learning whenever the situation presents itself.</a:t>
            </a:r>
          </a:p>
          <a:p>
            <a:pPr marL="457200" indent="-457200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304800"/>
            <a:ext cx="7315200" cy="1143000"/>
          </a:xfrm>
        </p:spPr>
        <p:txBody>
          <a:bodyPr/>
          <a:lstStyle/>
          <a:p>
            <a:r>
              <a:rPr lang="en-US" dirty="0" smtClean="0"/>
              <a:t>Motivational Strategies (2/3)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00200" y="1600200"/>
            <a:ext cx="7315200" cy="4525963"/>
          </a:xfrm>
        </p:spPr>
        <p:txBody>
          <a:bodyPr/>
          <a:lstStyle/>
          <a:p>
            <a:pPr marL="457200" indent="-457200"/>
            <a:r>
              <a:rPr lang="en-US" dirty="0" smtClean="0"/>
              <a:t>Give immediate feedback for on task, task completion, solid efforts and demonstrated improvement at every opportunity.</a:t>
            </a:r>
          </a:p>
          <a:p>
            <a:pPr marL="457200" indent="-457200"/>
            <a:r>
              <a:rPr lang="en-US" dirty="0" smtClean="0"/>
              <a:t>Encourage independence at every opportunity and provide positive feedback when the student is working well independently.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47800" y="304800"/>
            <a:ext cx="7315200" cy="1143000"/>
          </a:xfrm>
        </p:spPr>
        <p:txBody>
          <a:bodyPr/>
          <a:lstStyle/>
          <a:p>
            <a:r>
              <a:rPr lang="en-US" dirty="0" smtClean="0"/>
              <a:t>Motivational Strategies (3/3)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71600" y="1600200"/>
            <a:ext cx="7315200" cy="4525963"/>
          </a:xfrm>
        </p:spPr>
        <p:txBody>
          <a:bodyPr/>
          <a:lstStyle/>
          <a:p>
            <a:pPr marL="457200" indent="-457200"/>
            <a:r>
              <a:rPr lang="en-US" dirty="0" smtClean="0"/>
              <a:t>ALWAYS focus on the student's abilities, NOT disabilities.</a:t>
            </a:r>
          </a:p>
          <a:p>
            <a:pPr marL="457200" indent="-457200"/>
            <a:r>
              <a:rPr lang="en-US" dirty="0" smtClean="0"/>
              <a:t>Provide opportunities for the student to take risks in new learning situations</a:t>
            </a:r>
          </a:p>
          <a:p>
            <a:pPr marL="457200" indent="-457200"/>
            <a:r>
              <a:rPr lang="en-US" dirty="0" smtClean="0"/>
              <a:t>Give the student opportunity to provide feedback, let him/her tell you why he/she thinks you're happy with them.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914400"/>
            <a:ext cx="73152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Facilitating </a:t>
            </a:r>
            <a:r>
              <a:rPr lang="en-US" sz="3600" dirty="0" err="1" smtClean="0"/>
              <a:t>Neurorehabilitation</a:t>
            </a:r>
            <a:r>
              <a:rPr lang="en-US" sz="3600" dirty="0" smtClean="0"/>
              <a:t> Through Principles of Engagement</a:t>
            </a:r>
            <a:br>
              <a:rPr lang="en-US" sz="3600" dirty="0" smtClean="0"/>
            </a:br>
            <a:r>
              <a:rPr lang="en-US" sz="2700" dirty="0" smtClean="0"/>
              <a:t>(Journal of Allied Health, 2012, </a:t>
            </a:r>
            <a:r>
              <a:rPr lang="en-US" sz="2700" dirty="0" err="1" smtClean="0"/>
              <a:t>Danzl</a:t>
            </a:r>
            <a:r>
              <a:rPr lang="en-US" sz="2700" dirty="0" smtClean="0"/>
              <a:t>, Megan M. et al)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00200" y="2209800"/>
            <a:ext cx="7239000" cy="3687763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</a:pPr>
            <a:r>
              <a:rPr lang="en-US" sz="3000" dirty="0" smtClean="0"/>
              <a:t>Applying principles of engagement may yield greater neuroplastic changes and functional outcomes </a:t>
            </a:r>
          </a:p>
          <a:p>
            <a:pPr marL="457200" indent="-457200">
              <a:spcBef>
                <a:spcPts val="0"/>
              </a:spcBef>
              <a:buNone/>
            </a:pPr>
            <a:r>
              <a:rPr lang="en-US" sz="3000" dirty="0" smtClean="0"/>
              <a:t>	for clients. </a:t>
            </a:r>
          </a:p>
        </p:txBody>
      </p:sp>
      <p:pic>
        <p:nvPicPr>
          <p:cNvPr id="1028" name="Picture 4" descr="C:\Users\BrainFocus1\AppData\Local\Microsoft\Windows\Temporary Internet Files\Content.IE5\8GF00IG1\MC900318212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3886200"/>
            <a:ext cx="2514600" cy="2315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533400"/>
            <a:ext cx="6477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Clinicians may enhance engagement by investing time and energy in the growth and development of the therapeutic relationship with clients,</a:t>
            </a:r>
          </a:p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as this is paramount to</a:t>
            </a:r>
          </a:p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maintaining clients’</a:t>
            </a:r>
          </a:p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investment in continuing</a:t>
            </a:r>
          </a:p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therapy and also may act </a:t>
            </a:r>
          </a:p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as a driver of neuroplastic </a:t>
            </a:r>
          </a:p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changes. (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Danzl,M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et al)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8673" name="Picture 1" descr="F:\PBP  PREPARATION\Book Pictures\DSC00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2133600"/>
            <a:ext cx="2743200" cy="3657600"/>
          </a:xfrm>
          <a:prstGeom prst="roundRect">
            <a:avLst/>
          </a:prstGeo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371600" y="304800"/>
            <a:ext cx="7315200" cy="1143000"/>
          </a:xfrm>
        </p:spPr>
        <p:txBody>
          <a:bodyPr/>
          <a:lstStyle/>
          <a:p>
            <a:r>
              <a:rPr lang="en-US" dirty="0"/>
              <a:t>Outcome Goals for Module 3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685800" y="160020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454025" indent="-454025">
              <a:lnSpc>
                <a:spcPct val="110000"/>
              </a:lnSpc>
            </a:pPr>
            <a:r>
              <a:rPr lang="en-US" dirty="0" smtClean="0"/>
              <a:t>Homework assignment and post-test review from module 2.</a:t>
            </a:r>
          </a:p>
          <a:p>
            <a:pPr marL="454025" indent="-454025">
              <a:lnSpc>
                <a:spcPct val="110000"/>
              </a:lnSpc>
            </a:pPr>
            <a:r>
              <a:rPr lang="en-US" dirty="0" smtClean="0"/>
              <a:t>Motivational strategies – tools and techniques for success</a:t>
            </a:r>
          </a:p>
          <a:p>
            <a:pPr marL="454025" indent="-454025">
              <a:lnSpc>
                <a:spcPct val="110000"/>
              </a:lnSpc>
            </a:pPr>
            <a:r>
              <a:rPr lang="en-US" dirty="0" smtClean="0"/>
              <a:t>Examples of motivational </a:t>
            </a:r>
          </a:p>
          <a:p>
            <a:pPr marL="454025" indent="-454025">
              <a:lnSpc>
                <a:spcPct val="110000"/>
              </a:lnSpc>
              <a:buNone/>
            </a:pPr>
            <a:r>
              <a:rPr lang="en-US" dirty="0" smtClean="0"/>
              <a:t>    	strategies “bringing IM to </a:t>
            </a:r>
          </a:p>
          <a:p>
            <a:pPr marL="454025" indent="-454025">
              <a:lnSpc>
                <a:spcPct val="110000"/>
              </a:lnSpc>
              <a:buNone/>
            </a:pPr>
            <a:r>
              <a:rPr lang="en-US" dirty="0" smtClean="0"/>
              <a:t>    	the activity, not the activity</a:t>
            </a:r>
          </a:p>
          <a:p>
            <a:pPr marL="454025" indent="-454025">
              <a:lnSpc>
                <a:spcPct val="110000"/>
              </a:lnSpc>
              <a:buNone/>
            </a:pPr>
            <a:r>
              <a:rPr lang="en-US" dirty="0" smtClean="0"/>
              <a:t>    	to IM”</a:t>
            </a:r>
          </a:p>
          <a:p>
            <a:pPr marL="454025" indent="-454025">
              <a:lnSpc>
                <a:spcPct val="110000"/>
              </a:lnSpc>
            </a:pPr>
            <a:r>
              <a:rPr lang="en-US" dirty="0" smtClean="0"/>
              <a:t>Review of module 3</a:t>
            </a:r>
          </a:p>
          <a:p>
            <a:pPr marL="454025" indent="-454025">
              <a:lnSpc>
                <a:spcPct val="110000"/>
              </a:lnSpc>
            </a:pPr>
            <a:r>
              <a:rPr lang="en-US" dirty="0" smtClean="0"/>
              <a:t>Assignment/homework</a:t>
            </a:r>
            <a:endParaRPr lang="en-US" dirty="0"/>
          </a:p>
        </p:txBody>
      </p:sp>
      <p:pic>
        <p:nvPicPr>
          <p:cNvPr id="6" name="Picture 3" descr="C:\Users\BrainFocus1\AppData\Local\Microsoft\Windows\Temporary Internet Files\Content.IE5\HNKHN620\MC900303038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3538040"/>
            <a:ext cx="2057400" cy="2329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6800" y="228600"/>
            <a:ext cx="7315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Variety in access to and choices of switches</a:t>
            </a:r>
            <a:endParaRPr lang="en-US" dirty="0"/>
          </a:p>
        </p:txBody>
      </p:sp>
      <p:pic>
        <p:nvPicPr>
          <p:cNvPr id="4" name="Picture 2" descr="G:\PBP COACHING 2012\11-09 rescue 56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l="10834" r="9167" b="9167"/>
          <a:stretch>
            <a:fillRect/>
          </a:stretch>
        </p:blipFill>
        <p:spPr>
          <a:xfrm>
            <a:off x="1981200" y="1600200"/>
            <a:ext cx="5410200" cy="4608513"/>
          </a:xfrm>
          <a:prstGeom prst="roundRect">
            <a:avLst/>
          </a:prstGeom>
          <a:solidFill>
            <a:srgbClr val="FFFFFF"/>
          </a:solidFill>
          <a:ln w="76200" cap="sq">
            <a:solidFill>
              <a:schemeClr val="bg2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6000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:\IMG_1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57160">
            <a:off x="1350888" y="1180466"/>
            <a:ext cx="2349849" cy="3276600"/>
          </a:xfrm>
          <a:prstGeom prst="roundRect">
            <a:avLst/>
          </a:prstGeom>
          <a:solidFill>
            <a:srgbClr val="FFFFFF"/>
          </a:solidFill>
          <a:ln w="38100" cap="sq">
            <a:solidFill>
              <a:srgbClr val="FFFF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4275" name="Picture 3" descr="F:\IMG_14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48357">
            <a:off x="3940987" y="199732"/>
            <a:ext cx="2438400" cy="3253678"/>
          </a:xfrm>
          <a:prstGeom prst="roundRect">
            <a:avLst/>
          </a:prstGeom>
          <a:solidFill>
            <a:srgbClr val="FFFFFF"/>
          </a:solidFill>
          <a:ln w="381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4276" name="Picture 4" descr="F:\IMG_14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89028">
            <a:off x="5581505" y="2489232"/>
            <a:ext cx="2564085" cy="3421386"/>
          </a:xfrm>
          <a:prstGeom prst="roundRect">
            <a:avLst/>
          </a:prstGeom>
          <a:solidFill>
            <a:srgbClr val="FFFFFF"/>
          </a:solidFill>
          <a:ln w="38100" cap="sq">
            <a:solidFill>
              <a:srgbClr val="FF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Foot switch combination for patterning and sequencing.</a:t>
            </a:r>
            <a:endParaRPr lang="en-US" dirty="0"/>
          </a:p>
        </p:txBody>
      </p:sp>
      <p:pic>
        <p:nvPicPr>
          <p:cNvPr id="4" name="Picture 2" descr="F:\Images\22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486" b="10811"/>
          <a:stretch>
            <a:fillRect/>
          </a:stretch>
        </p:blipFill>
        <p:spPr>
          <a:xfrm>
            <a:off x="3048000" y="1752600"/>
            <a:ext cx="3862294" cy="4191000"/>
          </a:xfrm>
          <a:prstGeom prst="roundRect">
            <a:avLst/>
          </a:prstGeo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43000" y="304800"/>
            <a:ext cx="7315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Novelty items – and lots of them!</a:t>
            </a:r>
            <a:endParaRPr lang="en-US" dirty="0"/>
          </a:p>
        </p:txBody>
      </p:sp>
      <p:pic>
        <p:nvPicPr>
          <p:cNvPr id="4" name="Picture 2" descr="G:\PBP COACHING 2012\11-09 rescue 64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76400" y="1524000"/>
            <a:ext cx="6034087" cy="4525963"/>
          </a:xfrm>
          <a:prstGeom prst="roundRect">
            <a:avLst/>
          </a:prstGeom>
          <a:solidFill>
            <a:srgbClr val="FFFFFF"/>
          </a:solidFill>
          <a:ln w="38100" cap="sq">
            <a:solidFill>
              <a:srgbClr val="00B050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6800" y="228600"/>
            <a:ext cx="7315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Weighted and compression items for focus and calming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200400" y="1905000"/>
            <a:ext cx="2478087" cy="3556000"/>
          </a:xfrm>
          <a:prstGeom prst="roundRect">
            <a:avLst/>
          </a:prstGeom>
          <a:solidFill>
            <a:srgbClr val="FFFFFF"/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19200" y="304800"/>
            <a:ext cx="7315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 novelty to the environment</a:t>
            </a:r>
            <a:endParaRPr lang="en-US" dirty="0"/>
          </a:p>
        </p:txBody>
      </p:sp>
      <p:pic>
        <p:nvPicPr>
          <p:cNvPr id="4" name="Picture 2" descr="G:\PBP COACHING 2012\11-09 rescue 22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167" t="5000" r="12500" b="6667"/>
          <a:stretch>
            <a:fillRect/>
          </a:stretch>
        </p:blipFill>
        <p:spPr>
          <a:xfrm rot="21284092">
            <a:off x="1334416" y="2129557"/>
            <a:ext cx="3355975" cy="2665413"/>
          </a:xfrm>
          <a:prstGeom prst="roundRect">
            <a:avLst/>
          </a:prstGeom>
          <a:solidFill>
            <a:srgbClr val="FFFFFF"/>
          </a:solidFill>
          <a:ln w="38100" cap="sq">
            <a:solidFill>
              <a:schemeClr val="accent3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3" descr="F:\Images\12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464035">
            <a:off x="5172524" y="2283777"/>
            <a:ext cx="3580171" cy="2743200"/>
          </a:xfrm>
          <a:prstGeom prst="roundRect">
            <a:avLst/>
          </a:prstGeom>
          <a:solidFill>
            <a:srgbClr val="FFFFFF"/>
          </a:solidFill>
          <a:ln w="38100" cap="sq">
            <a:solidFill>
              <a:schemeClr val="bg2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0600" y="304800"/>
            <a:ext cx="7315200" cy="1143000"/>
          </a:xfrm>
        </p:spPr>
        <p:txBody>
          <a:bodyPr/>
          <a:lstStyle/>
          <a:p>
            <a:r>
              <a:rPr lang="en-US" dirty="0" smtClean="0"/>
              <a:t>Add playful incentives</a:t>
            </a:r>
            <a:endParaRPr lang="en-US" dirty="0"/>
          </a:p>
        </p:txBody>
      </p:sp>
      <p:pic>
        <p:nvPicPr>
          <p:cNvPr id="4" name="Picture 2" descr="G:\PBP COACHING 2012\11-09 rescue 17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lum bright="-10000"/>
          </a:blip>
          <a:srcRect l="5000" t="5833" r="8125"/>
          <a:stretch>
            <a:fillRect/>
          </a:stretch>
        </p:blipFill>
        <p:spPr>
          <a:xfrm>
            <a:off x="1828800" y="1524000"/>
            <a:ext cx="5567362" cy="4524375"/>
          </a:xfrm>
          <a:prstGeom prst="roundRect">
            <a:avLst/>
          </a:prstGeom>
          <a:solidFill>
            <a:srgbClr val="FFFFFF"/>
          </a:solidFill>
          <a:ln w="381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6800" y="304800"/>
            <a:ext cx="7315200" cy="1143000"/>
          </a:xfrm>
        </p:spPr>
        <p:txBody>
          <a:bodyPr/>
          <a:lstStyle/>
          <a:p>
            <a:r>
              <a:rPr lang="en-US" dirty="0" smtClean="0"/>
              <a:t>Be creative with rewards</a:t>
            </a:r>
            <a:endParaRPr lang="en-US" dirty="0"/>
          </a:p>
        </p:txBody>
      </p:sp>
      <p:pic>
        <p:nvPicPr>
          <p:cNvPr id="6" name="Picture 2" descr="G:\PBP COACHING 2012\11-09 rescue 20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t="5833" r="11667"/>
          <a:stretch>
            <a:fillRect/>
          </a:stretch>
        </p:blipFill>
        <p:spPr>
          <a:xfrm>
            <a:off x="1828800" y="1524000"/>
            <a:ext cx="5756275" cy="4600575"/>
          </a:xfrm>
          <a:prstGeom prst="roundRect">
            <a:avLst/>
          </a:prstGeom>
          <a:solidFill>
            <a:srgbClr val="FFFFFF"/>
          </a:solidFill>
          <a:ln w="381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0600" y="228600"/>
            <a:ext cx="7315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Create play schemes and engaging ‘IM friends’</a:t>
            </a:r>
            <a:endParaRPr lang="en-US" dirty="0"/>
          </a:p>
        </p:txBody>
      </p:sp>
      <p:pic>
        <p:nvPicPr>
          <p:cNvPr id="4" name="Picture 2" descr="G:\PBP COACHING 2012\24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76400" y="1600200"/>
            <a:ext cx="6034087" cy="4525963"/>
          </a:xfrm>
          <a:prstGeom prst="roundRect">
            <a:avLst/>
          </a:prstGeom>
          <a:ln w="3810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6800" y="228600"/>
            <a:ext cx="7315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 Solve </a:t>
            </a:r>
            <a:br>
              <a:rPr lang="en-US" dirty="0" smtClean="0"/>
            </a:br>
            <a:r>
              <a:rPr lang="en-US" dirty="0" smtClean="0"/>
              <a:t>(particularly with IM Home!)</a:t>
            </a:r>
            <a:endParaRPr lang="en-US" dirty="0"/>
          </a:p>
        </p:txBody>
      </p:sp>
      <p:pic>
        <p:nvPicPr>
          <p:cNvPr id="4" name="Picture 2" descr="G:\PBP COACHING 2012\11-09 rescue 29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52600" y="1600200"/>
            <a:ext cx="6035675" cy="4525963"/>
          </a:xfrm>
          <a:prstGeom prst="roundRect">
            <a:avLst/>
          </a:prstGeom>
          <a:ln w="38100">
            <a:solidFill>
              <a:srgbClr val="FFFF00"/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228600"/>
            <a:ext cx="7696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Review of Post-Test from </a:t>
            </a:r>
            <a:r>
              <a:rPr lang="en-US" dirty="0" smtClean="0"/>
              <a:t>Module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47800" y="1676400"/>
            <a:ext cx="73152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following are alternatives that   may be used to modify a clients physical environment: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Lighting options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Seating choices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Use of available floor space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 smtClean="0"/>
              <a:t>All of the above</a:t>
            </a:r>
          </a:p>
          <a:p>
            <a:r>
              <a:rPr lang="en-US" dirty="0" smtClean="0"/>
              <a:t>Answer: 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6800" y="0"/>
            <a:ext cx="75438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Set up creative spatial boundaries</a:t>
            </a:r>
            <a:endParaRPr lang="en-US" dirty="0"/>
          </a:p>
        </p:txBody>
      </p:sp>
      <p:pic>
        <p:nvPicPr>
          <p:cNvPr id="4" name="Content Placeholder 5" descr="F:\Images\75.jpg"/>
          <p:cNvPicPr>
            <a:picLocks noGrp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52800" y="1905000"/>
            <a:ext cx="5410200" cy="4038600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6" descr="F:\Images\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143000"/>
            <a:ext cx="3124200" cy="2702010"/>
          </a:xfrm>
          <a:prstGeom prst="round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0600" y="228600"/>
            <a:ext cx="7315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Create novelty in balance activities for postural focus</a:t>
            </a:r>
            <a:endParaRPr lang="en-US" dirty="0"/>
          </a:p>
        </p:txBody>
      </p:sp>
      <p:pic>
        <p:nvPicPr>
          <p:cNvPr id="4" name="Picture 4" descr="F:\Images\89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19400" y="1600200"/>
            <a:ext cx="3394075" cy="4525963"/>
          </a:xfrm>
          <a:prstGeom prst="roundRect">
            <a:avLst/>
          </a:prstGeom>
          <a:ln w="38100">
            <a:solidFill>
              <a:schemeClr val="accent1"/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914400" y="304800"/>
            <a:ext cx="7315200" cy="1143000"/>
          </a:xfrm>
        </p:spPr>
        <p:txBody>
          <a:bodyPr/>
          <a:lstStyle/>
          <a:p>
            <a:r>
              <a:rPr lang="en-US" dirty="0" smtClean="0"/>
              <a:t>IM as part of a play sequence</a:t>
            </a:r>
            <a:endParaRPr lang="en-US" dirty="0"/>
          </a:p>
        </p:txBody>
      </p:sp>
      <p:pic>
        <p:nvPicPr>
          <p:cNvPr id="7" name="Picture 2" descr="C:\Users\BrainFocus1\Documents\PBP COACHING PICTURES\[010862]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90600" y="1752600"/>
            <a:ext cx="3811588" cy="3125788"/>
          </a:xfrm>
          <a:prstGeom prst="roundRect">
            <a:avLst/>
          </a:prstGeom>
          <a:ln w="38100">
            <a:solidFill>
              <a:schemeClr val="bg2">
                <a:lumMod val="50000"/>
              </a:schemeClr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 descr="C:\Users\BrainFocus1\Documents\PBP COACHING PICTURES\[010863].jpg"/>
          <p:cNvPicPr>
            <a:picLocks noChangeAspect="1" noChangeArrowheads="1"/>
          </p:cNvPicPr>
          <p:nvPr/>
        </p:nvPicPr>
        <p:blipFill>
          <a:blip r:embed="rId4" cstate="print"/>
          <a:srcRect l="3407" t="2556"/>
          <a:stretch>
            <a:fillRect/>
          </a:stretch>
        </p:blipFill>
        <p:spPr bwMode="auto">
          <a:xfrm>
            <a:off x="5181600" y="1752600"/>
            <a:ext cx="2945250" cy="3962400"/>
          </a:xfrm>
          <a:prstGeom prst="roundRect">
            <a:avLst/>
          </a:prstGeom>
          <a:ln w="38100" cap="sq">
            <a:solidFill>
              <a:schemeClr val="accent3"/>
            </a:solidFill>
            <a:prstDash val="solid"/>
            <a:miter lim="800000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0600" y="152400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Stabilize for </a:t>
            </a:r>
            <a:r>
              <a:rPr lang="en-US" dirty="0" err="1" smtClean="0"/>
              <a:t>praxia</a:t>
            </a:r>
            <a:r>
              <a:rPr lang="en-US" dirty="0" smtClean="0"/>
              <a:t> and allow freedom of movement</a:t>
            </a:r>
            <a:endParaRPr lang="en-US" dirty="0"/>
          </a:p>
        </p:txBody>
      </p:sp>
      <p:pic>
        <p:nvPicPr>
          <p:cNvPr id="4" name="Picture 2" descr="F:\Images\136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l="2723" r="4684"/>
          <a:stretch>
            <a:fillRect/>
          </a:stretch>
        </p:blipFill>
        <p:spPr>
          <a:xfrm>
            <a:off x="457200" y="1447800"/>
            <a:ext cx="2590800" cy="3730625"/>
          </a:xfrm>
          <a:prstGeom prst="roundRect">
            <a:avLst/>
          </a:prstGeom>
          <a:ln w="38100">
            <a:solidFill>
              <a:srgbClr val="FFFF00"/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" descr="F:\Images\13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676401"/>
            <a:ext cx="2543030" cy="3733800"/>
          </a:xfrm>
          <a:prstGeom prst="round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 descr="F:\Images\1362.jpg"/>
          <p:cNvPicPr>
            <a:picLocks noChangeAspect="1" noChangeArrowheads="1"/>
          </p:cNvPicPr>
          <p:nvPr/>
        </p:nvPicPr>
        <p:blipFill>
          <a:blip r:embed="rId5" cstate="print"/>
          <a:srcRect l="2837" r="3549"/>
          <a:stretch>
            <a:fillRect/>
          </a:stretch>
        </p:blipFill>
        <p:spPr bwMode="auto">
          <a:xfrm>
            <a:off x="6172200" y="1981201"/>
            <a:ext cx="2514600" cy="3730752"/>
          </a:xfrm>
          <a:prstGeom prst="round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 idx="4294967295"/>
          </p:nvPr>
        </p:nvSpPr>
        <p:spPr>
          <a:xfrm>
            <a:off x="838200" y="381000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Reinforcing the beat through movement</a:t>
            </a:r>
          </a:p>
        </p:txBody>
      </p:sp>
      <p:pic>
        <p:nvPicPr>
          <p:cNvPr id="23555" name="Picture 2" descr="F:\Images\7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514600"/>
            <a:ext cx="3657600" cy="2839574"/>
          </a:xfrm>
          <a:prstGeom prst="round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556" name="Picture 3" descr="F:\Images\7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9156" y="2518172"/>
            <a:ext cx="3857625" cy="2826246"/>
          </a:xfrm>
          <a:prstGeom prst="round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>
          <a:xfrm>
            <a:off x="990600" y="38100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Reinforcing the beat through play</a:t>
            </a:r>
          </a:p>
        </p:txBody>
      </p:sp>
      <p:pic>
        <p:nvPicPr>
          <p:cNvPr id="24579" name="Picture 2" descr="F:\Images\7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590800"/>
            <a:ext cx="3724014" cy="2907792"/>
          </a:xfrm>
          <a:prstGeom prst="round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580" name="Picture 3" descr="F:\Images\761.jpg"/>
          <p:cNvPicPr>
            <a:picLocks noChangeAspect="1" noChangeArrowheads="1"/>
          </p:cNvPicPr>
          <p:nvPr/>
        </p:nvPicPr>
        <p:blipFill>
          <a:blip r:embed="rId4" cstate="print"/>
          <a:srcRect l="7548"/>
          <a:stretch>
            <a:fillRect/>
          </a:stretch>
        </p:blipFill>
        <p:spPr bwMode="auto">
          <a:xfrm>
            <a:off x="4800600" y="2590800"/>
            <a:ext cx="3732358" cy="2907792"/>
          </a:xfrm>
          <a:prstGeom prst="round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990600" y="304800"/>
            <a:ext cx="7315200" cy="1143000"/>
          </a:xfrm>
        </p:spPr>
        <p:txBody>
          <a:bodyPr/>
          <a:lstStyle/>
          <a:p>
            <a:r>
              <a:rPr lang="en-US" dirty="0" smtClean="0"/>
              <a:t>Sensory and Switch Modifiers</a:t>
            </a:r>
          </a:p>
        </p:txBody>
      </p:sp>
      <p:pic>
        <p:nvPicPr>
          <p:cNvPr id="25603" name="Picture 2" descr="F:\Images\23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376"/>
          <a:stretch>
            <a:fillRect/>
          </a:stretch>
        </p:blipFill>
        <p:spPr bwMode="auto">
          <a:xfrm>
            <a:off x="914400" y="1885950"/>
            <a:ext cx="3330178" cy="4286250"/>
          </a:xfrm>
          <a:prstGeom prst="round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604" name="Picture 3" descr="F:\Images\23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828800"/>
            <a:ext cx="3365687" cy="4288536"/>
          </a:xfrm>
          <a:prstGeom prst="round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315200" cy="1143000"/>
          </a:xfrm>
        </p:spPr>
        <p:txBody>
          <a:bodyPr/>
          <a:lstStyle/>
          <a:p>
            <a:r>
              <a:rPr lang="en-US" dirty="0" smtClean="0"/>
              <a:t>Application to Interests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1400" y="27432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Movie: A4780539.mp4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2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315200" cy="1143000"/>
          </a:xfrm>
        </p:spPr>
        <p:txBody>
          <a:bodyPr/>
          <a:lstStyle/>
          <a:p>
            <a:r>
              <a:rPr lang="en-US" dirty="0" smtClean="0"/>
              <a:t>Personal Challenge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4200" y="2514600"/>
            <a:ext cx="464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Movie: Slide 38 – Balance beam… 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2000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315200" cy="868362"/>
          </a:xfrm>
        </p:spPr>
        <p:txBody>
          <a:bodyPr/>
          <a:lstStyle/>
          <a:p>
            <a:r>
              <a:rPr lang="en-US" dirty="0" smtClean="0"/>
              <a:t>Combining Goals</a:t>
            </a:r>
          </a:p>
        </p:txBody>
      </p:sp>
      <p:pic>
        <p:nvPicPr>
          <p:cNvPr id="40963" name="Content Placeholder 7" descr="E14_'splat' to the beat! (modification-motivator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0" y="1295400"/>
            <a:ext cx="3392241" cy="4525963"/>
          </a:xfrm>
          <a:prstGeom prst="roundRect">
            <a:avLst/>
          </a:prstGeom>
          <a:ln w="38100">
            <a:solidFill>
              <a:srgbClr val="00B0F0"/>
            </a:solidFill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1524000"/>
            <a:ext cx="68122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2. Useful items to start out within a</a:t>
            </a:r>
          </a:p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   modification kit are: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Colored tape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Velcro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A copy of the original 12 or 15 session IM Protocol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a and b</a:t>
            </a:r>
          </a:p>
          <a:p>
            <a:pPr marL="971550" lvl="1" indent="-514350"/>
            <a:endParaRPr lang="en-US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Answer: D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2000" y="228600"/>
            <a:ext cx="7848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>
                <a:solidFill>
                  <a:srgbClr val="C00000"/>
                </a:solidFill>
              </a:rPr>
              <a:t>Review of Post-Test from </a:t>
            </a:r>
            <a:r>
              <a:rPr lang="en-US" sz="4400" b="1" dirty="0" smtClean="0">
                <a:solidFill>
                  <a:srgbClr val="C00000"/>
                </a:solidFill>
              </a:rPr>
              <a:t>Module 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Multi-tasking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492008" y="6414865"/>
          <a:ext cx="1830586" cy="482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Packager Shell Object" showAsIcon="1" r:id="rId4" imgW="2635624" imgH="681318" progId="Package">
                  <p:embed/>
                </p:oleObj>
              </mc:Choice>
              <mc:Fallback>
                <p:oleObj name="Packager Shell Object" showAsIcon="1" r:id="rId4" imgW="2635624" imgH="681318" progId="Package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008" y="6414865"/>
                        <a:ext cx="1830586" cy="4822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71800" y="27432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Movie: Slide 40 – Combining preferred …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15200" cy="1143000"/>
          </a:xfrm>
        </p:spPr>
        <p:txBody>
          <a:bodyPr/>
          <a:lstStyle/>
          <a:p>
            <a:r>
              <a:rPr lang="en-US" dirty="0" smtClean="0"/>
              <a:t>Flexing IM into Activities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26670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Movie: Slide 41 – Core strengthening …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1143000" y="228600"/>
            <a:ext cx="7315200" cy="1020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Review of Module 3 Learning Objectives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4294967295"/>
          </p:nvPr>
        </p:nvSpPr>
        <p:spPr>
          <a:xfrm>
            <a:off x="1250576" y="1416563"/>
            <a:ext cx="7239000" cy="4572000"/>
          </a:xfrm>
        </p:spPr>
        <p:txBody>
          <a:bodyPr/>
          <a:lstStyle/>
          <a:p>
            <a:pPr marL="457200" indent="-457200"/>
            <a:r>
              <a:rPr lang="en-US" dirty="0" smtClean="0"/>
              <a:t>Motivational strategies – tools and techniques for success</a:t>
            </a:r>
          </a:p>
          <a:p>
            <a:pPr marL="457200" indent="-457200"/>
            <a:r>
              <a:rPr lang="en-US" dirty="0" smtClean="0"/>
              <a:t>Examples of motivational strategies – “bringing IM to the activity, not the activity to IM”</a:t>
            </a:r>
          </a:p>
          <a:p>
            <a:pPr marL="457200" indent="-457200">
              <a:spcBef>
                <a:spcPts val="0"/>
              </a:spcBef>
            </a:pPr>
            <a:r>
              <a:rPr lang="en-US" dirty="0" smtClean="0"/>
              <a:t>Using the strength of the </a:t>
            </a:r>
          </a:p>
          <a:p>
            <a:pPr marL="457200" indent="-457200">
              <a:spcBef>
                <a:spcPts val="0"/>
              </a:spcBef>
              <a:buNone/>
            </a:pPr>
            <a:r>
              <a:rPr lang="en-US" dirty="0" smtClean="0"/>
              <a:t>	child’s imagination</a:t>
            </a:r>
          </a:p>
        </p:txBody>
      </p:sp>
      <p:pic>
        <p:nvPicPr>
          <p:cNvPr id="43012" name="Picture 3" descr="C:\Users\BrainFocus1\AppData\Local\Microsoft\Windows\Temporary Internet Files\Content.IE5\F2ARZTUM\MC90044151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733800"/>
            <a:ext cx="2250281" cy="225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BrainFocus1\AppData\Local\Microsoft\Windows\Temporary Internet Files\Content.IE5\F2ARZTUM\MC90043156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4644" y="114300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3 Homework</a:t>
            </a: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52600" y="1600200"/>
            <a:ext cx="69342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Complete Module 3 Post-Test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Complete Module 3 Worksheet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Review Resource Sheet for Module 3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990600" y="228600"/>
            <a:ext cx="7315200" cy="1143000"/>
          </a:xfrm>
        </p:spPr>
        <p:txBody>
          <a:bodyPr/>
          <a:lstStyle/>
          <a:p>
            <a:r>
              <a:rPr lang="en-US" dirty="0" smtClean="0"/>
              <a:t>References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4294967295"/>
          </p:nvPr>
        </p:nvSpPr>
        <p:spPr>
          <a:xfrm>
            <a:off x="1143000" y="1600200"/>
            <a:ext cx="7543800" cy="4525963"/>
          </a:xfrm>
        </p:spPr>
        <p:txBody>
          <a:bodyPr>
            <a:normAutofit fontScale="92500" lnSpcReduction="10000"/>
          </a:bodyPr>
          <a:lstStyle/>
          <a:p>
            <a:pPr marL="457200" indent="-457200"/>
            <a:r>
              <a:rPr lang="en-US" dirty="0" smtClean="0"/>
              <a:t>“Harnessing </a:t>
            </a:r>
            <a:r>
              <a:rPr lang="en-US" dirty="0" err="1" smtClean="0"/>
              <a:t>neuroplasticity</a:t>
            </a:r>
            <a:r>
              <a:rPr lang="en-US" dirty="0" smtClean="0"/>
              <a:t> for clinical applications.” Cramer, C. et al. </a:t>
            </a:r>
            <a:r>
              <a:rPr lang="en-US" u="sng" dirty="0" smtClean="0"/>
              <a:t>Brain</a:t>
            </a:r>
            <a:r>
              <a:rPr lang="en-US" dirty="0" smtClean="0"/>
              <a:t>, June 2011.</a:t>
            </a:r>
          </a:p>
          <a:p>
            <a:pPr marL="457200" indent="-457200"/>
            <a:r>
              <a:rPr lang="en-US" dirty="0" smtClean="0">
                <a:hlinkClick r:id="rId3"/>
              </a:rPr>
              <a:t>http://specialed.about.com</a:t>
            </a:r>
            <a:endParaRPr lang="en-US" dirty="0" smtClean="0"/>
          </a:p>
          <a:p>
            <a:pPr marL="457200" indent="-457200"/>
            <a:r>
              <a:rPr lang="en-US" dirty="0" smtClean="0"/>
              <a:t>“No Motivation! Strategies that will Help.”   Watson, S.</a:t>
            </a:r>
          </a:p>
          <a:p>
            <a:pPr marL="457200" indent="-457200"/>
            <a:r>
              <a:rPr lang="en-US" dirty="0" smtClean="0"/>
              <a:t>“Facilitating </a:t>
            </a:r>
            <a:r>
              <a:rPr lang="en-US" dirty="0" err="1" smtClean="0"/>
              <a:t>Neurorehabilitation</a:t>
            </a:r>
            <a:r>
              <a:rPr lang="en-US" dirty="0" smtClean="0"/>
              <a:t> Through  Principles of Engagement.” </a:t>
            </a:r>
            <a:r>
              <a:rPr lang="en-US" dirty="0" err="1" smtClean="0"/>
              <a:t>Danzl</a:t>
            </a:r>
            <a:r>
              <a:rPr lang="en-US" dirty="0" smtClean="0"/>
              <a:t>, M. et al. Journal of Allied Professionals, Spring 2012.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1447800"/>
            <a:ext cx="6858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3. True or False: </a:t>
            </a:r>
          </a:p>
          <a:p>
            <a:pPr marL="457200" indent="-457200"/>
            <a:endParaRPr lang="en-US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tabLst>
                <a:tab pos="457200" algn="l"/>
              </a:tabLst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A variety of headphone choices and speakers are useful to add engagement and novelty options.</a:t>
            </a:r>
          </a:p>
          <a:p>
            <a:pPr marL="457200" indent="-457200"/>
            <a:endParaRPr lang="en-US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Answer: True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09600" y="2286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solidFill>
                  <a:srgbClr val="C00000"/>
                </a:solidFill>
              </a:rPr>
              <a:t>Review of Post-Test from Module </a:t>
            </a:r>
            <a:r>
              <a:rPr lang="en-US" sz="4400" b="1" dirty="0" smtClean="0">
                <a:solidFill>
                  <a:srgbClr val="C00000"/>
                </a:solidFill>
              </a:rPr>
              <a:t>2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7800" y="1371600"/>
            <a:ext cx="7315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4. True or False:</a:t>
            </a:r>
          </a:p>
          <a:p>
            <a:pPr marL="457200" indent="-457200">
              <a:buFont typeface="Arial" pitchFamily="34" charset="0"/>
              <a:buChar char="•"/>
              <a:tabLst>
                <a:tab pos="457200" algn="l"/>
              </a:tabLst>
            </a:pPr>
            <a:endParaRPr lang="en-US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tabLst>
                <a:tab pos="457200" algn="l"/>
              </a:tabLst>
            </a:pP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Sensory modulators are mechanisms that help to define and control a child's sensory environment to facilitate attention/learning.</a:t>
            </a:r>
          </a:p>
          <a:p>
            <a:pPr marL="457200" indent="-457200">
              <a:tabLst>
                <a:tab pos="457200" algn="l"/>
              </a:tabLst>
            </a:pPr>
            <a:endParaRPr lang="en-US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Answer: True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2286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solidFill>
                  <a:srgbClr val="C00000"/>
                </a:solidFill>
              </a:rPr>
              <a:t>Review of Post-Test from Module </a:t>
            </a:r>
            <a:r>
              <a:rPr lang="en-US" sz="4400" b="1" dirty="0" smtClean="0">
                <a:solidFill>
                  <a:srgbClr val="C00000"/>
                </a:solidFill>
              </a:rPr>
              <a:t>2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1447800"/>
            <a:ext cx="7467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5.	Examples of signs of sensory distress are as follows: </a:t>
            </a:r>
          </a:p>
          <a:p>
            <a:pPr marL="457200" indent="-457200">
              <a:defRPr/>
            </a:pPr>
            <a:endParaRPr lang="en-US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914400" lvl="1" indent="-457200">
              <a:buFont typeface="+mj-lt"/>
              <a:buAutoNum type="alphaLcParenR"/>
              <a:defRPr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Increased attention and engagement</a:t>
            </a:r>
          </a:p>
          <a:p>
            <a:pPr marL="914400" lvl="1" indent="-457200">
              <a:buFont typeface="+mj-lt"/>
              <a:buAutoNum type="alphaLcParenR"/>
              <a:defRPr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Decreased fidgeting behaviors</a:t>
            </a:r>
          </a:p>
          <a:p>
            <a:pPr marL="914400" lvl="1" indent="-457200">
              <a:buFont typeface="+mj-lt"/>
              <a:buAutoNum type="alphaLcParenR"/>
              <a:defRPr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Changes in skin color</a:t>
            </a:r>
          </a:p>
          <a:p>
            <a:pPr marL="914400" lvl="1" indent="-457200">
              <a:buFont typeface="+mj-lt"/>
              <a:buAutoNum type="alphaLcParenR"/>
              <a:defRPr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Good postural control</a:t>
            </a:r>
          </a:p>
          <a:p>
            <a:pPr marL="457200" indent="-457200">
              <a:buFont typeface="+mj-lt"/>
              <a:buAutoNum type="alphaLcParenR"/>
              <a:defRPr/>
            </a:pPr>
            <a:endParaRPr lang="en-US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Answer: C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2000" y="2286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solidFill>
                  <a:srgbClr val="C00000"/>
                </a:solidFill>
              </a:rPr>
              <a:t>Review of Post-Test from Module </a:t>
            </a:r>
            <a:r>
              <a:rPr lang="en-US" sz="4400" b="1" dirty="0" smtClean="0">
                <a:solidFill>
                  <a:srgbClr val="C00000"/>
                </a:solidFill>
              </a:rPr>
              <a:t>2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Key to IM Success: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1676400" y="1600200"/>
            <a:ext cx="7010400" cy="3505200"/>
          </a:xfrm>
        </p:spPr>
        <p:txBody>
          <a:bodyPr/>
          <a:lstStyle/>
          <a:p>
            <a:pPr marL="457200" indent="-457200" eaLnBrk="1" hangingPunct="1"/>
            <a:r>
              <a:rPr lang="en-US" dirty="0" smtClean="0"/>
              <a:t>Modify for Engagement!</a:t>
            </a:r>
          </a:p>
          <a:p>
            <a:pPr marL="457200" indent="-457200" eaLnBrk="1" hangingPunct="1"/>
            <a:r>
              <a:rPr lang="en-US" dirty="0" smtClean="0"/>
              <a:t>Be Spontaneous for Novelty!</a:t>
            </a:r>
          </a:p>
          <a:p>
            <a:pPr marL="457200" indent="-457200"/>
            <a:r>
              <a:rPr lang="en-US" dirty="0" smtClean="0"/>
              <a:t>Increase repetition for </a:t>
            </a:r>
          </a:p>
          <a:p>
            <a:pPr marL="457200" indent="-457200" eaLnBrk="1" hangingPunct="1">
              <a:buFont typeface="Arial" pitchFamily="34" charset="0"/>
              <a:buNone/>
            </a:pPr>
            <a:r>
              <a:rPr lang="en-US" dirty="0" smtClean="0"/>
              <a:t>    Synaptic growth!</a:t>
            </a:r>
          </a:p>
        </p:txBody>
      </p:sp>
      <p:pic>
        <p:nvPicPr>
          <p:cNvPr id="16388" name="Picture 6" descr="C:\Users\BrainFocus1\AppData\Local\Microsoft\Windows\Temporary Internet Files\Content.IE5\F2ARZTUM\MC900027558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2743200"/>
            <a:ext cx="2173288" cy="3005138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/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95400" y="152400"/>
            <a:ext cx="7315200" cy="1143000"/>
          </a:xfrm>
        </p:spPr>
        <p:txBody>
          <a:bodyPr/>
          <a:lstStyle/>
          <a:p>
            <a:r>
              <a:rPr lang="en-US" dirty="0" smtClean="0"/>
              <a:t>Techniques for Success: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95400" y="1524000"/>
            <a:ext cx="7010400" cy="4602163"/>
          </a:xfrm>
        </p:spPr>
        <p:txBody>
          <a:bodyPr>
            <a:normAutofit fontScale="70000" lnSpcReduction="20000"/>
          </a:bodyPr>
          <a:lstStyle/>
          <a:p>
            <a:pPr marL="457200" indent="-457200"/>
            <a:r>
              <a:rPr lang="en-US" sz="4000" dirty="0" smtClean="0"/>
              <a:t>Positioning alternatives</a:t>
            </a:r>
          </a:p>
          <a:p>
            <a:pPr marL="457200" indent="-457200"/>
            <a:r>
              <a:rPr lang="en-US" sz="4000" dirty="0" smtClean="0"/>
              <a:t>Physical Environment</a:t>
            </a:r>
          </a:p>
          <a:p>
            <a:pPr marL="457200" indent="-457200"/>
            <a:r>
              <a:rPr lang="en-US" sz="4000" dirty="0" smtClean="0"/>
              <a:t>Sensory Environment</a:t>
            </a:r>
          </a:p>
          <a:p>
            <a:pPr marL="457200" indent="-457200"/>
            <a:r>
              <a:rPr lang="en-US" sz="4000" dirty="0" smtClean="0">
                <a:solidFill>
                  <a:srgbClr val="FF0000"/>
                </a:solidFill>
              </a:rPr>
              <a:t>Motivation Strategies</a:t>
            </a:r>
          </a:p>
          <a:p>
            <a:pPr marL="457200" indent="-457200"/>
            <a:r>
              <a:rPr lang="en-US" sz="4000" dirty="0" smtClean="0"/>
              <a:t>Tempo/Timing variance</a:t>
            </a:r>
          </a:p>
          <a:p>
            <a:pPr marL="457200" indent="-457200"/>
            <a:r>
              <a:rPr lang="en-US" sz="4000" dirty="0" smtClean="0"/>
              <a:t>Pacing of activities and themes</a:t>
            </a:r>
          </a:p>
          <a:p>
            <a:pPr marL="457200" indent="-457200"/>
            <a:r>
              <a:rPr lang="en-US" sz="4000" dirty="0" smtClean="0"/>
              <a:t>Duration of tasks and sessions</a:t>
            </a:r>
          </a:p>
          <a:p>
            <a:pPr marL="457200" indent="-457200"/>
            <a:r>
              <a:rPr lang="en-US" sz="4000" dirty="0" smtClean="0"/>
              <a:t>Set up – allowing control</a:t>
            </a:r>
          </a:p>
          <a:p>
            <a:pPr marL="457200" indent="-457200"/>
            <a:r>
              <a:rPr lang="en-US" sz="4000" dirty="0" smtClean="0"/>
              <a:t>Switch choices and Access</a:t>
            </a:r>
          </a:p>
          <a:p>
            <a:pPr marL="457200" indent="-457200"/>
            <a:r>
              <a:rPr lang="en-US" sz="4000" dirty="0" smtClean="0"/>
              <a:t>Feedback Strategies</a:t>
            </a:r>
          </a:p>
          <a:p>
            <a:endParaRPr lang="en-US" dirty="0"/>
          </a:p>
        </p:txBody>
      </p:sp>
      <p:pic>
        <p:nvPicPr>
          <p:cNvPr id="4" name="Picture 6" descr="C:\Users\BrainFocus1\AppData\Local\Microsoft\Windows\Temporary Internet Files\Content.IE5\BQD6BJDE\MC900040405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600200"/>
            <a:ext cx="2249366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VIDEO_FILES_RECORD" val="&lt;Videos&gt;&lt;Video Name=&quot;Slide 37 - Swinging baseball bat to foot trigger_291_1_01104.flv&quot; Position=&quot;1&quot; SlideID=&quot;291&quot;/&gt;&lt;Video Name=&quot;Slide 38 - Balance beam with alternate side stepping_292_1_42606.flv&quot; Position=&quot;1&quot; SlideID=&quot;292&quot;/&gt;&lt;Video Name=&quot;Slide 40 - Combining preferred activities with IM_294_1_34608.flv&quot; Position=&quot;1&quot; SlideID=&quot;294&quot;/&gt;&lt;Video Name=&quot;Slide 41 - Core strengthening activity_295_1_65365.flv&quot; Position=&quot;1&quot; SlideID=&quot;295&quot;/&gt;&lt;Video Name=&quot;Slide 40 - Combining preferred activities with IM_294_1_23828.flv&quot; Position=&quot;1&quot; SlideID=&quot;294&quot;/&gt;&lt;Video Name=&quot;Slide 41 - Core strengthening activity_295_1_38754.flv&quot; Position=&quot;1&quot; SlideID=&quot;295&quot;/&gt;&lt;/Videos&gt;&#10;"/>
  <p:tag name="MMPROD_UIDATA" val="&lt;database version=&quot;9.0&quot;&gt;&lt;object type=&quot;1&quot; unique_id=&quot;10001&quot;&gt;&lt;property id=&quot;20226&quot; value=&quot;E:\Education (IMW-SFILESQL1)\Pediatric Best Practices\PED Coaching\NEW FILES\Motivation (no videos).pptx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IM Pediatric Coaching Session 3:  Motivational Strategies&amp;quot;&quot;/&gt;&lt;property id=&quot;20307&quot; value=&quot;256&quot;/&gt;&lt;/object&gt;&lt;object type=&quot;3&quot; unique_id=&quot;12778&quot;&gt;&lt;property id=&quot;20148&quot; value=&quot;5&quot;/&gt;&lt;property id=&quot;20300&quot; value=&quot;Slide 2 - &amp;quot;Goals for Session 3 &amp;quot;&quot;/&gt;&lt;property id=&quot;20307&quot; value=&quot;257&quot;/&gt;&lt;/object&gt;&lt;object type=&quot;3&quot; unique_id=&quot;12779&quot;&gt;&lt;property id=&quot;20148&quot; value=&quot;5&quot;/&gt;&lt;property id=&quot;20300&quot; value=&quot;Slide 3 - &amp;quot;Post-Test Review Session 2: Question 1&amp;quot;&quot;/&gt;&lt;property id=&quot;20307&quot; value=&quot;258&quot;/&gt;&lt;/object&gt;&lt;object type=&quot;3&quot; unique_id=&quot;12780&quot;&gt;&lt;property id=&quot;20148&quot; value=&quot;5&quot;/&gt;&lt;property id=&quot;20300&quot; value=&quot;Slide 4&quot;/&gt;&lt;property id=&quot;20307&quot; value=&quot;259&quot;/&gt;&lt;/object&gt;&lt;object type=&quot;3&quot; unique_id=&quot;12781&quot;&gt;&lt;property id=&quot;20148&quot; value=&quot;5&quot;/&gt;&lt;property id=&quot;20300&quot; value=&quot;Slide 5&quot;/&gt;&lt;property id=&quot;20307&quot; value=&quot;260&quot;/&gt;&lt;/object&gt;&lt;object type=&quot;3&quot; unique_id=&quot;12782&quot;&gt;&lt;property id=&quot;20148&quot; value=&quot;5&quot;/&gt;&lt;property id=&quot;20300&quot; value=&quot;Slide 6&quot;/&gt;&lt;property id=&quot;20307&quot; value=&quot;261&quot;/&gt;&lt;/object&gt;&lt;object type=&quot;3&quot; unique_id=&quot;12783&quot;&gt;&lt;property id=&quot;20148&quot; value=&quot;5&quot;/&gt;&lt;property id=&quot;20300&quot; value=&quot;Slide 7&quot;/&gt;&lt;property id=&quot;20307&quot; value=&quot;262&quot;/&gt;&lt;/object&gt;&lt;object type=&quot;3&quot; unique_id=&quot;12785&quot;&gt;&lt;property id=&quot;20148&quot; value=&quot;5&quot;/&gt;&lt;property id=&quot;20300&quot; value=&quot;Slide 9 - &amp;quot;Techniques for Success:&amp;quot;&quot;/&gt;&lt;property id=&quot;20307&quot; value=&quot;264&quot;/&gt;&lt;/object&gt;&lt;object type=&quot;3&quot; unique_id=&quot;12786&quot;&gt;&lt;property id=&quot;20148&quot; value=&quot;5&quot;/&gt;&lt;property id=&quot;20300&quot; value=&quot;Slide 10 - &amp;quot;Motivational Considerations:&amp;quot;&quot;/&gt;&lt;property id=&quot;20307&quot; value=&quot;265&quot;/&gt;&lt;/object&gt;&lt;object type=&quot;3&quot; unique_id=&quot;12787&quot;&gt;&lt;property id=&quot;20148&quot; value=&quot;5&quot;/&gt;&lt;property id=&quot;20300&quot; value=&quot;Slide 11&quot;/&gt;&lt;property id=&quot;20307&quot; value=&quot;300&quot;/&gt;&lt;/object&gt;&lt;object type=&quot;3&quot; unique_id=&quot;12788&quot;&gt;&lt;property id=&quot;20148&quot; value=&quot;5&quot;/&gt;&lt;property id=&quot;20300&quot; value=&quot;Slide 12 - &amp;quot;The Influence of Motivational Strategies on Neuroplasticity - Cramer, C. et al (1)&amp;quot;&quot;/&gt;&lt;property id=&quot;20307&quot; value=&quot;266&quot;/&gt;&lt;/object&gt;&lt;object type=&quot;3&quot; unique_id=&quot;12789&quot;&gt;&lt;property id=&quot;20148&quot; value=&quot;5&quot;/&gt;&lt;property id=&quot;20300&quot; value=&quot;Slide 13&quot;/&gt;&lt;property id=&quot;20307&quot; value=&quot;267&quot;/&gt;&lt;/object&gt;&lt;object type=&quot;3&quot; unique_id=&quot;12790&quot;&gt;&lt;property id=&quot;20148&quot; value=&quot;5&quot;/&gt;&lt;property id=&quot;20300&quot; value=&quot;Slide 14 - &amp;quot; Motivational Strategies&amp;quot;&quot;/&gt;&lt;property id=&quot;20307&quot; value=&quot;268&quot;/&gt;&lt;/object&gt;&lt;object type=&quot;3&quot; unique_id=&quot;12791&quot;&gt;&lt;property id=&quot;20148&quot; value=&quot;5&quot;/&gt;&lt;property id=&quot;20300&quot; value=&quot;Slide 15 - &amp;quot;Motivational Strategies (1/3)&amp;quot;&quot;/&gt;&lt;property id=&quot;20307&quot; value=&quot;269&quot;/&gt;&lt;/object&gt;&lt;object type=&quot;3&quot; unique_id=&quot;12792&quot;&gt;&lt;property id=&quot;20148&quot; value=&quot;5&quot;/&gt;&lt;property id=&quot;20300&quot; value=&quot;Slide 16 - &amp;quot;Motivational Strategies (2/3)&amp;quot;&quot;/&gt;&lt;property id=&quot;20307&quot; value=&quot;270&quot;/&gt;&lt;/object&gt;&lt;object type=&quot;3&quot; unique_id=&quot;12793&quot;&gt;&lt;property id=&quot;20148&quot; value=&quot;5&quot;/&gt;&lt;property id=&quot;20300&quot; value=&quot;Slide 17 - &amp;quot;Motivational Strategies (3/3)&amp;quot;&quot;/&gt;&lt;property id=&quot;20307&quot; value=&quot;271&quot;/&gt;&lt;/object&gt;&lt;object type=&quot;3&quot; unique_id=&quot;12794&quot;&gt;&lt;property id=&quot;20148&quot; value=&quot;5&quot;/&gt;&lt;property id=&quot;20300&quot; value=&quot;Slide 18 - &amp;quot;Facilitating Neurorehabilitation Through Principles of Engagement (Journal of Allied Health, 2012, Danzl, Megan M.&quot;/&gt;&lt;property id=&quot;20307&quot; value=&quot;272&quot;/&gt;&lt;/object&gt;&lt;object type=&quot;3&quot; unique_id=&quot;12795&quot;&gt;&lt;property id=&quot;20148&quot; value=&quot;5&quot;/&gt;&lt;property id=&quot;20300&quot; value=&quot;Slide 19&quot;/&gt;&lt;property id=&quot;20307&quot; value=&quot;277&quot;/&gt;&lt;/object&gt;&lt;object type=&quot;3&quot; unique_id=&quot;12796&quot;&gt;&lt;property id=&quot;20148&quot; value=&quot;5&quot;/&gt;&lt;property id=&quot;20300&quot; value=&quot;Slide 20 - &amp;quot;Variety in access to and choices of switches&amp;quot;&quot;/&gt;&lt;property id=&quot;20307&quot; value=&quot;273&quot;/&gt;&lt;/object&gt;&lt;object type=&quot;3&quot; unique_id=&quot;12797&quot;&gt;&lt;property id=&quot;20148&quot; value=&quot;5&quot;/&gt;&lt;property id=&quot;20300&quot; value=&quot;Slide 21&quot;/&gt;&lt;property id=&quot;20307&quot; value=&quot;301&quot;/&gt;&lt;/object&gt;&lt;object type=&quot;3&quot; unique_id=&quot;12798&quot;&gt;&lt;property id=&quot;20148&quot; value=&quot;5&quot;/&gt;&lt;property id=&quot;20300&quot; value=&quot;Slide 22 - &amp;quot;Foot switch combination for patterning and sequencing.&amp;quot;&quot;/&gt;&lt;property id=&quot;20307&quot; value=&quot;274&quot;/&gt;&lt;/object&gt;&lt;object type=&quot;3&quot; unique_id=&quot;12799&quot;&gt;&lt;property id=&quot;20148&quot; value=&quot;5&quot;/&gt;&lt;property id=&quot;20300&quot; value=&quot;Slide 23 - &amp;quot;Novelty items – and lots of them!&amp;quot;&quot;/&gt;&lt;property id=&quot;20307&quot; value=&quot;275&quot;/&gt;&lt;/object&gt;&lt;object type=&quot;3&quot; unique_id=&quot;12800&quot;&gt;&lt;property id=&quot;20148&quot; value=&quot;5&quot;/&gt;&lt;property id=&quot;20300&quot; value=&quot;Slide 24 - &amp;quot;Weighted and compression items for focus and calming&amp;quot;&quot;/&gt;&lt;property id=&quot;20307&quot; value=&quot;276&quot;/&gt;&lt;/object&gt;&lt;object type=&quot;3&quot; unique_id=&quot;12801&quot;&gt;&lt;property id=&quot;20148&quot; value=&quot;5&quot;/&gt;&lt;property id=&quot;20300&quot; value=&quot;Slide 25 - &amp;quot;Add novelty to the environment&amp;quot;&quot;/&gt;&lt;property id=&quot;20307&quot; value=&quot;278&quot;/&gt;&lt;/object&gt;&lt;object type=&quot;3&quot; unique_id=&quot;12802&quot;&gt;&lt;property id=&quot;20148&quot; value=&quot;5&quot;/&gt;&lt;property id=&quot;20300&quot; value=&quot;Slide 26 - &amp;quot;Add playful incentives&amp;quot;&quot;/&gt;&lt;property id=&quot;20307&quot; value=&quot;279&quot;/&gt;&lt;/object&gt;&lt;object type=&quot;3&quot; unique_id=&quot;12803&quot;&gt;&lt;property id=&quot;20148&quot; value=&quot;5&quot;/&gt;&lt;property id=&quot;20300&quot; value=&quot;Slide 27 - &amp;quot;Be creative with rewards&amp;quot;&quot;/&gt;&lt;property id=&quot;20307&quot; value=&quot;280&quot;/&gt;&lt;/object&gt;&lt;object type=&quot;3&quot; unique_id=&quot;12804&quot;&gt;&lt;property id=&quot;20148&quot; value=&quot;5&quot;/&gt;&lt;property id=&quot;20300&quot; value=&quot;Slide 28 - &amp;quot;Create play schemes and engaging ‘IM friends’&amp;quot;&quot;/&gt;&lt;property id=&quot;20307&quot; value=&quot;281&quot;/&gt;&lt;/object&gt;&lt;object type=&quot;3&quot; unique_id=&quot;12805&quot;&gt;&lt;property id=&quot;20148&quot; value=&quot;5&quot;/&gt;&lt;property id=&quot;20300&quot; value=&quot;Slide 29 - &amp;quot;Problem Solve  (particularly with IM Home!)&amp;quot;&quot;/&gt;&lt;property id=&quot;20307&quot; value=&quot;282&quot;/&gt;&lt;/object&gt;&lt;object type=&quot;3&quot; unique_id=&quot;12806&quot;&gt;&lt;property id=&quot;20148&quot; value=&quot;5&quot;/&gt;&lt;property id=&quot;20300&quot; value=&quot;Slide 30 - &amp;quot;Set up creative spatial boundaries&amp;quot;&quot;/&gt;&lt;property id=&quot;20307&quot; value=&quot;283&quot;/&gt;&lt;/object&gt;&lt;object type=&quot;3&quot; unique_id=&quot;12807&quot;&gt;&lt;property id=&quot;20148&quot; value=&quot;5&quot;/&gt;&lt;property id=&quot;20300&quot; value=&quot;Slide 31 - &amp;quot;Create novelty in balance activities for postural focus&amp;quot;&quot;/&gt;&lt;property id=&quot;20307&quot; value=&quot;284&quot;/&gt;&lt;/object&gt;&lt;object type=&quot;3&quot; unique_id=&quot;12808&quot;&gt;&lt;property id=&quot;20148&quot; value=&quot;5&quot;/&gt;&lt;property id=&quot;20300&quot; value=&quot;Slide 32 - &amp;quot;IM as part of a play sequence&amp;quot;&quot;/&gt;&lt;property id=&quot;20307&quot; value=&quot;285&quot;/&gt;&lt;/object&gt;&lt;object type=&quot;3&quot; unique_id=&quot;12809&quot;&gt;&lt;property id=&quot;20148&quot; value=&quot;5&quot;/&gt;&lt;property id=&quot;20300&quot; value=&quot;Slide 33 - &amp;quot;Stabilize for praxia and allow freedom of movement&amp;quot;&quot;/&gt;&lt;property id=&quot;20307&quot; value=&quot;286&quot;/&gt;&lt;/object&gt;&lt;object type=&quot;3&quot; unique_id=&quot;12810&quot;&gt;&lt;property id=&quot;20148&quot; value=&quot;5&quot;/&gt;&lt;property id=&quot;20300&quot; value=&quot;Slide 34 - &amp;quot;Reinforcing the beat through movement&amp;quot;&quot;/&gt;&lt;property id=&quot;20307&quot; value=&quot;288&quot;/&gt;&lt;/object&gt;&lt;object type=&quot;3&quot; unique_id=&quot;12811&quot;&gt;&lt;property id=&quot;20148&quot; value=&quot;5&quot;/&gt;&lt;property id=&quot;20300&quot; value=&quot;Slide 35 - &amp;quot;Reinforcing the beat through play&amp;quot;&quot;/&gt;&lt;property id=&quot;20307&quot; value=&quot;289&quot;/&gt;&lt;/object&gt;&lt;object type=&quot;3&quot; unique_id=&quot;12812&quot;&gt;&lt;property id=&quot;20148&quot; value=&quot;5&quot;/&gt;&lt;property id=&quot;20300&quot; value=&quot;Slide 36 - &amp;quot;Sensory and Switch Modifiers&amp;quot;&quot;/&gt;&lt;property id=&quot;20307&quot; value=&quot;290&quot;/&gt;&lt;/object&gt;&lt;object type=&quot;3&quot; unique_id=&quot;12813&quot;&gt;&lt;property id=&quot;20148&quot; value=&quot;5&quot;/&gt;&lt;property id=&quot;20300&quot; value=&quot;Slide 37 - &amp;quot;Application to Interests&amp;quot;&quot;/&gt;&lt;property id=&quot;20307&quot; value=&quot;291&quot;/&gt;&lt;/object&gt;&lt;object type=&quot;3&quot; unique_id=&quot;12814&quot;&gt;&lt;property id=&quot;20148&quot; value=&quot;5&quot;/&gt;&lt;property id=&quot;20300&quot; value=&quot;Slide 38 - &amp;quot;Personal Challenge&amp;quot;&quot;/&gt;&lt;property id=&quot;20307&quot; value=&quot;292&quot;/&gt;&lt;/object&gt;&lt;object type=&quot;3&quot; unique_id=&quot;12815&quot;&gt;&lt;property id=&quot;20148&quot; value=&quot;5&quot;/&gt;&lt;property id=&quot;20300&quot; value=&quot;Slide 39 - &amp;quot;Combining Goals&amp;quot;&quot;/&gt;&lt;property id=&quot;20307&quot; value=&quot;293&quot;/&gt;&lt;/object&gt;&lt;object type=&quot;3&quot; unique_id=&quot;12816&quot;&gt;&lt;property id=&quot;20148&quot; value=&quot;5&quot;/&gt;&lt;property id=&quot;20300&quot; value=&quot;Slide 40 - &amp;quot;Multi-tasking&amp;quot;&quot;/&gt;&lt;property id=&quot;20307&quot; value=&quot;294&quot;/&gt;&lt;/object&gt;&lt;object type=&quot;3&quot; unique_id=&quot;12817&quot;&gt;&lt;property id=&quot;20148&quot; value=&quot;5&quot;/&gt;&lt;property id=&quot;20300&quot; value=&quot;Slide 41 - &amp;quot;Flexing IM into Activities&amp;quot;&quot;/&gt;&lt;property id=&quot;20307&quot; value=&quot;295&quot;/&gt;&lt;/object&gt;&lt;object type=&quot;3&quot; unique_id=&quot;12818&quot;&gt;&lt;property id=&quot;20148&quot; value=&quot;5&quot;/&gt;&lt;property id=&quot;20300&quot; value=&quot;Slide 42 - &amp;quot;Review of Session 3&amp;quot;&quot;/&gt;&lt;property id=&quot;20307&quot; value=&quot;296&quot;/&gt;&lt;/object&gt;&lt;object type=&quot;3&quot; unique_id=&quot;12819&quot;&gt;&lt;property id=&quot;20148&quot; value=&quot;5&quot;/&gt;&lt;property id=&quot;20300&quot; value=&quot;Slide 43&quot;/&gt;&lt;property id=&quot;20307&quot; value=&quot;297&quot;/&gt;&lt;/object&gt;&lt;object type=&quot;3&quot; unique_id=&quot;12820&quot;&gt;&lt;property id=&quot;20148&quot; value=&quot;5&quot;/&gt;&lt;property id=&quot;20300&quot; value=&quot;Slide 44 - &amp;quot;Homework for Session 3&amp;quot;&quot;/&gt;&lt;property id=&quot;20307&quot; value=&quot;298&quot;/&gt;&lt;/object&gt;&lt;object type=&quot;3&quot; unique_id=&quot;12821&quot;&gt;&lt;property id=&quot;20148&quot; value=&quot;5&quot;/&gt;&lt;property id=&quot;20300&quot; value=&quot;Slide 45 - &amp;quot;References&amp;quot;&quot;/&gt;&lt;property id=&quot;20307&quot; value=&quot;299&quot;/&gt;&lt;/object&gt;&lt;object type=&quot;3&quot; unique_id=&quot;15574&quot;&gt;&lt;property id=&quot;20148&quot; value=&quot;5&quot;/&gt;&lt;property id=&quot;20300&quot; value=&quot;Slide 8 - &amp;quot;The Key to IM Success:&amp;quot;&quot;/&gt;&lt;property id=&quot;20307&quot; value=&quot;30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4069</TotalTime>
  <Words>931</Words>
  <Application>Microsoft Macintosh PowerPoint</Application>
  <PresentationFormat>On-screen Show (4:3)</PresentationFormat>
  <Paragraphs>157</Paragraphs>
  <Slides>45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Packager Shell Object</vt:lpstr>
      <vt:lpstr>CERTIFICATION &amp; COACHING:  IM PEDIATRIC BEST PRACTICES  MODULE 3: MOTIVATIONAL STRATEGIES</vt:lpstr>
      <vt:lpstr>Outcome Goals for Module 3 </vt:lpstr>
      <vt:lpstr>Review of Post-Test from Module 2</vt:lpstr>
      <vt:lpstr>PowerPoint Presentation</vt:lpstr>
      <vt:lpstr>PowerPoint Presentation</vt:lpstr>
      <vt:lpstr>PowerPoint Presentation</vt:lpstr>
      <vt:lpstr>PowerPoint Presentation</vt:lpstr>
      <vt:lpstr>The Key to IM Success:</vt:lpstr>
      <vt:lpstr>Techniques for Success:</vt:lpstr>
      <vt:lpstr>Motivational Considerations:</vt:lpstr>
      <vt:lpstr>PowerPoint Presentation</vt:lpstr>
      <vt:lpstr>The Influence of Motivational Strategies on Neuroplasticity - Cramer, C. et al (1)</vt:lpstr>
      <vt:lpstr>PowerPoint Presentation</vt:lpstr>
      <vt:lpstr> Motivational Strategies</vt:lpstr>
      <vt:lpstr>Motivational Strategies (1/3)</vt:lpstr>
      <vt:lpstr>Motivational Strategies (2/3)</vt:lpstr>
      <vt:lpstr>Motivational Strategies (3/3)</vt:lpstr>
      <vt:lpstr>Facilitating Neurorehabilitation Through Principles of Engagement (Journal of Allied Health, 2012, Danzl, Megan M. et al) </vt:lpstr>
      <vt:lpstr>PowerPoint Presentation</vt:lpstr>
      <vt:lpstr>Variety in access to and choices of switches</vt:lpstr>
      <vt:lpstr>PowerPoint Presentation</vt:lpstr>
      <vt:lpstr>Foot switch combination for patterning and sequencing.</vt:lpstr>
      <vt:lpstr>Novelty items – and lots of them!</vt:lpstr>
      <vt:lpstr>Weighted and compression items for focus and calming</vt:lpstr>
      <vt:lpstr>Add novelty to the environment</vt:lpstr>
      <vt:lpstr>Add playful incentives</vt:lpstr>
      <vt:lpstr>Be creative with rewards</vt:lpstr>
      <vt:lpstr>Create play schemes and engaging ‘IM friends’</vt:lpstr>
      <vt:lpstr>Problem Solve  (particularly with IM Home!)</vt:lpstr>
      <vt:lpstr>Set up creative spatial boundaries</vt:lpstr>
      <vt:lpstr>Create novelty in balance activities for postural focus</vt:lpstr>
      <vt:lpstr>IM as part of a play sequence</vt:lpstr>
      <vt:lpstr>Stabilize for praxia and allow freedom of movement</vt:lpstr>
      <vt:lpstr>Reinforcing the beat through movement</vt:lpstr>
      <vt:lpstr>Reinforcing the beat through play</vt:lpstr>
      <vt:lpstr>Sensory and Switch Modifiers</vt:lpstr>
      <vt:lpstr>Application to Interests</vt:lpstr>
      <vt:lpstr>Personal Challenge</vt:lpstr>
      <vt:lpstr>Combining Goals</vt:lpstr>
      <vt:lpstr>Multi-tasking</vt:lpstr>
      <vt:lpstr>Flexing IM into Activities</vt:lpstr>
      <vt:lpstr>Review of Module 3 Learning Objectives</vt:lpstr>
      <vt:lpstr>PowerPoint Presentation</vt:lpstr>
      <vt:lpstr>Module 3 Homework</vt:lpstr>
      <vt:lpstr>References</vt:lpstr>
    </vt:vector>
  </TitlesOfParts>
  <Company>FIU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McBride</dc:creator>
  <cp:lastModifiedBy>Christopher McElveen</cp:lastModifiedBy>
  <cp:revision>64</cp:revision>
  <dcterms:created xsi:type="dcterms:W3CDTF">2013-03-27T18:34:25Z</dcterms:created>
  <dcterms:modified xsi:type="dcterms:W3CDTF">2014-03-17T14:48:22Z</dcterms:modified>
</cp:coreProperties>
</file>