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activeX/activeX3.xml" ContentType="application/vnd.ms-office.activeX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tags/tag128.xml" ContentType="application/vnd.openxmlformats-officedocument.presentationml.tags+xml"/>
  <Default Extension="vml" ContentType="application/vnd.openxmlformats-officedocument.vmlDrawing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notesSlides/notesSlide5.xml" ContentType="application/vnd.openxmlformats-officedocument.presentationml.notesSlide+xml"/>
  <Override PartName="/ppt/tags/tag172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activeX/activeX1.xml" ContentType="application/vnd.ms-office.activeX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activeX/activeX2.xml" ContentType="application/vnd.ms-office.activeX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ms-office.activeX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341" r:id="rId9"/>
    <p:sldId id="340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42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8" r:id="rId46"/>
    <p:sldId id="335" r:id="rId47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89834" autoAdjust="0"/>
  </p:normalViewPr>
  <p:slideViewPr>
    <p:cSldViewPr>
      <p:cViewPr varScale="1">
        <p:scale>
          <a:sx n="65" d="100"/>
          <a:sy n="65" d="100"/>
        </p:scale>
        <p:origin x="-12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0FFCB-7AF2-42B8-97B1-5CE64E6B764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BE3AB-01F4-45E0-AA7E-18CCDCFC4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7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6CE2-D6A4-4C43-ADA9-BA2E8FF0458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5F610-9FE2-3041-B56B-B6EAC447E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3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>
                <a:latin typeface="Marker Felt"/>
              </a:rPr>
              <a:t>Oral motor overflow </a:t>
            </a:r>
            <a:r>
              <a:rPr lang="en-US" smtClean="0">
                <a:latin typeface="Marker Felt"/>
              </a:rPr>
              <a:t>(tongue protrusion/jaw clenching/lip</a:t>
            </a:r>
          </a:p>
          <a:p>
            <a:r>
              <a:rPr lang="en-US" smtClean="0">
                <a:latin typeface="Marker Felt"/>
              </a:rPr>
              <a:t>chewing)</a:t>
            </a:r>
          </a:p>
          <a:p>
            <a:r>
              <a:rPr lang="en-US" b="1" smtClean="0">
                <a:latin typeface="Marker Felt"/>
              </a:rPr>
              <a:t>Sweating</a:t>
            </a:r>
          </a:p>
          <a:p>
            <a:r>
              <a:rPr lang="en-US" b="1" smtClean="0">
                <a:latin typeface="Marker Felt"/>
              </a:rPr>
              <a:t>Changes in skin color </a:t>
            </a:r>
            <a:r>
              <a:rPr lang="en-US" smtClean="0">
                <a:latin typeface="Marker Felt"/>
              </a:rPr>
              <a:t>(increase skin coloration to the neck and</a:t>
            </a:r>
          </a:p>
          <a:p>
            <a:r>
              <a:rPr lang="en-US" smtClean="0">
                <a:latin typeface="Marker Felt"/>
              </a:rPr>
              <a:t>face areas/increase pallor)</a:t>
            </a:r>
          </a:p>
          <a:p>
            <a:r>
              <a:rPr lang="en-US" b="1" smtClean="0">
                <a:latin typeface="Marker Felt"/>
              </a:rPr>
              <a:t>Marked increases/decreases in postural control </a:t>
            </a:r>
            <a:r>
              <a:rPr lang="en-US" smtClean="0">
                <a:latin typeface="Marker Felt"/>
              </a:rPr>
              <a:t>(head and neck</a:t>
            </a:r>
          </a:p>
          <a:p>
            <a:r>
              <a:rPr lang="en-US" smtClean="0">
                <a:latin typeface="Marker Felt"/>
              </a:rPr>
              <a:t>tightness or slumped/stacked postural patterns-sitting or lying</a:t>
            </a:r>
          </a:p>
          <a:p>
            <a:r>
              <a:rPr lang="en-US" smtClean="0">
                <a:latin typeface="Marker Felt"/>
              </a:rPr>
              <a:t>down on the floor, decreased participation)</a:t>
            </a:r>
          </a:p>
          <a:p>
            <a:r>
              <a:rPr lang="en-US" b="1" smtClean="0">
                <a:latin typeface="Marker Felt"/>
              </a:rPr>
              <a:t>Aversion to sensory input </a:t>
            </a:r>
            <a:r>
              <a:rPr lang="en-US" smtClean="0">
                <a:latin typeface="Marker Felt"/>
              </a:rPr>
              <a:t>(inability to tolerate wearing</a:t>
            </a:r>
          </a:p>
          <a:p>
            <a:r>
              <a:rPr lang="en-US" smtClean="0">
                <a:latin typeface="Marker Felt"/>
              </a:rPr>
              <a:t>headphones/inability to tolerate volume settings/inability to</a:t>
            </a:r>
          </a:p>
          <a:p>
            <a:r>
              <a:rPr lang="en-US" smtClean="0">
                <a:latin typeface="Marker Felt"/>
              </a:rPr>
              <a:t>attend to visual input)</a:t>
            </a:r>
          </a:p>
          <a:p>
            <a:r>
              <a:rPr lang="en-US" b="1" smtClean="0">
                <a:latin typeface="Marker Felt"/>
              </a:rPr>
              <a:t>Increases in motoric output </a:t>
            </a:r>
            <a:r>
              <a:rPr lang="en-US" smtClean="0">
                <a:latin typeface="Marker Felt"/>
              </a:rPr>
              <a:t>(pacing/fidgeting)</a:t>
            </a:r>
          </a:p>
          <a:p>
            <a:r>
              <a:rPr lang="en-US" b="1" smtClean="0">
                <a:latin typeface="Marker Felt"/>
              </a:rPr>
              <a:t>Changes in respiratory rates </a:t>
            </a:r>
            <a:r>
              <a:rPr lang="en-US" smtClean="0">
                <a:latin typeface="Marker Felt"/>
              </a:rPr>
              <a:t>(breath holding/increased</a:t>
            </a:r>
          </a:p>
          <a:p>
            <a:r>
              <a:rPr lang="en-US" smtClean="0">
                <a:latin typeface="Marker Felt"/>
              </a:rPr>
              <a:t>breathing patterns)</a:t>
            </a:r>
          </a:p>
          <a:p>
            <a:r>
              <a:rPr lang="en-US" b="1" smtClean="0">
                <a:latin typeface="Marker Felt"/>
              </a:rPr>
              <a:t>Increased fidgeting behaviors </a:t>
            </a:r>
            <a:r>
              <a:rPr lang="en-US" smtClean="0">
                <a:latin typeface="Marker Felt"/>
              </a:rPr>
              <a:t>(rubbing face/nose/eyes/body</a:t>
            </a:r>
          </a:p>
          <a:p>
            <a:r>
              <a:rPr lang="en-US" smtClean="0">
                <a:latin typeface="Marker Felt"/>
              </a:rPr>
              <a:t>parts)</a:t>
            </a:r>
          </a:p>
          <a:p>
            <a:r>
              <a:rPr lang="en-US" b="1" smtClean="0">
                <a:latin typeface="Marker Felt"/>
              </a:rPr>
              <a:t>Increased vocal distress </a:t>
            </a:r>
            <a:r>
              <a:rPr lang="en-US" smtClean="0">
                <a:latin typeface="Marker Felt"/>
              </a:rPr>
              <a:t>(grunting/sighing)</a:t>
            </a:r>
          </a:p>
          <a:p>
            <a:r>
              <a:rPr lang="en-US" b="1" smtClean="0">
                <a:latin typeface="Marker Felt"/>
              </a:rPr>
              <a:t>Increased verbal distress </a:t>
            </a:r>
            <a:r>
              <a:rPr lang="en-US" smtClean="0">
                <a:latin typeface="Marker Felt"/>
              </a:rPr>
              <a:t>(requests for help, to cease activity)</a:t>
            </a:r>
          </a:p>
          <a:p>
            <a:r>
              <a:rPr lang="en-US" b="1" smtClean="0">
                <a:latin typeface="Marker Felt"/>
              </a:rPr>
              <a:t>Decreased attention/engagement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eaLnBrk="1" hangingPunct="1"/>
            <a:fld id="{67A18078-3A9C-4641-9F44-D4632951827B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43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59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30 – Turn-taking during IM training.mp4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F610-9FE2-3041-B56B-B6EAC447E18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63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40 – blending sensory activities.mp4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F610-9FE2-3041-B56B-B6EAC447E18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84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41 – blending sports interests.mp4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F610-9FE2-3041-B56B-B6EAC447E18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76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42 – Turn</a:t>
            </a:r>
            <a:r>
              <a:rPr lang="en-US" baseline="0" dirty="0" smtClean="0"/>
              <a:t> taking.mp4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F610-9FE2-3041-B56B-B6EAC447E18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8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81200" y="1295400"/>
            <a:ext cx="6477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552700" y="3051175"/>
            <a:ext cx="5334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60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8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610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3000">
                <a:schemeClr val="accent1">
                  <a:lumMod val="20000"/>
                  <a:lumOff val="80000"/>
                  <a:alpha val="5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371600" y="1600200"/>
            <a:ext cx="7315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66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610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3000">
                <a:schemeClr val="accent1">
                  <a:lumMod val="20000"/>
                  <a:lumOff val="80000"/>
                  <a:alpha val="5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18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610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3000">
                <a:schemeClr val="accent1">
                  <a:lumMod val="20000"/>
                  <a:lumOff val="80000"/>
                  <a:alpha val="5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22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99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95588"/>
            <a:ext cx="6705600" cy="12453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95401"/>
            <a:ext cx="6705600" cy="1371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44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600200" y="1600201"/>
            <a:ext cx="35814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334000" y="1600201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09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7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37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1054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23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97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22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0"/>
            <a:ext cx="4419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962400"/>
            <a:ext cx="6781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304800"/>
            <a:ext cx="6781800" cy="3578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4529138"/>
            <a:ext cx="6781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80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371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676400" y="1295400"/>
            <a:ext cx="7010400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B192-BDB8-4BA2-8D80-79235139538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22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i="0" u="none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i="0" u="none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tags" Target="../tags/tag76.xml"/><Relationship Id="rId7" Type="http://schemas.openxmlformats.org/officeDocument/2006/relationships/image" Target="../media/image9.wmf"/><Relationship Id="rId12" Type="http://schemas.openxmlformats.org/officeDocument/2006/relationships/image" Target="../media/image1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8.gif"/><Relationship Id="rId11" Type="http://schemas.openxmlformats.org/officeDocument/2006/relationships/image" Target="../media/image12.wmf"/><Relationship Id="rId5" Type="http://schemas.openxmlformats.org/officeDocument/2006/relationships/image" Target="../media/image7.wmf"/><Relationship Id="rId10" Type="http://schemas.openxmlformats.org/officeDocument/2006/relationships/image" Target="../media/image11.wmf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9.xml"/><Relationship Id="rId6" Type="http://schemas.openxmlformats.org/officeDocument/2006/relationships/image" Target="../media/image17.gi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microsoft.com/office/2007/relationships/hdphoto" Target="../media/hdphoto3.wdp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9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33.jpe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35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34.jpe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38.jpe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37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41.jpeg"/><Relationship Id="rId5" Type="http://schemas.openxmlformats.org/officeDocument/2006/relationships/tags" Target="../tags/tag116.xml"/><Relationship Id="rId10" Type="http://schemas.openxmlformats.org/officeDocument/2006/relationships/image" Target="../media/image40.jpeg"/><Relationship Id="rId4" Type="http://schemas.openxmlformats.org/officeDocument/2006/relationships/tags" Target="../tags/tag115.xml"/><Relationship Id="rId9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43.jpe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42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tags" Target="../tags/tag127.xml"/><Relationship Id="rId7" Type="http://schemas.openxmlformats.org/officeDocument/2006/relationships/image" Target="../media/image46.jpe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45.jpe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0.xml"/><Relationship Id="rId4" Type="http://schemas.openxmlformats.org/officeDocument/2006/relationships/control" Target="../activeX/activeX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tags" Target="../tags/tag157.xml"/><Relationship Id="rId7" Type="http://schemas.openxmlformats.org/officeDocument/2006/relationships/image" Target="../media/image66.jpe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65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0.xml"/><Relationship Id="rId4" Type="http://schemas.openxmlformats.org/officeDocument/2006/relationships/control" Target="../activeX/activeX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0.xml"/><Relationship Id="rId4" Type="http://schemas.openxmlformats.org/officeDocument/2006/relationships/control" Target="../activeX/activeX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0.xml"/><Relationship Id="rId4" Type="http://schemas.openxmlformats.org/officeDocument/2006/relationships/control" Target="../activeX/activeX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3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4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71600" y="838200"/>
            <a:ext cx="7010400" cy="2590800"/>
          </a:xfrm>
        </p:spPr>
        <p:txBody>
          <a:bodyPr>
            <a:noAutofit/>
          </a:bodyPr>
          <a:lstStyle/>
          <a:p>
            <a:r>
              <a:rPr lang="en-US" sz="3200" u="sng" dirty="0"/>
              <a:t>CERTIFICATION AND COACHING:</a:t>
            </a:r>
            <a:br>
              <a:rPr lang="en-US" sz="3200" u="sng" dirty="0"/>
            </a:br>
            <a:r>
              <a:rPr lang="en-US" sz="3200" u="sng" dirty="0"/>
              <a:t> IM PEDIATRIC BEST PRACTICES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MODULE 2: MODIFYING </a:t>
            </a:r>
            <a:r>
              <a:rPr lang="en-US" sz="4000" dirty="0"/>
              <a:t>IM </a:t>
            </a:r>
            <a:r>
              <a:rPr lang="en-US" sz="4000" dirty="0" smtClean="0"/>
              <a:t>TO PEDIATRIC POPULATIONS</a:t>
            </a:r>
            <a:endParaRPr lang="en-US" sz="40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362200" y="3733800"/>
            <a:ext cx="50292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D5A50"/>
                </a:solidFill>
              </a:rPr>
              <a:t>By Mary Jones, OTR/L, </a:t>
            </a:r>
            <a:r>
              <a:rPr lang="en-US" dirty="0" err="1" smtClean="0">
                <a:solidFill>
                  <a:srgbClr val="0D5A50"/>
                </a:solidFill>
              </a:rPr>
              <a:t>DipCOT</a:t>
            </a:r>
            <a:r>
              <a:rPr lang="en-US" dirty="0" smtClean="0">
                <a:solidFill>
                  <a:srgbClr val="0D5A50"/>
                </a:solidFill>
              </a:rPr>
              <a:t>, </a:t>
            </a:r>
          </a:p>
          <a:p>
            <a:r>
              <a:rPr lang="en-US" dirty="0" smtClean="0">
                <a:solidFill>
                  <a:srgbClr val="0D5A50"/>
                </a:solidFill>
              </a:rPr>
              <a:t>Sensational Kids, LLC</a:t>
            </a:r>
          </a:p>
          <a:p>
            <a:r>
              <a:rPr lang="en-US" dirty="0" smtClean="0">
                <a:solidFill>
                  <a:srgbClr val="0D5A50"/>
                </a:solidFill>
              </a:rPr>
              <a:t>Brain Focus International</a:t>
            </a:r>
            <a:r>
              <a:rPr lang="en-US" smtClean="0">
                <a:solidFill>
                  <a:srgbClr val="0D5A50"/>
                </a:solidFill>
              </a:rPr>
              <a:t>, Inc.</a:t>
            </a:r>
            <a:endParaRPr lang="en-US" dirty="0" smtClean="0">
              <a:solidFill>
                <a:srgbClr val="0D5A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4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0"/>
            <a:ext cx="73152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Modifying IM activities...</a:t>
            </a:r>
            <a:br>
              <a:rPr lang="en-US" dirty="0" smtClean="0"/>
            </a:br>
            <a:r>
              <a:rPr lang="en-US" dirty="0" smtClean="0"/>
              <a:t>Physical environments</a:t>
            </a:r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76400" y="1524000"/>
            <a:ext cx="7010400" cy="3810000"/>
          </a:xfrm>
        </p:spPr>
        <p:txBody>
          <a:bodyPr/>
          <a:lstStyle/>
          <a:p>
            <a:r>
              <a:rPr lang="en-US" dirty="0" smtClean="0"/>
              <a:t>Size of room/space</a:t>
            </a:r>
          </a:p>
          <a:p>
            <a:r>
              <a:rPr lang="en-US" dirty="0" smtClean="0"/>
              <a:t>Seating options</a:t>
            </a:r>
          </a:p>
          <a:p>
            <a:r>
              <a:rPr lang="en-US" dirty="0" smtClean="0"/>
              <a:t>Lighting options</a:t>
            </a:r>
          </a:p>
          <a:p>
            <a:r>
              <a:rPr lang="en-US" dirty="0" smtClean="0"/>
              <a:t>Available wall space </a:t>
            </a:r>
          </a:p>
          <a:p>
            <a:r>
              <a:rPr lang="en-US" dirty="0" smtClean="0"/>
              <a:t>Available floor space </a:t>
            </a:r>
          </a:p>
          <a:p>
            <a:r>
              <a:rPr lang="en-US" dirty="0" smtClean="0"/>
              <a:t>Storage for small/large items</a:t>
            </a:r>
          </a:p>
        </p:txBody>
      </p:sp>
      <p:pic>
        <p:nvPicPr>
          <p:cNvPr id="7172" name="Picture 3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752600"/>
            <a:ext cx="2705695" cy="2482453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036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Critical Thinking: </a:t>
            </a:r>
            <a:br>
              <a:rPr lang="en-US" sz="4000" dirty="0" smtClean="0"/>
            </a:br>
            <a:r>
              <a:rPr lang="en-US" sz="4000" dirty="0" smtClean="0"/>
              <a:t>Preferences of the child</a:t>
            </a:r>
            <a:endParaRPr 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28800" y="1295400"/>
            <a:ext cx="6858000" cy="3810001"/>
          </a:xfrm>
        </p:spPr>
        <p:txBody>
          <a:bodyPr/>
          <a:lstStyle/>
          <a:p>
            <a:pPr marL="457200" indent="-457200"/>
            <a:r>
              <a:rPr lang="en-US" dirty="0" smtClean="0"/>
              <a:t>Interests of the child</a:t>
            </a:r>
          </a:p>
          <a:p>
            <a:pPr marL="457200" indent="-457200"/>
            <a:r>
              <a:rPr lang="en-US" dirty="0" smtClean="0"/>
              <a:t>Sensory parameters</a:t>
            </a:r>
          </a:p>
          <a:p>
            <a:pPr marL="457200" indent="-457200"/>
            <a:r>
              <a:rPr lang="en-US" dirty="0" smtClean="0"/>
              <a:t>Physical abilities</a:t>
            </a:r>
          </a:p>
          <a:p>
            <a:pPr marL="457200" indent="-457200"/>
            <a:r>
              <a:rPr lang="en-US" dirty="0" smtClean="0"/>
              <a:t>Emotional tolerance</a:t>
            </a:r>
          </a:p>
          <a:p>
            <a:pPr marL="457200" indent="-457200"/>
            <a:r>
              <a:rPr lang="en-US" dirty="0" smtClean="0"/>
              <a:t>Engagement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2743200"/>
            <a:ext cx="2057400" cy="29523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408353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Useful Items for Modification Kit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Colored tape</a:t>
            </a:r>
          </a:p>
          <a:p>
            <a:r>
              <a:rPr lang="en-US" dirty="0" smtClean="0"/>
              <a:t>Self-adhesive Velcro strips</a:t>
            </a:r>
          </a:p>
          <a:p>
            <a:r>
              <a:rPr lang="en-US" dirty="0" smtClean="0"/>
              <a:t>Non-slip matting</a:t>
            </a:r>
          </a:p>
          <a:p>
            <a:r>
              <a:rPr lang="en-US" dirty="0" smtClean="0"/>
              <a:t>Various textured/sized balls</a:t>
            </a:r>
          </a:p>
          <a:p>
            <a:r>
              <a:rPr lang="en-US" dirty="0" smtClean="0"/>
              <a:t>Visual timer</a:t>
            </a:r>
          </a:p>
          <a:p>
            <a:r>
              <a:rPr lang="en-US" dirty="0" smtClean="0"/>
              <a:t>Balloons</a:t>
            </a:r>
          </a:p>
          <a:p>
            <a:r>
              <a:rPr lang="en-US" dirty="0" smtClean="0"/>
              <a:t>Bubbles</a:t>
            </a:r>
          </a:p>
          <a:p>
            <a:r>
              <a:rPr lang="en-US" dirty="0" smtClean="0"/>
              <a:t>Stickers</a:t>
            </a:r>
          </a:p>
          <a:p>
            <a:r>
              <a:rPr lang="en-US" dirty="0" err="1" smtClean="0"/>
              <a:t>Chewables</a:t>
            </a:r>
            <a:endParaRPr lang="en-US" dirty="0" smtClean="0"/>
          </a:p>
          <a:p>
            <a:r>
              <a:rPr lang="en-US" dirty="0" err="1" smtClean="0"/>
              <a:t>Suckables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339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87429" y="2406551"/>
            <a:ext cx="3607594" cy="254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buClr>
                <a:srgbClr val="727272"/>
              </a:buClr>
              <a:buSzPct val="125000"/>
              <a:buFont typeface="Zapf Dingbats"/>
              <a:buChar char="✴"/>
            </a:pPr>
            <a:endParaRPr lang="en-US">
              <a:solidFill>
                <a:schemeClr val="tx2"/>
              </a:solidFill>
              <a:ea typeface="Marker Felt"/>
              <a:cs typeface="Marker Felt"/>
            </a:endParaRPr>
          </a:p>
        </p:txBody>
      </p:sp>
      <p:pic>
        <p:nvPicPr>
          <p:cNvPr id="14341" name="Picture 6" descr="C:\Users\BrainFocus1\AppData\Local\Microsoft\Windows\Temporary Internet Files\Content.IE5\BQD6BJDE\MC9002321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8557" y="2819400"/>
            <a:ext cx="1262435" cy="12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C:\Users\BrainFocus1\AppData\Local\Microsoft\Windows\Temporary Internet Files\Content.IE5\HNKHN620\MM900283634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8967" y="1282526"/>
            <a:ext cx="1595066" cy="11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C:\Users\BrainFocus1\AppData\Local\Microsoft\Windows\Temporary Internet Files\Content.IE5\HNKHN620\MC9002159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897" y="4839333"/>
            <a:ext cx="1553766" cy="9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C:\Users\BrainFocus1\AppData\Local\Microsoft\Windows\Temporary Internet Files\Content.IE5\20RDPH8Q\MP90038471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05" b="97475" l="35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672" y="3236673"/>
            <a:ext cx="1339453" cy="13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 descr="C:\Users\BrainFocus1\AppData\Local\Microsoft\Windows\Temporary Internet Files\Content.IE5\20RDPH8Q\MC900229641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8410" y="4784490"/>
            <a:ext cx="1280294" cy="103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mcbride\AppData\Local\Microsoft\Windows\Temporary Internet Files\Content.IE5\63Q48BM9\MC90033149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527" y="3279618"/>
            <a:ext cx="1228253" cy="17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mcbride\AppData\Local\Microsoft\Windows\Temporary Internet Files\Content.IE5\GCOBMTW0\MP900384729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762" b="100000" l="2377" r="98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897" y="916037"/>
            <a:ext cx="1553766" cy="29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760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photo.JPG"/>
          <p:cNvPicPr>
            <a:picLocks noGrp="1" noChangeAspect="1"/>
          </p:cNvPicPr>
          <p:nvPr>
            <p:ph idx="4294967295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47800" y="1447800"/>
            <a:ext cx="6232922" cy="4674691"/>
          </a:xfrm>
          <a:prstGeom prst="roundRect">
            <a:avLst/>
          </a:prstGeom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371600" y="381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Compatibility Switch Choices 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23932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2362200" y="1010208"/>
            <a:ext cx="6324600" cy="4267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Variety of switches/triggers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Cable splitters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Portable speakers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Variety of headphones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Soft squishy bug toys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Selection of small kids toys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Silk scarves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Ball on a string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Flashlights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Word/Letter/Picture flash cards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Soft knit gloves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Sanitizing hand wipes</a:t>
            </a:r>
            <a:endParaRPr lang="en-US" dirty="0"/>
          </a:p>
        </p:txBody>
      </p:sp>
      <p:pic>
        <p:nvPicPr>
          <p:cNvPr id="16387" name="Picture 5" descr="C:\Users\BrainFocus1\AppData\Local\Microsoft\Windows\Temporary Internet Files\Content.IE5\HNKHN620\MP9004021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743" b="94257" l="9864" r="89796">
                        <a14:foregroundMark x1="71088" y1="21622" x2="71088" y2="21622"/>
                        <a14:foregroundMark x1="65306" y1="19932" x2="62245" y2="19595"/>
                        <a14:foregroundMark x1="41156" y1="12838" x2="37075" y2="11824"/>
                        <a14:foregroundMark x1="29252" y1="11824" x2="29252" y2="11824"/>
                        <a14:foregroundMark x1="30272" y1="10811" x2="30272" y2="10811"/>
                        <a14:foregroundMark x1="27211" y1="10811" x2="25170" y2="1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3656" y="214312"/>
            <a:ext cx="1971229" cy="19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C:\Users\BrainFocus1\AppData\Local\Microsoft\Windows\Temporary Internet Files\Content.IE5\F2ARZTUM\MC90013835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305" y="5387449"/>
            <a:ext cx="2325068" cy="9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:\Users\BrainFocus1\AppData\Local\Microsoft\Windows\Temporary Internet Files\Content.IE5\HNKHN620\MM900283653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339828"/>
            <a:ext cx="1269132" cy="113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C:\Users\BrainFocus1\AppData\Local\Microsoft\Windows\Temporary Internet Files\Content.IE5\F2ARZTUM\MM900236486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297" y="4179094"/>
            <a:ext cx="1486793" cy="148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C:\Users\BrainFocus1\AppData\Local\Microsoft\Windows\Temporary Internet Files\Content.IE5\HNKHN620\MC90023242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1" y="2035969"/>
            <a:ext cx="948779" cy="130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C:\Users\BrainFocus1\AppData\Local\Microsoft\Windows\Temporary Internet Files\Content.IE5\F2ARZTUM\MC90023243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2" y="482203"/>
            <a:ext cx="975568" cy="13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C:\Users\BrainFocus1\AppData\Local\Microsoft\Windows\Temporary Internet Files\Content.IE5\HNKHN620\MC90009801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453" y="2518172"/>
            <a:ext cx="1128490" cy="12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C:\Users\BrainFocus1\AppData\Local\Microsoft\Windows\Temporary Internet Files\Content.IE5\F2ARZTUM\MC90035536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109" y="3321844"/>
            <a:ext cx="1263551" cy="12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 descr="C:\Users\BrainFocus1\AppData\Local\Microsoft\Windows\Temporary Internet Files\Content.IE5\HNKHN620\MC900232726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85" y="4982766"/>
            <a:ext cx="862831" cy="131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4" descr="C:\Users\BrainFocus1\AppData\Local\Microsoft\Windows\Temporary Internet Files\Content.IE5\BQD6BJDE\MC900232147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2" y="2571750"/>
            <a:ext cx="1321594" cy="14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85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Larger items to consider:</a:t>
            </a:r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81200" y="1295400"/>
            <a:ext cx="6629400" cy="381000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Hopper or rebounder trampoline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Bosu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Balance disc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Therapy ball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Aeromat</a:t>
            </a:r>
            <a:r>
              <a:rPr lang="en-US" dirty="0" smtClean="0"/>
              <a:t> or large foam cushions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Weighted balls (3-5#)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Mop handles/trekking poles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Weighted items (i.e., vest, blanket, bean bags)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Portable sports equipment (i.e., baseball bat, hockey stick, etc.)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Portable floor mat</a:t>
            </a:r>
            <a:endParaRPr lang="en-US" dirty="0"/>
          </a:p>
        </p:txBody>
      </p:sp>
      <p:pic>
        <p:nvPicPr>
          <p:cNvPr id="17412" name="Picture 4" descr="C:\Users\BrainFocus1\AppData\Local\Microsoft\Windows\Temporary Internet Files\Content.IE5\20RDPH8Q\MC900354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234" y="2411016"/>
            <a:ext cx="2041550" cy="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:\Users\BrainFocus1\AppData\Local\Microsoft\Windows\Temporary Internet Files\Content.IE5\F2ARZTUM\MC9002889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"/>
            <a:ext cx="1028031" cy="151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C:\Users\BrainFocus1\AppData\Local\Microsoft\Windows\Temporary Internet Files\Content.IE5\F2ARZTUM\MC9004399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97" y="5304234"/>
            <a:ext cx="2138660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C:\Users\BrainFocus1\AppData\Local\Microsoft\Windows\Temporary Internet Files\Content.IE5\BQD6BJDE\MP90040682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46041"/>
            <a:ext cx="1148918" cy="1437083"/>
          </a:xfrm>
          <a:prstGeom prst="round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10" descr="C:\Users\BrainFocus1\AppData\Local\Microsoft\Windows\Temporary Internet Files\Content.IE5\20RDPH8Q\MC90005748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026" y="4571441"/>
            <a:ext cx="2037085" cy="146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929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Sensory Modulation Considerations</a:t>
            </a:r>
            <a:endParaRPr lang="en-US" sz="32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76400" y="990601"/>
            <a:ext cx="70104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/>
              <a:t>Sensory modulators are mechanisms that help to define and control a child's sensory environment to facilitate attention/learning. These can be either child-led or facilitated through the provider. (i.e., calming measures such as decreased stimulation in the environment, increased pressure through use of weighted vest, positioning, activity structure, etc.)</a:t>
            </a:r>
          </a:p>
          <a:p>
            <a:pPr>
              <a:lnSpc>
                <a:spcPct val="120000"/>
              </a:lnSpc>
            </a:pPr>
            <a:r>
              <a:rPr lang="en-US" sz="1800" u="sng" dirty="0" smtClean="0"/>
              <a:t>Sensory modulation </a:t>
            </a:r>
            <a:r>
              <a:rPr lang="en-US" sz="1800" dirty="0" smtClean="0"/>
              <a:t>- </a:t>
            </a:r>
            <a:r>
              <a:rPr lang="en-US" sz="1800" b="0" dirty="0" smtClean="0"/>
              <a:t>observe for a child's ability to take in and balance out their sensory worlds</a:t>
            </a:r>
          </a:p>
          <a:p>
            <a:pPr>
              <a:lnSpc>
                <a:spcPct val="120000"/>
              </a:lnSpc>
            </a:pPr>
            <a:r>
              <a:rPr lang="en-US" sz="1800" u="sng" dirty="0" smtClean="0"/>
              <a:t>Behavioral regulation </a:t>
            </a:r>
            <a:r>
              <a:rPr lang="en-US" sz="1800" dirty="0" smtClean="0"/>
              <a:t>- </a:t>
            </a:r>
            <a:r>
              <a:rPr lang="en-US" sz="1800" b="0" dirty="0" smtClean="0"/>
              <a:t>observe for a child's ability to apply sensory modulation skills to age appropriate behaviors</a:t>
            </a:r>
          </a:p>
          <a:p>
            <a:pPr>
              <a:lnSpc>
                <a:spcPct val="120000"/>
              </a:lnSpc>
            </a:pPr>
            <a:r>
              <a:rPr lang="en-US" sz="1800" u="sng" dirty="0" smtClean="0"/>
              <a:t>Achieving a “ready alert state” </a:t>
            </a:r>
            <a:r>
              <a:rPr lang="en-US" sz="1800" dirty="0" smtClean="0"/>
              <a:t>- </a:t>
            </a:r>
            <a:r>
              <a:rPr lang="en-US" sz="1800" b="0" dirty="0" smtClean="0"/>
              <a:t>observe for a child's optimum state of organization and readiness to adapt to new challenges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xmlns="" val="118214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Sensory Modifiers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71600" y="1143001"/>
            <a:ext cx="7315200" cy="38100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1800" dirty="0" smtClean="0"/>
              <a:t>Lighting – </a:t>
            </a:r>
            <a:r>
              <a:rPr lang="en-US" sz="1800" b="0" dirty="0" smtClean="0"/>
              <a:t>too bright, too dim, reflective glare from flooring or mirrors, flickering from fluorescents, shadows, glare from the sun</a:t>
            </a:r>
          </a:p>
          <a:p>
            <a:pPr marL="457200" indent="-457200">
              <a:lnSpc>
                <a:spcPct val="120000"/>
              </a:lnSpc>
            </a:pPr>
            <a:r>
              <a:rPr lang="en-US" sz="1800" dirty="0" smtClean="0"/>
              <a:t>Space – </a:t>
            </a:r>
            <a:r>
              <a:rPr lang="en-US" sz="1800" b="0" dirty="0" smtClean="0"/>
              <a:t>too large, too confining, too cluttered, too much visual information, too noisy, too busy</a:t>
            </a:r>
          </a:p>
          <a:p>
            <a:pPr marL="457200" indent="-457200">
              <a:lnSpc>
                <a:spcPct val="120000"/>
              </a:lnSpc>
            </a:pPr>
            <a:r>
              <a:rPr lang="en-US" sz="1800" dirty="0" smtClean="0"/>
              <a:t>Sounds </a:t>
            </a:r>
            <a:r>
              <a:rPr lang="en-US" sz="1800" b="0" dirty="0" smtClean="0"/>
              <a:t>– too loud, too quiet, a clock ticking, a tap dripping, a fridge buzzing, background noises, high traffic area (people and vehicles), overhead paging systems</a:t>
            </a:r>
          </a:p>
          <a:p>
            <a:pPr marL="457200" indent="-457200">
              <a:lnSpc>
                <a:spcPct val="120000"/>
              </a:lnSpc>
            </a:pPr>
            <a:r>
              <a:rPr lang="en-US" sz="1800" dirty="0" smtClean="0"/>
              <a:t>Surfaces – </a:t>
            </a:r>
            <a:r>
              <a:rPr lang="en-US" sz="1800" b="0" dirty="0" smtClean="0"/>
              <a:t>too soft, too hard, too rough, too smooth, too slippery, too cluttered</a:t>
            </a:r>
          </a:p>
          <a:p>
            <a:pPr marL="457200" indent="-457200">
              <a:lnSpc>
                <a:spcPct val="120000"/>
              </a:lnSpc>
            </a:pPr>
            <a:r>
              <a:rPr lang="en-US" sz="1800" dirty="0" smtClean="0"/>
              <a:t>Scents – </a:t>
            </a:r>
            <a:r>
              <a:rPr lang="en-US" sz="1800" b="0" dirty="0" smtClean="0"/>
              <a:t>noxious smells, musty smells, perfumes, non-preferred food smells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xmlns="" val="326252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228600"/>
            <a:ext cx="7315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Signs of Distress/Fatigue/Overload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55419750"/>
              </p:ext>
            </p:extLst>
          </p:nvPr>
        </p:nvGraphicFramePr>
        <p:xfrm>
          <a:off x="1866900" y="1676400"/>
          <a:ext cx="6324600" cy="361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</a:tblGrid>
              <a:tr h="35569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Oral motor overflow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Sweating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Changes in skin color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Marked increases/decreases in postural control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Aversion to sensory input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Increases in motor output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Changes in respiratory rates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Increased fidgeting behaviors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Increased vocal distress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Increased verbal distress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Decreased attention/engagement</a:t>
                      </a:r>
                    </a:p>
                    <a:p>
                      <a:pPr algn="ctr"/>
                      <a:endParaRPr lang="en-US" sz="1300" dirty="0"/>
                    </a:p>
                  </a:txBody>
                  <a:tcPr marL="64294" marR="64294" marT="32147" marB="3214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9200" y="1524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4200" dirty="0"/>
              <a:t>Modification Examples: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Setting </a:t>
            </a:r>
            <a:r>
              <a:rPr lang="en-US" sz="4200" dirty="0"/>
              <a:t>up Physical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066800" y="5181600"/>
            <a:ext cx="37338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Creating a </a:t>
            </a:r>
            <a:r>
              <a:rPr lang="en-US" sz="2500" dirty="0" smtClean="0"/>
              <a:t>small space</a:t>
            </a:r>
            <a:endParaRPr lang="en-US" sz="25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4876800" y="5181600"/>
            <a:ext cx="4038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Customizing a fun space to a child’s sensory </a:t>
            </a:r>
            <a:r>
              <a:rPr lang="en-US" sz="2500" dirty="0" smtClean="0"/>
              <a:t>needs</a:t>
            </a:r>
            <a:endParaRPr lang="en-US" sz="2500" dirty="0"/>
          </a:p>
        </p:txBody>
      </p:sp>
      <p:pic>
        <p:nvPicPr>
          <p:cNvPr id="12291" name="Picture 2" descr="G:\PBP COACHING 2012\2007_0907bestpractice2007\2007_0907bestpractice20070008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8300" y="1752600"/>
            <a:ext cx="2590800" cy="3246967"/>
          </a:xfrm>
          <a:prstGeom prst="round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G:\PBP COACHING 2012\2007_0907bestpractice2007\2007_0907bestpractice20070028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663005" y="1775883"/>
            <a:ext cx="2466190" cy="3200400"/>
          </a:xfrm>
          <a:prstGeom prst="roundRect">
            <a:avLst/>
          </a:prstGeom>
          <a:ln w="38100" cap="sq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905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 Goals for Module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76400" y="1295400"/>
            <a:ext cx="7010400" cy="3810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Homework assignment review and post-test from previous module.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Modification </a:t>
            </a:r>
            <a:r>
              <a:rPr lang="en-US" dirty="0"/>
              <a:t>t</a:t>
            </a:r>
            <a:r>
              <a:rPr lang="en-US" dirty="0" smtClean="0"/>
              <a:t>ools for setting up physical environments and sensory environments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Examples of sensory modifications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Examples of setting up physical </a:t>
            </a:r>
            <a:br>
              <a:rPr lang="en-US" dirty="0" smtClean="0"/>
            </a:br>
            <a:r>
              <a:rPr lang="en-US" dirty="0" smtClean="0"/>
              <a:t>environment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Review of module 2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Preparation for module 2 homework</a:t>
            </a:r>
            <a:endParaRPr lang="en-US" dirty="0"/>
          </a:p>
        </p:txBody>
      </p:sp>
      <p:pic>
        <p:nvPicPr>
          <p:cNvPr id="10" name="Picture 3" descr="C:\Users\BrainFocus1\AppData\Local\Microsoft\Windows\Temporary Internet Files\Content.IE5\HNKHN620\MC900303038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7" b="3127"/>
          <a:stretch/>
        </p:blipFill>
        <p:spPr bwMode="auto">
          <a:xfrm>
            <a:off x="6477000" y="3352800"/>
            <a:ext cx="2122603" cy="2415138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285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Modifying Physical Tasks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u="sng" dirty="0" smtClean="0"/>
              <a:t>Upper Body IM Task +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Stabilize posture in bean bag</a:t>
            </a:r>
          </a:p>
          <a:p>
            <a:r>
              <a:rPr lang="en-US" dirty="0" smtClean="0"/>
              <a:t>Promote lower body balance tasks</a:t>
            </a:r>
          </a:p>
          <a:p>
            <a:r>
              <a:rPr lang="en-US" dirty="0" smtClean="0"/>
              <a:t>Add dynamic lower body tasks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u="sng" dirty="0" smtClean="0"/>
              <a:t>Lower Body IM Task +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Upper body sequencing task</a:t>
            </a:r>
          </a:p>
          <a:p>
            <a:r>
              <a:rPr lang="en-US" dirty="0" smtClean="0"/>
              <a:t>Ball on a string tasks</a:t>
            </a:r>
          </a:p>
          <a:p>
            <a:r>
              <a:rPr lang="en-US" dirty="0" smtClean="0"/>
              <a:t>Throw/catch ball sequence</a:t>
            </a:r>
          </a:p>
          <a:p>
            <a:r>
              <a:rPr lang="en-US" dirty="0" smtClean="0"/>
              <a:t>Combine with Wii Sports (i.e. basketball)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76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PBP COACHING 2012\11-09 rescue 077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554784"/>
            <a:ext cx="4518422" cy="3388816"/>
          </a:xfrm>
          <a:prstGeom prst="round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G:\PBP COACHING 2012\11-09 rescue 07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04503"/>
            <a:ext cx="4000500" cy="3000375"/>
          </a:xfrm>
          <a:prstGeom prst="round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4625102" y="457200"/>
            <a:ext cx="41148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Defining personal space </a:t>
            </a:r>
          </a:p>
          <a:p>
            <a:pPr marL="0" indent="0">
              <a:buNone/>
            </a:pPr>
            <a:r>
              <a:rPr lang="en-US" sz="2400" dirty="0" smtClean="0"/>
              <a:t>(also useful are traditional carpet squares; colored spots; totes; tubs and boxes)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  <p:custDataLst>
              <p:tags r:id="rId4"/>
            </p:custDataLst>
          </p:nvPr>
        </p:nvSpPr>
        <p:spPr>
          <a:xfrm>
            <a:off x="152400" y="3505200"/>
            <a:ext cx="3982641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Increasing balance challenge </a:t>
            </a:r>
            <a:r>
              <a:rPr lang="en-US" sz="2400" dirty="0" smtClean="0"/>
              <a:t>within defined space.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2509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PBP COACHING 2012\IMG_574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4672" y="857250"/>
            <a:ext cx="2625328" cy="3500438"/>
          </a:xfrm>
          <a:prstGeom prst="round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G:\PBP COACHING 2012\IMG_578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9156" y="1446610"/>
            <a:ext cx="3335238" cy="4446984"/>
          </a:xfrm>
          <a:prstGeom prst="round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6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4572000" y="635421"/>
            <a:ext cx="3536156" cy="5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eaLnBrk="1" hangingPunct="1"/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Stabilizing balance disc for modified IM challenge</a:t>
            </a:r>
          </a:p>
        </p:txBody>
      </p:sp>
      <p:sp>
        <p:nvSpPr>
          <p:cNvPr id="2355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4672" y="4648200"/>
            <a:ext cx="2625328" cy="8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r>
              <a:rPr lang="en-US" sz="1700" b="1" dirty="0">
                <a:solidFill>
                  <a:schemeClr val="accent6">
                    <a:lumMod val="50000"/>
                  </a:schemeClr>
                </a:solidFill>
              </a:rPr>
              <a:t>Dynamic balance activities with </a:t>
            </a:r>
            <a:r>
              <a:rPr lang="en-US" sz="1700" b="1" dirty="0" err="1">
                <a:solidFill>
                  <a:schemeClr val="accent6">
                    <a:lumMod val="50000"/>
                  </a:schemeClr>
                </a:solidFill>
              </a:rPr>
              <a:t>Bosu</a:t>
            </a:r>
            <a:r>
              <a:rPr lang="en-US" sz="1700" b="1" dirty="0">
                <a:solidFill>
                  <a:schemeClr val="accent6">
                    <a:lumMod val="50000"/>
                  </a:schemeClr>
                </a:solidFill>
              </a:rPr>
              <a:t> (half ball on a platform)</a:t>
            </a:r>
          </a:p>
        </p:txBody>
      </p:sp>
    </p:spTree>
    <p:extLst>
      <p:ext uri="{BB962C8B-B14F-4D97-AF65-F5344CB8AC3E}">
        <p14:creationId xmlns:p14="http://schemas.microsoft.com/office/powerpoint/2010/main" xmlns="" val="75516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3962400" y="1600201"/>
            <a:ext cx="4953000" cy="3428999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u="sng" dirty="0" smtClean="0"/>
              <a:t>Multi-tasking during IM </a:t>
            </a:r>
            <a:r>
              <a:rPr lang="en-US" dirty="0" smtClean="0"/>
              <a:t>– snack time or lunchtime  during tap mat activities.  When adding challenge, keep a close eye on: duration; tempo; volume settings and signs of a child’s fatigue.</a:t>
            </a:r>
          </a:p>
          <a:p>
            <a:endParaRPr lang="en-US" dirty="0"/>
          </a:p>
        </p:txBody>
      </p:sp>
      <p:pic>
        <p:nvPicPr>
          <p:cNvPr id="7" name="Picture 3" descr="C:\Users\BrainFocus1\Documents\PBP COACHING PICTURES\[012944].jpg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066800"/>
            <a:ext cx="2756490" cy="4233182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057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rainFocus1\Documents\PBP COACHING PICTURES\[012887]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" y="642938"/>
            <a:ext cx="2786063" cy="4281785"/>
          </a:xfrm>
          <a:prstGeom prst="round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C:\Users\BrainFocus1\Documents\PBP COACHING PICTURES\[01289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642938"/>
            <a:ext cx="4515074" cy="3975943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4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062" y="5073423"/>
            <a:ext cx="2839641" cy="8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eaLnBrk="1" hangingPunct="1"/>
            <a:r>
              <a:rPr lang="en-US" sz="17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IM challenge with peer </a:t>
            </a:r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– one to work; one to support and then switch!</a:t>
            </a:r>
          </a:p>
        </p:txBody>
      </p:sp>
      <p:sp>
        <p:nvSpPr>
          <p:cNvPr id="25605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50531" y="4800600"/>
            <a:ext cx="4286250" cy="111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eaLnBrk="1" hangingPunct="1"/>
            <a:r>
              <a:rPr lang="en-US" sz="17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Concurrent IM task with rhythm activity </a:t>
            </a:r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– use speakers at the same time as headphones and involve non-IM students in rhythm activities on the same beat.</a:t>
            </a:r>
          </a:p>
        </p:txBody>
      </p:sp>
    </p:spTree>
    <p:extLst>
      <p:ext uri="{BB962C8B-B14F-4D97-AF65-F5344CB8AC3E}">
        <p14:creationId xmlns:p14="http://schemas.microsoft.com/office/powerpoint/2010/main" xmlns="" val="150474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rainFocus1\Documents\PBP COACHING PICTURES\[012892]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21469"/>
            <a:ext cx="2369716" cy="4193605"/>
          </a:xfrm>
          <a:prstGeom prst="round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BrainFocus1\Documents\PBP COACHING PICTURES\[012893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1598" y="1676400"/>
            <a:ext cx="2933402" cy="4125516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C:\Users\BrainFocus1\Documents\PBP COACHING PICTURES\[012894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73427" y="803672"/>
            <a:ext cx="2965773" cy="4125516"/>
          </a:xfrm>
          <a:prstGeom prst="round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9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1599" y="482203"/>
            <a:ext cx="2933402" cy="9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Postural Stability Activities</a:t>
            </a:r>
          </a:p>
        </p:txBody>
      </p:sp>
      <p:sp>
        <p:nvSpPr>
          <p:cNvPr id="26630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638229"/>
            <a:ext cx="2217316" cy="8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eaLnBrk="1" hangingPunct="1"/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Rotation through shoulder and pelvic girdles.</a:t>
            </a:r>
          </a:p>
        </p:txBody>
      </p:sp>
      <p:sp>
        <p:nvSpPr>
          <p:cNvPr id="26631" name="Text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5943600"/>
            <a:ext cx="2778919" cy="5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eaLnBrk="1" hangingPunct="1"/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Anterior pelvic tilt with</a:t>
            </a:r>
          </a:p>
          <a:p>
            <a:pPr eaLnBrk="1" hangingPunct="1"/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upright stability</a:t>
            </a:r>
          </a:p>
        </p:txBody>
      </p:sp>
      <p:sp>
        <p:nvSpPr>
          <p:cNvPr id="26632" name="Text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72187" y="5060157"/>
            <a:ext cx="2590727" cy="5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eaLnBrk="1" hangingPunct="1"/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Segmentation through upper body/lower body.</a:t>
            </a:r>
          </a:p>
        </p:txBody>
      </p:sp>
    </p:spTree>
    <p:extLst>
      <p:ext uri="{BB962C8B-B14F-4D97-AF65-F5344CB8AC3E}">
        <p14:creationId xmlns:p14="http://schemas.microsoft.com/office/powerpoint/2010/main" xmlns="" val="282196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rainFocus1\Documents\PBP COACHING PICTURES\[012913]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04800"/>
            <a:ext cx="3484811" cy="4018359"/>
          </a:xfrm>
          <a:prstGeom prst="round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Users\BrainFocus1\Documents\PBP COACHING PICTURES\[012914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524000"/>
            <a:ext cx="3731494" cy="4500563"/>
          </a:xfrm>
          <a:prstGeom prst="round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2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0"/>
            <a:ext cx="3484811" cy="9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Prone with upper extremity weight-bearing; ball tap onto button switch.  </a:t>
            </a:r>
          </a:p>
        </p:txBody>
      </p:sp>
      <p:sp>
        <p:nvSpPr>
          <p:cNvPr id="27653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685800"/>
            <a:ext cx="3731494" cy="68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Resistance tummy time with ball challenge!</a:t>
            </a:r>
          </a:p>
        </p:txBody>
      </p:sp>
    </p:spTree>
    <p:extLst>
      <p:ext uri="{BB962C8B-B14F-4D97-AF65-F5344CB8AC3E}">
        <p14:creationId xmlns:p14="http://schemas.microsoft.com/office/powerpoint/2010/main" xmlns="" val="182133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PBP COACHING 2012\11-09 rescue 41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1078" y="416719"/>
            <a:ext cx="3536156" cy="3469184"/>
          </a:xfrm>
          <a:prstGeom prst="round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371600" y="4191000"/>
            <a:ext cx="7315200" cy="1676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u="sng" dirty="0" smtClean="0"/>
              <a:t>Triggers in motion </a:t>
            </a:r>
            <a:r>
              <a:rPr lang="en-US" dirty="0" smtClean="0"/>
              <a:t>– dangle or hang wireless switches or place wired switches on a moving target.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964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PBP COACHING 2012\IMG_665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954" y="2250281"/>
            <a:ext cx="2168798" cy="3161109"/>
          </a:xfrm>
          <a:prstGeom prst="round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3" descr="G:\PBP COACHING 2012\IMG_665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4016" y="2625328"/>
            <a:ext cx="2143125" cy="3161109"/>
          </a:xfrm>
          <a:prstGeom prst="round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5" descr="G:\PBP COACHING 2012\IMG_6655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5765" y="2143125"/>
            <a:ext cx="2425527" cy="3161109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1" name="Title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66800" y="6096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Use of wall space to create a vertical cross-hemispheric sequence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(wired or wireless switches may be taped gently to a wall or door surface)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419203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G:\PBP COACHING 2012\2007_0907bestpractice2007\2007_0907bestpractice2007000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590800"/>
            <a:ext cx="4643438" cy="3482578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2" descr="G:\PBP COACHING 2012\2007_0907bestpractice2007\2007_0907bestpractice2007000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57200"/>
            <a:ext cx="3857625" cy="2893219"/>
          </a:xfrm>
          <a:prstGeom prst="round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4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1" y="642937"/>
            <a:ext cx="4191000" cy="178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algn="ctr" eaLnBrk="1" hangingPunct="1"/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Modified Expectations</a:t>
            </a:r>
          </a:p>
          <a:p>
            <a:pPr algn="ctr" eaLnBrk="1" hangingPunct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(home based) </a:t>
            </a:r>
          </a:p>
          <a:p>
            <a:pPr algn="ctr" eaLnBrk="1" hangingPunct="1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Can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 still do my IM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while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you are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resting?!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40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 of Post-Test from Module 1</a:t>
            </a:r>
            <a:endParaRPr lang="en-US" sz="36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Which list is accurate in describing the four steps that are essential for incorporating IM into pediatric practice?</a:t>
            </a:r>
          </a:p>
          <a:p>
            <a:pPr marL="857250" lvl="2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 smtClean="0"/>
              <a:t>Creativity; flexibility; embracing the principles of the IM systems; using a specific protocol for each diagnosis</a:t>
            </a:r>
          </a:p>
          <a:p>
            <a:pPr marL="857250" lvl="2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 smtClean="0"/>
              <a:t>Using age-specific templates for IM training; flexibility; using a specific protocol for each diagnosis; thinking ‘outside the box’</a:t>
            </a:r>
          </a:p>
          <a:p>
            <a:pPr marL="857250" lvl="2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 smtClean="0"/>
              <a:t>Flexibility; Creativity; embracing the principles of the IM systems; being comfortable thinking ‘outside the box’</a:t>
            </a:r>
          </a:p>
          <a:p>
            <a:pPr marL="857250" lvl="2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 smtClean="0"/>
              <a:t>Creativity; flexibility; exclusively using the Regular training exercises 1-13; making sure each client completes all assignments within each session.</a:t>
            </a:r>
          </a:p>
          <a:p>
            <a:pPr marL="457200" indent="-457200">
              <a:lnSpc>
                <a:spcPct val="120000"/>
              </a:lnSpc>
              <a:buNone/>
            </a:pPr>
            <a:endParaRPr lang="en-US" dirty="0" smtClean="0"/>
          </a:p>
          <a:p>
            <a:pPr marL="457200" indent="-457200">
              <a:lnSpc>
                <a:spcPct val="120000"/>
              </a:lnSpc>
            </a:pPr>
            <a:r>
              <a:rPr lang="en-US" dirty="0" smtClean="0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xmlns="" val="124965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PBP COACHING 2012\IMG_6816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589" y="1906130"/>
            <a:ext cx="3268266" cy="3856509"/>
          </a:xfrm>
          <a:prstGeom prst="round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G:\PBP COACHING 2012\IMG_6817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1948" y="1905000"/>
            <a:ext cx="3367652" cy="3858768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48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90600" y="2286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3400" u="sng" dirty="0"/>
              <a:t>Creating </a:t>
            </a:r>
            <a:r>
              <a:rPr lang="en-US" sz="3400" u="sng" dirty="0" smtClean="0"/>
              <a:t>Playful Environments </a:t>
            </a:r>
            <a:r>
              <a:rPr lang="en-US" sz="3400" u="sng" dirty="0"/>
              <a:t>with IM </a:t>
            </a:r>
            <a:r>
              <a:rPr lang="en-US" sz="3100" dirty="0"/>
              <a:t>(below one classroom cave with 4 chairs; 1 desk; two blankets and 4 weights)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331965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2286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Turn Taking – </a:t>
            </a:r>
            <a:br>
              <a:rPr lang="en-US" dirty="0" smtClean="0"/>
            </a:br>
            <a:r>
              <a:rPr lang="en-US" sz="3100" dirty="0"/>
              <a:t>impacts both physical and sensory set up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314700" y="5791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Movie: Slide </a:t>
            </a:r>
            <a:r>
              <a:rPr lang="en-US" dirty="0" smtClean="0"/>
              <a:t>31 </a:t>
            </a:r>
            <a:r>
              <a:rPr lang="en-US" dirty="0" smtClean="0"/>
              <a:t>– Turn-taking…</a:t>
            </a:r>
            <a:endParaRPr lang="en-US" dirty="0"/>
          </a:p>
        </p:txBody>
      </p:sp>
    </p:spTree>
    <p:controls>
      <p:control spid="1028" name="ShockwaveFlash1" r:id="rId4" imgW="4572000" imgH="3429000"/>
    </p:controls>
    <p:extLst>
      <p:ext uri="{BB962C8B-B14F-4D97-AF65-F5344CB8AC3E}">
        <p14:creationId xmlns:p14="http://schemas.microsoft.com/office/powerpoint/2010/main" xmlns="" val="349808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PBP COACHING 2012\11-09 rescue 265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3734" y="1631156"/>
            <a:ext cx="2973586" cy="3964781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 descr="G:\PBP COACHING 2012\11-09 rescue 29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8515" y="1524000"/>
            <a:ext cx="3094137" cy="4125516"/>
          </a:xfrm>
          <a:prstGeom prst="round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796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43000" y="304800"/>
            <a:ext cx="7315200" cy="1143000"/>
          </a:xfrm>
        </p:spPr>
        <p:txBody>
          <a:bodyPr/>
          <a:lstStyle/>
          <a:p>
            <a:r>
              <a:rPr lang="en-US" sz="4600" dirty="0"/>
              <a:t>Sensory Environment</a:t>
            </a:r>
          </a:p>
        </p:txBody>
      </p:sp>
    </p:spTree>
    <p:extLst>
      <p:ext uri="{BB962C8B-B14F-4D97-AF65-F5344CB8AC3E}">
        <p14:creationId xmlns:p14="http://schemas.microsoft.com/office/powerpoint/2010/main" xmlns="" val="53708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4" descr="[010853].jpg"/>
          <p:cNvPicPr>
            <a:picLocks noGrp="1" noChangeAspect="1"/>
          </p:cNvPicPr>
          <p:nvPr>
            <p:ph idx="4294967295"/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00050" y="990600"/>
            <a:ext cx="3333750" cy="4608513"/>
          </a:xfrm>
          <a:prstGeom prst="roundRect">
            <a:avLst/>
          </a:prstGeom>
          <a:ln w="38100" cap="sq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2" descr="C:\Users\BrainFocus1\Documents\PBP COACHING PICTURES\[01086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6953" y="1955403"/>
            <a:ext cx="4631160" cy="3375422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20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6953" y="914400"/>
            <a:ext cx="4631160" cy="9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algn="ctr" eaLnBrk="1" hangingPunct="1"/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Postural comfort measures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– Soft mat for knees</a:t>
            </a:r>
          </a:p>
        </p:txBody>
      </p:sp>
    </p:spTree>
    <p:extLst>
      <p:ext uri="{BB962C8B-B14F-4D97-AF65-F5344CB8AC3E}">
        <p14:creationId xmlns:p14="http://schemas.microsoft.com/office/powerpoint/2010/main" xmlns="" val="214419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[010846]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133600"/>
            <a:ext cx="3643313" cy="3187898"/>
          </a:xfrm>
          <a:prstGeom prst="round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2" descr="C:\Users\BrainFocus1\Documents\PBP COACHING PICTURES\[010848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039838"/>
            <a:ext cx="3134320" cy="3375422"/>
          </a:xfrm>
          <a:prstGeom prst="round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844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6800" y="0"/>
            <a:ext cx="7315200" cy="2039838"/>
          </a:xfrm>
        </p:spPr>
        <p:txBody>
          <a:bodyPr>
            <a:normAutofit/>
          </a:bodyPr>
          <a:lstStyle/>
          <a:p>
            <a:r>
              <a:rPr lang="en-US" sz="4600" dirty="0"/>
              <a:t>Extreme </a:t>
            </a:r>
            <a:r>
              <a:rPr lang="en-US" sz="4600" dirty="0" smtClean="0"/>
              <a:t>Comfort Measures – </a:t>
            </a:r>
            <a:br>
              <a:rPr lang="en-US" sz="4600" dirty="0" smtClean="0"/>
            </a:br>
            <a:r>
              <a:rPr lang="en-US" sz="3400" dirty="0" smtClean="0"/>
              <a:t>soft </a:t>
            </a:r>
            <a:r>
              <a:rPr lang="en-US" sz="3400" dirty="0"/>
              <a:t>cushions and soft </a:t>
            </a:r>
            <a:r>
              <a:rPr lang="en-US" sz="3400" dirty="0" smtClean="0"/>
              <a:t>gloves        </a:t>
            </a:r>
            <a:br>
              <a:rPr lang="en-US" sz="3400" dirty="0" smtClean="0"/>
            </a:br>
            <a:r>
              <a:rPr lang="en-US" sz="3400" dirty="0" smtClean="0"/>
              <a:t>(after school </a:t>
            </a:r>
            <a:r>
              <a:rPr lang="en-US" sz="3200" dirty="0" smtClean="0"/>
              <a:t>wind</a:t>
            </a:r>
            <a:r>
              <a:rPr lang="en-US" sz="3400" dirty="0" smtClean="0"/>
              <a:t> down with IM)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xmlns="" val="16736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G:\PBP COACHING 2012\2007_0907bestpractice2007\2007_0907bestpractice20070035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47" y="1600200"/>
            <a:ext cx="3476997" cy="4125516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5" descr="G:\PBP COACHING 2012\2007_0907bestpractice2007\2007_0907bestpractice2007004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047" y="1600200"/>
            <a:ext cx="3053953" cy="4071938"/>
          </a:xfrm>
          <a:prstGeom prst="round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14400" y="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4600" dirty="0"/>
              <a:t>Postural </a:t>
            </a:r>
            <a:r>
              <a:rPr lang="en-US" sz="4600" dirty="0" smtClean="0"/>
              <a:t>Calming </a:t>
            </a:r>
            <a:r>
              <a:rPr lang="en-US" sz="4600" dirty="0"/>
              <a:t>– </a:t>
            </a:r>
            <a:r>
              <a:rPr lang="en-US" sz="3100" dirty="0"/>
              <a:t>smaller play space and weight through vertical core.</a:t>
            </a:r>
          </a:p>
        </p:txBody>
      </p:sp>
    </p:spTree>
    <p:extLst>
      <p:ext uri="{BB962C8B-B14F-4D97-AF65-F5344CB8AC3E}">
        <p14:creationId xmlns:p14="http://schemas.microsoft.com/office/powerpoint/2010/main" xmlns="" val="320963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PBP COACHING 2012\2007_0907bestpractice2007\2007_0907bestpractice2007004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49" y="1573411"/>
            <a:ext cx="3053953" cy="3857625"/>
          </a:xfrm>
          <a:prstGeom prst="round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 descr="G:\PBP COACHING 2012\2007_0907bestpractice2007\2007_0907bestpractice2007004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3999" y="1573411"/>
            <a:ext cx="3000375" cy="3857625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92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6800" y="228600"/>
            <a:ext cx="7315200" cy="1143000"/>
          </a:xfrm>
        </p:spPr>
        <p:txBody>
          <a:bodyPr/>
          <a:lstStyle/>
          <a:p>
            <a:r>
              <a:rPr lang="en-US" sz="3100" dirty="0"/>
              <a:t>Extreme IM! Child led selection of weighted vest and positioning.</a:t>
            </a:r>
          </a:p>
        </p:txBody>
      </p:sp>
    </p:spTree>
    <p:extLst>
      <p:ext uri="{BB962C8B-B14F-4D97-AF65-F5344CB8AC3E}">
        <p14:creationId xmlns:p14="http://schemas.microsoft.com/office/powerpoint/2010/main" xmlns="" val="332698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PBP COACHING 2012\2007_0907bestpractice2007\2007_0907bestpractice20070033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953" y="1443037"/>
            <a:ext cx="3375422" cy="4500563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 descr="G:\PBP COACHING 2012\2007_0907bestpractice2007\2007_0907bestpractice2007003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3469" y="1443037"/>
            <a:ext cx="3536156" cy="4500563"/>
          </a:xfrm>
          <a:prstGeom prst="round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90600" y="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Alternate between challenging physical and sensory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07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PBP COACHING 2012\2007_0907bestpractice2007\2007_0907bestpractice20070016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674376"/>
            <a:ext cx="3174504" cy="4232672"/>
          </a:xfrm>
          <a:prstGeom prst="round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1" name="Picture 3" descr="G:\PBP COACHING 2012\2007_0907bestpractice2007\2007_0907bestpractice2007001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7" y="719137"/>
            <a:ext cx="2464594" cy="3286125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G:\PBP COACHING 2012\2007_0907bestpractice2007\2007_0907bestpractice20070022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86000"/>
            <a:ext cx="3013770" cy="4018359"/>
          </a:xfrm>
          <a:prstGeom prst="round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41" name="Text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91353"/>
            <a:ext cx="2819400" cy="154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eaLnBrk="1" hangingPunct="1"/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Allow children a choice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of comfort measures, with and against gravity</a:t>
            </a:r>
          </a:p>
        </p:txBody>
      </p:sp>
    </p:spTree>
    <p:extLst>
      <p:ext uri="{BB962C8B-B14F-4D97-AF65-F5344CB8AC3E}">
        <p14:creationId xmlns:p14="http://schemas.microsoft.com/office/powerpoint/2010/main" xmlns="" val="374510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PBP COACHING 2012\2007_0907bestpractice2007\2007_0907bestpractice20070026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469" y="1285875"/>
            <a:ext cx="3134320" cy="4179094"/>
          </a:xfrm>
          <a:prstGeom prst="round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5" name="Picture 3" descr="G:\PBP COACHING 2012\2007_0907bestpractice2007\2007_0907bestpractice2007001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312" y="1285875"/>
            <a:ext cx="4357688" cy="3268266"/>
          </a:xfrm>
          <a:prstGeom prst="round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4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31468" y="4800600"/>
            <a:ext cx="4179094" cy="80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/>
                <a:ea typeface="ヒラギノ明朝 ProN W3"/>
                <a:cs typeface="ヒラギノ明朝 ProN W3"/>
                <a:sym typeface="Marker Felt"/>
              </a:defRPr>
            </a:lvl9pPr>
          </a:lstStyle>
          <a:p>
            <a:pPr eaLnBrk="1" hangingPunct="1"/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Deep Pressure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is calming to the central nervous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370004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 of Post-Test Module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 smtClean="0"/>
              <a:t>2. True or False: Modifying your approaches to the Interactive Metronome</a:t>
            </a:r>
            <a:r>
              <a:rPr lang="en-US" sz="2800" baseline="30000" dirty="0" smtClean="0"/>
              <a:t>®</a:t>
            </a:r>
            <a:r>
              <a:rPr lang="en-US" sz="2800" dirty="0" smtClean="0"/>
              <a:t> systems are key to success with pediatrics. </a:t>
            </a:r>
          </a:p>
          <a:p>
            <a:pPr marL="0" indent="0">
              <a:buNone/>
            </a:pPr>
            <a:endParaRPr lang="en-US" sz="2800" dirty="0" smtClean="0"/>
          </a:p>
          <a:p>
            <a:pPr marL="457200" indent="-457200"/>
            <a:r>
              <a:rPr lang="en-US" sz="2800" dirty="0" smtClean="0"/>
              <a:t>Answer: True</a:t>
            </a:r>
          </a:p>
        </p:txBody>
      </p:sp>
    </p:spTree>
    <p:extLst>
      <p:ext uri="{BB962C8B-B14F-4D97-AF65-F5344CB8AC3E}">
        <p14:creationId xmlns:p14="http://schemas.microsoft.com/office/powerpoint/2010/main" xmlns="" val="19380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PBP COACHING 2012\DSC0292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579379"/>
            <a:ext cx="3107531" cy="4143375"/>
          </a:xfrm>
          <a:prstGeom prst="round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" name="Picture 3" descr="G:\PBP COACHING 2012\DSC0297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7447" y="1722254"/>
            <a:ext cx="4339828" cy="3857625"/>
          </a:xfrm>
          <a:prstGeom prst="round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6800" y="152400"/>
            <a:ext cx="73152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Homemade “</a:t>
            </a:r>
            <a:r>
              <a:rPr lang="en-US" sz="2800" dirty="0" err="1" smtClean="0"/>
              <a:t>Snuggy</a:t>
            </a:r>
            <a:r>
              <a:rPr lang="en-US" sz="2800" dirty="0" smtClean="0"/>
              <a:t>” and yes, a bucket on the child’s head for proprioception challenge!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1685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43000" y="228600"/>
            <a:ext cx="7315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Blending Sensory </a:t>
            </a:r>
            <a:r>
              <a:rPr lang="en-US" sz="3200" dirty="0" smtClean="0"/>
              <a:t>Activities </a:t>
            </a:r>
            <a:r>
              <a:rPr lang="en-US" sz="3200" dirty="0"/>
              <a:t>with IM tasks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971800" y="5726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Movie: Slide </a:t>
            </a:r>
            <a:r>
              <a:rPr lang="en-US" dirty="0" smtClean="0"/>
              <a:t>41 </a:t>
            </a:r>
            <a:r>
              <a:rPr lang="en-US" dirty="0" smtClean="0"/>
              <a:t>– blending sensory…</a:t>
            </a:r>
            <a:endParaRPr lang="en-US" dirty="0"/>
          </a:p>
        </p:txBody>
      </p:sp>
    </p:spTree>
    <p:controls>
      <p:control spid="2050" name="ShockwaveFlash1" r:id="rId4" imgW="4572000" imgH="3429000"/>
    </p:controls>
    <p:extLst>
      <p:ext uri="{BB962C8B-B14F-4D97-AF65-F5344CB8AC3E}">
        <p14:creationId xmlns:p14="http://schemas.microsoft.com/office/powerpoint/2010/main" xmlns="" val="296758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95400" y="228600"/>
            <a:ext cx="7315200" cy="1143000"/>
          </a:xfrm>
        </p:spPr>
        <p:txBody>
          <a:bodyPr/>
          <a:lstStyle/>
          <a:p>
            <a:r>
              <a:rPr lang="en-US" sz="3400" dirty="0"/>
              <a:t>Blending </a:t>
            </a:r>
            <a:r>
              <a:rPr lang="en-US" sz="3400" dirty="0" smtClean="0"/>
              <a:t>Sports Interest </a:t>
            </a:r>
            <a:r>
              <a:rPr lang="en-US" sz="3400" dirty="0"/>
              <a:t>with IM </a:t>
            </a:r>
            <a:r>
              <a:rPr lang="en-US" sz="3400" dirty="0" smtClean="0"/>
              <a:t>Activity</a:t>
            </a:r>
            <a:endParaRPr lang="en-US" sz="34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200400" y="57266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Movie: Slide </a:t>
            </a:r>
            <a:r>
              <a:rPr lang="en-US" dirty="0" smtClean="0"/>
              <a:t>42 </a:t>
            </a:r>
            <a:r>
              <a:rPr lang="en-US" dirty="0" smtClean="0"/>
              <a:t>– blending sports…</a:t>
            </a:r>
            <a:endParaRPr lang="en-US" dirty="0"/>
          </a:p>
        </p:txBody>
      </p:sp>
    </p:spTree>
    <p:controls>
      <p:control spid="3074" name="ShockwaveFlash1" r:id="rId4" imgW="4572000" imgH="3429000"/>
    </p:controls>
    <p:extLst>
      <p:ext uri="{BB962C8B-B14F-4D97-AF65-F5344CB8AC3E}">
        <p14:creationId xmlns:p14="http://schemas.microsoft.com/office/powerpoint/2010/main" xmlns="" val="101443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2286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Turn Taking with Sensory Choices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200400" y="5715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Movie: Slide </a:t>
            </a:r>
            <a:r>
              <a:rPr lang="en-US" dirty="0" smtClean="0"/>
              <a:t>43 </a:t>
            </a:r>
            <a:r>
              <a:rPr lang="en-US" dirty="0" smtClean="0"/>
              <a:t>– Turn taking.mp4</a:t>
            </a:r>
          </a:p>
        </p:txBody>
      </p:sp>
    </p:spTree>
    <p:controls>
      <p:control spid="4098" name="ShockwaveFlash1" r:id="rId4" imgW="4572000" imgH="3429000"/>
    </p:controls>
    <p:extLst>
      <p:ext uri="{BB962C8B-B14F-4D97-AF65-F5344CB8AC3E}">
        <p14:creationId xmlns:p14="http://schemas.microsoft.com/office/powerpoint/2010/main" xmlns="" val="408191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219200" y="1524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Module 2 Learning Objectives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524000" y="1447800"/>
            <a:ext cx="7010400" cy="411480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Modify </a:t>
            </a:r>
            <a:r>
              <a:rPr lang="en-US" dirty="0"/>
              <a:t>t</a:t>
            </a:r>
            <a:r>
              <a:rPr lang="en-US" dirty="0" smtClean="0"/>
              <a:t>ools for setting up physical  environments and sensory environments </a:t>
            </a:r>
          </a:p>
          <a:p>
            <a:pPr marL="457200" indent="-457200"/>
            <a:r>
              <a:rPr lang="en-US" dirty="0" smtClean="0"/>
              <a:t>Examples of sensory modifications</a:t>
            </a:r>
          </a:p>
          <a:p>
            <a:pPr marL="457200" indent="-457200"/>
            <a:r>
              <a:rPr lang="en-US" dirty="0" smtClean="0"/>
              <a:t>Examples of setting up</a:t>
            </a:r>
          </a:p>
          <a:p>
            <a:pPr marL="457200" indent="-457200">
              <a:buNone/>
            </a:pPr>
            <a:r>
              <a:rPr lang="en-US" dirty="0" smtClean="0"/>
              <a:t>	physical environment</a:t>
            </a:r>
          </a:p>
          <a:p>
            <a:pPr marL="457200" indent="-45720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Picture 6" descr="C:\Users\BrainFocus1\AppData\Local\Microsoft\Windows\Temporary Internet Files\Content.IE5\F2ARZTUM\MC9004415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225278" cy="222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699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ainFocus1\AppData\Local\Microsoft\Windows\Temporary Internet Files\Content.IE5\F2ARZTUM\MC90043156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856038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571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Module 2 Homework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47800" y="1295401"/>
            <a:ext cx="7239000" cy="3352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400" dirty="0" smtClean="0">
                <a:ea typeface="Marker Felt"/>
                <a:cs typeface="Marker Felt"/>
              </a:rPr>
              <a:t>Complete Module </a:t>
            </a:r>
            <a:r>
              <a:rPr lang="en-US" sz="3400" dirty="0">
                <a:ea typeface="Marker Felt"/>
                <a:cs typeface="Marker Felt"/>
              </a:rPr>
              <a:t>2 </a:t>
            </a:r>
            <a:r>
              <a:rPr lang="en-US" sz="3400" dirty="0" smtClean="0">
                <a:ea typeface="Marker Felt"/>
                <a:cs typeface="Marker Felt"/>
              </a:rPr>
              <a:t>Post-Test</a:t>
            </a:r>
            <a:endParaRPr lang="en-US" sz="3400" dirty="0">
              <a:ea typeface="Marker Felt"/>
              <a:cs typeface="Marker Felt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400" dirty="0" smtClean="0">
                <a:ea typeface="Marker Felt"/>
                <a:cs typeface="Marker Felt"/>
              </a:rPr>
              <a:t>Complete Module 2 Worksheet</a:t>
            </a:r>
            <a:endParaRPr lang="en-US" sz="3400" dirty="0">
              <a:ea typeface="Marker Felt"/>
              <a:cs typeface="Marker Felt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400" dirty="0" smtClean="0"/>
              <a:t>Review resource </a:t>
            </a:r>
            <a:r>
              <a:rPr lang="en-US" sz="3400" dirty="0"/>
              <a:t>sheet for </a:t>
            </a:r>
            <a:r>
              <a:rPr lang="en-US" sz="3400" dirty="0" smtClean="0"/>
              <a:t>Module </a:t>
            </a:r>
            <a:r>
              <a:rPr lang="en-US" sz="3400" dirty="0"/>
              <a:t>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8656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 of Post-Test Module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76400" y="1295401"/>
            <a:ext cx="7010400" cy="3581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buNone/>
            </a:pPr>
            <a:r>
              <a:rPr lang="en-US" sz="2800" dirty="0" smtClean="0"/>
              <a:t>3. Interactive Metronome</a:t>
            </a:r>
            <a:r>
              <a:rPr lang="en-US" sz="2800" baseline="30000" dirty="0" smtClean="0"/>
              <a:t>®</a:t>
            </a:r>
            <a:r>
              <a:rPr lang="en-US" sz="2800" dirty="0" smtClean="0"/>
              <a:t> training can help in the following areas: 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LcParenR"/>
            </a:pPr>
            <a:r>
              <a:rPr lang="en-US" sz="2400" dirty="0" smtClean="0"/>
              <a:t>Educational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LcParenR"/>
            </a:pPr>
            <a:r>
              <a:rPr lang="en-US" sz="2400" dirty="0" smtClean="0"/>
              <a:t>Therapeutic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LcParenR"/>
            </a:pPr>
            <a:r>
              <a:rPr lang="en-US" sz="2400" dirty="0" smtClean="0"/>
              <a:t>Lifestyle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LcParenR"/>
            </a:pPr>
            <a:r>
              <a:rPr lang="en-US" sz="2400" dirty="0" smtClean="0"/>
              <a:t>All of the Above</a:t>
            </a:r>
          </a:p>
          <a:p>
            <a:pPr marL="457200" indent="-457200">
              <a:lnSpc>
                <a:spcPct val="110000"/>
              </a:lnSpc>
            </a:pPr>
            <a:endParaRPr lang="en-US" sz="2800" dirty="0" smtClean="0"/>
          </a:p>
          <a:p>
            <a:pPr marL="457200" indent="-457200">
              <a:lnSpc>
                <a:spcPct val="110000"/>
              </a:lnSpc>
            </a:pPr>
            <a:r>
              <a:rPr lang="en-US" sz="2800" dirty="0" smtClean="0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xmlns="" val="171457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 of Post-Test Module 1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/>
              <a:t>4. True or False: An office setting is necessary to complete IM training.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/>
            <a:r>
              <a:rPr lang="en-US" dirty="0" smtClean="0"/>
              <a:t>Answer: False</a:t>
            </a:r>
          </a:p>
        </p:txBody>
      </p:sp>
    </p:spTree>
    <p:extLst>
      <p:ext uri="{BB962C8B-B14F-4D97-AF65-F5344CB8AC3E}">
        <p14:creationId xmlns:p14="http://schemas.microsoft.com/office/powerpoint/2010/main" xmlns="" val="11125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 of Post-Test Module 1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/>
              <a:t>5. True or False: Allowing variances in positioning is a key tool to success in Interactive Metronome</a:t>
            </a:r>
            <a:r>
              <a:rPr lang="en-US" baseline="30000" dirty="0" smtClean="0"/>
              <a:t>®</a:t>
            </a:r>
            <a:r>
              <a:rPr lang="en-US" dirty="0" smtClean="0"/>
              <a:t> training.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/>
            <a:r>
              <a:rPr lang="en-US" dirty="0" smtClean="0"/>
              <a:t>Answer: True</a:t>
            </a:r>
          </a:p>
        </p:txBody>
      </p:sp>
    </p:spTree>
    <p:extLst>
      <p:ext uri="{BB962C8B-B14F-4D97-AF65-F5344CB8AC3E}">
        <p14:creationId xmlns:p14="http://schemas.microsoft.com/office/powerpoint/2010/main" xmlns="" val="20693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Key to IM Success: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Modify for Engagement!</a:t>
            </a:r>
          </a:p>
          <a:p>
            <a:r>
              <a:rPr lang="en-US" dirty="0" smtClean="0"/>
              <a:t>Be Spontaneous for Novelty!</a:t>
            </a:r>
          </a:p>
          <a:p>
            <a:r>
              <a:rPr lang="en-US" dirty="0" smtClean="0"/>
              <a:t>Increase Repetition for</a:t>
            </a:r>
          </a:p>
          <a:p>
            <a:pPr>
              <a:buNone/>
            </a:pPr>
            <a:r>
              <a:rPr lang="en-US" dirty="0" smtClean="0"/>
              <a:t>	Synaptic Growth!</a:t>
            </a:r>
            <a:endParaRPr lang="en-US" dirty="0"/>
          </a:p>
        </p:txBody>
      </p:sp>
      <p:sp>
        <p:nvSpPr>
          <p:cNvPr id="17411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4375" y="3527820"/>
            <a:ext cx="5518547" cy="56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25000"/>
            </a:pPr>
            <a:endParaRPr lang="en-US" sz="4500" dirty="0">
              <a:cs typeface="Marker Felt" charset="0"/>
            </a:endParaRPr>
          </a:p>
        </p:txBody>
      </p:sp>
      <p:pic>
        <p:nvPicPr>
          <p:cNvPr id="16388" name="Picture 6" descr="C:\Users\BrainFocus1\AppData\Local\Microsoft\Windows\Temporary Internet Files\Content.IE5\F2ARZTUM\MC900027558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376265" cy="3285894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90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Techniques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600"/>
              </a:spcBef>
            </a:pPr>
            <a:r>
              <a:rPr lang="en-US" sz="2500" dirty="0" smtClean="0"/>
              <a:t>Positioning alternatives</a:t>
            </a:r>
          </a:p>
          <a:p>
            <a:pPr marL="457200" indent="-457200">
              <a:spcBef>
                <a:spcPts val="600"/>
              </a:spcBef>
            </a:pPr>
            <a:r>
              <a:rPr lang="en-US" sz="2500" dirty="0" smtClean="0">
                <a:solidFill>
                  <a:srgbClr val="FF0000"/>
                </a:solidFill>
              </a:rPr>
              <a:t>Physical Environment</a:t>
            </a:r>
          </a:p>
          <a:p>
            <a:pPr marL="457200" indent="-457200">
              <a:spcBef>
                <a:spcPts val="600"/>
              </a:spcBef>
            </a:pPr>
            <a:r>
              <a:rPr lang="en-US" sz="2500" dirty="0" smtClean="0">
                <a:solidFill>
                  <a:srgbClr val="FF0000"/>
                </a:solidFill>
              </a:rPr>
              <a:t>Sensory Environment</a:t>
            </a:r>
          </a:p>
          <a:p>
            <a:pPr marL="457200" indent="-457200">
              <a:spcBef>
                <a:spcPts val="600"/>
              </a:spcBef>
            </a:pPr>
            <a:r>
              <a:rPr lang="en-US" sz="2500" dirty="0" smtClean="0"/>
              <a:t>Motivation Strategies</a:t>
            </a:r>
          </a:p>
          <a:p>
            <a:pPr marL="457200" indent="-457200">
              <a:spcBef>
                <a:spcPts val="600"/>
              </a:spcBef>
            </a:pPr>
            <a:r>
              <a:rPr lang="en-US" sz="2500" dirty="0" smtClean="0"/>
              <a:t>Tempo/Timing variance</a:t>
            </a:r>
          </a:p>
          <a:p>
            <a:pPr marL="457200" indent="-457200">
              <a:spcBef>
                <a:spcPts val="600"/>
              </a:spcBef>
            </a:pPr>
            <a:r>
              <a:rPr lang="en-US" sz="2500" dirty="0" smtClean="0"/>
              <a:t>Feedback Strategies</a:t>
            </a:r>
          </a:p>
          <a:p>
            <a:pPr marL="457200" indent="-457200">
              <a:spcBef>
                <a:spcPts val="600"/>
              </a:spcBef>
            </a:pPr>
            <a:r>
              <a:rPr lang="en-US" sz="2500" dirty="0" smtClean="0"/>
              <a:t>Interpreting Data</a:t>
            </a:r>
          </a:p>
          <a:p>
            <a:pPr marL="457200" indent="-457200">
              <a:spcBef>
                <a:spcPts val="600"/>
              </a:spcBef>
            </a:pPr>
            <a:r>
              <a:rPr lang="en-US" sz="2500" dirty="0" smtClean="0"/>
              <a:t>Pacing of activities and themes</a:t>
            </a:r>
          </a:p>
          <a:p>
            <a:pPr marL="457200" indent="-457200">
              <a:spcBef>
                <a:spcPts val="600"/>
              </a:spcBef>
            </a:pPr>
            <a:r>
              <a:rPr lang="en-US" sz="2500" dirty="0" smtClean="0"/>
              <a:t>Duration of tasks and sessions</a:t>
            </a:r>
          </a:p>
          <a:p>
            <a:pPr marL="457200" indent="-457200">
              <a:spcBef>
                <a:spcPts val="600"/>
              </a:spcBef>
            </a:pPr>
            <a:r>
              <a:rPr lang="en-US" sz="2500" dirty="0" smtClean="0"/>
              <a:t>Building Relationships – allowing control</a:t>
            </a:r>
          </a:p>
          <a:p>
            <a:pPr marL="457200" indent="-457200">
              <a:spcBef>
                <a:spcPts val="600"/>
              </a:spcBef>
            </a:pPr>
            <a:r>
              <a:rPr lang="en-US" sz="2500" dirty="0" smtClean="0"/>
              <a:t>Switch choices and Access</a:t>
            </a:r>
          </a:p>
        </p:txBody>
      </p:sp>
      <p:pic>
        <p:nvPicPr>
          <p:cNvPr id="17412" name="Picture 6" descr="C:\Users\BrainFocus1\AppData\Local\Microsoft\Windows\Temporary Internet Files\Content.IE5\BQD6BJDE\MC900040405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741414" cy="27860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89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Slide 30 - Turn-taking during IM training_320_1_78716.flv&quot; Position=&quot;1&quot; SlideID=&quot;320&quot;/&gt;&lt;Video Name=&quot;Slide 40 - blending sensory activities_330_1_76385.flv&quot; Position=&quot;1&quot; SlideID=&quot;330&quot;/&gt;&lt;Video Name=&quot;Slide 41 - blending sports interest_331_1_85274.flv&quot; Position=&quot;1&quot; SlideID=&quot;331&quot;/&gt;&lt;Video Name=&quot;Slide 42 - Turn taking_332_1_02139.flv&quot; Position=&quot;1&quot; SlideID=&quot;332&quot;/&gt;&lt;Video Name=&quot;Slide 30 - Turn-taking during IM training_320_1_11484.flv&quot; Position=&quot;1&quot; SlideID=&quot;320&quot;/&gt;&lt;Video Name=&quot;Slide 30 - Turn-taking during IM training_320_1_42052.flv&quot; Position=&quot;1&quot; SlideID=&quot;320&quot;/&gt;&lt;Video Name=&quot;Slide 30 - Turn-taking during IM training_320_1_96335.flv&quot; Position=&quot;1&quot; SlideID=&quot;320&quot;/&gt;&lt;Video Name=&quot;Slide 40 - blending sensory activities_330_1_93607.flv&quot; Position=&quot;1&quot; SlideID=&quot;330&quot;/&gt;&lt;Video Name=&quot;Slide 41 - blending sports interest_331_1_23670.flv&quot; Position=&quot;1&quot; SlideID=&quot;331&quot;/&gt;&lt;Video Name=&quot;Slide 42 - Turn taking_332_1_92035.flv&quot; Position=&quot;1&quot; SlideID=&quot;332&quot;/&gt;&lt;/Videos&gt;&#10;"/>
  <p:tag name="MMPROD_THEME_BG_IMAGE" val=""/>
  <p:tag name="MMPROD_UIDATA" val="&lt;database version=&quot;9.0&quot;&gt;&lt;object type=&quot;1&quot; unique_id=&quot;10001&quot;&gt;&lt;property id=&quot;20141&quot; value=&quot;PPT2-Modifying_IM_Edited_MJ_attendee&quot;/&gt;&lt;property id=&quot;20148&quot; value=&quot;5&quot;/&gt;&lt;property id=&quot;20184&quot; value=&quot;7&quot;/&gt;&lt;property id=&quot;20224&quot; value=&quot;R:\Course Materials\Pediatric Best Practices\PED Coaching\NEW FILES\Module 2&quot;/&gt;&lt;property id=&quot;20226&quot; value=&quot;R:\Course Materials\Pediatric Best Practices\PED Coaching\NEW FILES\Module 2\PPT2-Modifying_IM_Edited_MJ_attendee.pptx&quot;/&gt;&lt;property id=&quot;20250&quot; value=&quot;0&quot;/&gt;&lt;property id=&quot;20251&quot; value=&quot;1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ERTIFICATION AND COACHING:  IM PEDIATRIC BEST PRACTICES  MODULE 2: MODIFYING IM TO PEDIATRIC POPULATIONS&amp;quot;&quot;/&gt;&lt;property id=&quot;20307&quot; value=&quot;256&quot;/&gt;&lt;property id=&quot;20309&quot; value=&quot;-1&quot;/&gt;&lt;/object&gt;&lt;object type=&quot;3&quot; unique_id=&quot;11845&quot;&gt;&lt;property id=&quot;20148&quot; value=&quot;5&quot;/&gt;&lt;property id=&quot;20300&quot; value=&quot;Slide 2 - &amp;quot;Outcome Goals for Module 2&amp;quot;&quot;/&gt;&lt;property id=&quot;20307&quot; value=&quot;292&quot;/&gt;&lt;property id=&quot;20309&quot; value=&quot;-1&quot;/&gt;&lt;/object&gt;&lt;object type=&quot;3&quot; unique_id=&quot;11846&quot;&gt;&lt;property id=&quot;20148&quot; value=&quot;5&quot;/&gt;&lt;property id=&quot;20300&quot; value=&quot;Slide 3 - &amp;quot;Review of Post-Test from Module 1&amp;quot;&quot;/&gt;&lt;property id=&quot;20307&quot; value=&quot;293&quot;/&gt;&lt;property id=&quot;20309&quot; value=&quot;-1&quot;/&gt;&lt;/object&gt;&lt;object type=&quot;3&quot; unique_id=&quot;11847&quot;&gt;&lt;property id=&quot;20148&quot; value=&quot;5&quot;/&gt;&lt;property id=&quot;20300&quot; value=&quot;Slide 4 - &amp;quot;Review of Post-Test Module 1&amp;quot;&quot;/&gt;&lt;property id=&quot;20307&quot; value=&quot;294&quot;/&gt;&lt;property id=&quot;20309&quot; value=&quot;-1&quot;/&gt;&lt;/object&gt;&lt;object type=&quot;3&quot; unique_id=&quot;11848&quot;&gt;&lt;property id=&quot;20148&quot; value=&quot;5&quot;/&gt;&lt;property id=&quot;20300&quot; value=&quot;Slide 5 - &amp;quot;Review of Post-Test Module 1&amp;quot;&quot;/&gt;&lt;property id=&quot;20307&quot; value=&quot;295&quot;/&gt;&lt;property id=&quot;20309&quot; value=&quot;-1&quot;/&gt;&lt;/object&gt;&lt;object type=&quot;3&quot; unique_id=&quot;11849&quot;&gt;&lt;property id=&quot;20148&quot; value=&quot;5&quot;/&gt;&lt;property id=&quot;20300&quot; value=&quot;Slide 6 - &amp;quot;Review of Post-Test Module 1&amp;quot;&quot;/&gt;&lt;property id=&quot;20307&quot; value=&quot;296&quot;/&gt;&lt;property id=&quot;20309&quot; value=&quot;-1&quot;/&gt;&lt;/object&gt;&lt;object type=&quot;3&quot; unique_id=&quot;11850&quot;&gt;&lt;property id=&quot;20148&quot; value=&quot;5&quot;/&gt;&lt;property id=&quot;20300&quot; value=&quot;Slide 7 - &amp;quot;Review of Post-Test Module 1&amp;quot;&quot;/&gt;&lt;property id=&quot;20307&quot; value=&quot;297&quot;/&gt;&lt;property id=&quot;20309&quot; value=&quot;-1&quot;/&gt;&lt;/object&gt;&lt;object type=&quot;3&quot; unique_id=&quot;11853&quot;&gt;&lt;property id=&quot;20148&quot; value=&quot;5&quot;/&gt;&lt;property id=&quot;20300&quot; value=&quot;Slide 10 - &amp;quot;Modifying IM activities... Physical environments&amp;quot;&quot;/&gt;&lt;property id=&quot;20307&quot; value=&quot;300&quot;/&gt;&lt;property id=&quot;20309&quot; value=&quot;-1&quot;/&gt;&lt;/object&gt;&lt;object type=&quot;3&quot; unique_id=&quot;11854&quot;&gt;&lt;property id=&quot;20148&quot; value=&quot;5&quot;/&gt;&lt;property id=&quot;20300&quot; value=&quot;Slide 11 - &amp;quot;Critical Thinking:  Preferences of the child&amp;quot;&quot;/&gt;&lt;property id=&quot;20307&quot; value=&quot;301&quot;/&gt;&lt;property id=&quot;20309&quot; value=&quot;-1&quot;/&gt;&lt;/object&gt;&lt;object type=&quot;3&quot; unique_id=&quot;11855&quot;&gt;&lt;property id=&quot;20148&quot; value=&quot;5&quot;/&gt;&lt;property id=&quot;20300&quot; value=&quot;Slide 12 - &amp;quot;Useful Items for Modification Kit&amp;quot;&quot;/&gt;&lt;property id=&quot;20307&quot; value=&quot;302&quot;/&gt;&lt;property id=&quot;20309&quot; value=&quot;-1&quot;/&gt;&lt;/object&gt;&lt;object type=&quot;3&quot; unique_id=&quot;11856&quot;&gt;&lt;property id=&quot;20148&quot; value=&quot;5&quot;/&gt;&lt;property id=&quot;20300&quot; value=&quot;Slide 13&quot;/&gt;&lt;property id=&quot;20307&quot; value=&quot;303&quot;/&gt;&lt;property id=&quot;20309&quot; value=&quot;-1&quot;/&gt;&lt;/object&gt;&lt;object type=&quot;3&quot; unique_id=&quot;11857&quot;&gt;&lt;property id=&quot;20148&quot; value=&quot;5&quot;/&gt;&lt;property id=&quot;20300&quot; value=&quot;Slide 14&quot;/&gt;&lt;property id=&quot;20307&quot; value=&quot;304&quot;/&gt;&lt;property id=&quot;20309&quot; value=&quot;-1&quot;/&gt;&lt;/object&gt;&lt;object type=&quot;3&quot; unique_id=&quot;11858&quot;&gt;&lt;property id=&quot;20148&quot; value=&quot;5&quot;/&gt;&lt;property id=&quot;20300&quot; value=&quot;Slide 15 - &amp;quot;Larger items to consider:&amp;quot;&quot;/&gt;&lt;property id=&quot;20307&quot; value=&quot;305&quot;/&gt;&lt;property id=&quot;20309&quot; value=&quot;-1&quot;/&gt;&lt;/object&gt;&lt;object type=&quot;3&quot; unique_id=&quot;11859&quot;&gt;&lt;property id=&quot;20148&quot; value=&quot;5&quot;/&gt;&lt;property id=&quot;20300&quot; value=&quot;Slide 16 - &amp;quot;Sensory Modulation Considerations&amp;quot;&quot;/&gt;&lt;property id=&quot;20307&quot; value=&quot;306&quot;/&gt;&lt;property id=&quot;20309&quot; value=&quot;-1&quot;/&gt;&lt;/object&gt;&lt;object type=&quot;3&quot; unique_id=&quot;11860&quot;&gt;&lt;property id=&quot;20148&quot; value=&quot;5&quot;/&gt;&lt;property id=&quot;20300&quot; value=&quot;Slide 17 - &amp;quot;Sensory Modifiers&amp;quot;&quot;/&gt;&lt;property id=&quot;20307&quot; value=&quot;307&quot;/&gt;&lt;property id=&quot;20309&quot; value=&quot;-1&quot;/&gt;&lt;/object&gt;&lt;object type=&quot;3&quot; unique_id=&quot;11861&quot;&gt;&lt;property id=&quot;20148&quot; value=&quot;5&quot;/&gt;&lt;property id=&quot;20300&quot; value=&quot;Slide 18 - &amp;quot;Signs of Distress/Fatigue/Overload&amp;quot;&quot;/&gt;&lt;property id=&quot;20307&quot; value=&quot;308&quot;/&gt;&lt;property id=&quot;20309&quot; value=&quot;-1&quot;/&gt;&lt;/object&gt;&lt;object type=&quot;3&quot; unique_id=&quot;11862&quot;&gt;&lt;property id=&quot;20148&quot; value=&quot;5&quot;/&gt;&lt;property id=&quot;20300&quot; value=&quot;Slide 19 - &amp;quot;Modification Examples:  Setting up Physical Environment&amp;quot;&quot;/&gt;&lt;property id=&quot;20307&quot; value=&quot;309&quot;/&gt;&lt;property id=&quot;20309&quot; value=&quot;-1&quot;/&gt;&lt;/object&gt;&lt;object type=&quot;3&quot; unique_id=&quot;11863&quot;&gt;&lt;property id=&quot;20148&quot; value=&quot;5&quot;/&gt;&lt;property id=&quot;20300&quot; value=&quot;Slide 21&quot;/&gt;&lt;property id=&quot;20307&quot; value=&quot;310&quot;/&gt;&lt;property id=&quot;20309&quot; value=&quot;-1&quot;/&gt;&lt;/object&gt;&lt;object type=&quot;3&quot; unique_id=&quot;11864&quot;&gt;&lt;property id=&quot;20148&quot; value=&quot;5&quot;/&gt;&lt;property id=&quot;20300&quot; value=&quot;Slide 22&quot;/&gt;&lt;property id=&quot;20307&quot; value=&quot;311&quot;/&gt;&lt;property id=&quot;20309&quot; value=&quot;-1&quot;/&gt;&lt;/object&gt;&lt;object type=&quot;3&quot; unique_id=&quot;11865&quot;&gt;&lt;property id=&quot;20148&quot; value=&quot;5&quot;/&gt;&lt;property id=&quot;20300&quot; value=&quot;Slide 23&quot;/&gt;&lt;property id=&quot;20307&quot; value=&quot;312&quot;/&gt;&lt;property id=&quot;20309&quot; value=&quot;-1&quot;/&gt;&lt;/object&gt;&lt;object type=&quot;3&quot; unique_id=&quot;11866&quot;&gt;&lt;property id=&quot;20148&quot; value=&quot;5&quot;/&gt;&lt;property id=&quot;20300&quot; value=&quot;Slide 24&quot;/&gt;&lt;property id=&quot;20307&quot; value=&quot;313&quot;/&gt;&lt;property id=&quot;20309&quot; value=&quot;-1&quot;/&gt;&lt;/object&gt;&lt;object type=&quot;3&quot; unique_id=&quot;11867&quot;&gt;&lt;property id=&quot;20148&quot; value=&quot;5&quot;/&gt;&lt;property id=&quot;20300&quot; value=&quot;Slide 25&quot;/&gt;&lt;property id=&quot;20307&quot; value=&quot;314&quot;/&gt;&lt;property id=&quot;20309&quot; value=&quot;-1&quot;/&gt;&lt;/object&gt;&lt;object type=&quot;3&quot; unique_id=&quot;11868&quot;&gt;&lt;property id=&quot;20148&quot; value=&quot;5&quot;/&gt;&lt;property id=&quot;20300&quot; value=&quot;Slide 26&quot;/&gt;&lt;property id=&quot;20307&quot; value=&quot;315&quot;/&gt;&lt;property id=&quot;20309&quot; value=&quot;-1&quot;/&gt;&lt;/object&gt;&lt;object type=&quot;3&quot; unique_id=&quot;11869&quot;&gt;&lt;property id=&quot;20148&quot; value=&quot;5&quot;/&gt;&lt;property id=&quot;20300&quot; value=&quot;Slide 27&quot;/&gt;&lt;property id=&quot;20307&quot; value=&quot;316&quot;/&gt;&lt;property id=&quot;20309&quot; value=&quot;-1&quot;/&gt;&lt;/object&gt;&lt;object type=&quot;3&quot; unique_id=&quot;11870&quot;&gt;&lt;property id=&quot;20148&quot; value=&quot;5&quot;/&gt;&lt;property id=&quot;20300&quot; value=&quot;Slide 28 - &amp;quot;Use of wall space to create a vertical cross-hemispheric sequence  (wired or wireless switches may be taped gently&quot;/&gt;&lt;property id=&quot;20307&quot; value=&quot;317&quot;/&gt;&lt;property id=&quot;20309&quot; value=&quot;-1&quot;/&gt;&lt;/object&gt;&lt;object type=&quot;3&quot; unique_id=&quot;11871&quot;&gt;&lt;property id=&quot;20148&quot; value=&quot;5&quot;/&gt;&lt;property id=&quot;20300&quot; value=&quot;Slide 29&quot;/&gt;&lt;property id=&quot;20307&quot; value=&quot;318&quot;/&gt;&lt;property id=&quot;20309&quot; value=&quot;-1&quot;/&gt;&lt;/object&gt;&lt;object type=&quot;3&quot; unique_id=&quot;11872&quot;&gt;&lt;property id=&quot;20148&quot; value=&quot;5&quot;/&gt;&lt;property id=&quot;20300&quot; value=&quot;Slide 30 - &amp;quot;Creating Playful Environments with IM (below one classroom cave with 4 chairs; 1 desk; two blankets and 4 weights)&quot;/&gt;&lt;property id=&quot;20307&quot; value=&quot;319&quot;/&gt;&lt;property id=&quot;20309&quot; value=&quot;-1&quot;/&gt;&lt;/object&gt;&lt;object type=&quot;3&quot; unique_id=&quot;11873&quot;&gt;&lt;property id=&quot;20148&quot; value=&quot;5&quot;/&gt;&lt;property id=&quot;20300&quot; value=&quot;Slide 31 - &amp;quot;Turn Taking –  impacts both physical and sensory set up&amp;quot;&quot;/&gt;&lt;property id=&quot;20307&quot; value=&quot;320&quot;/&gt;&lt;property id=&quot;20309&quot; value=&quot;-1&quot;/&gt;&lt;/object&gt;&lt;object type=&quot;3&quot; unique_id=&quot;11874&quot;&gt;&lt;property id=&quot;20148&quot; value=&quot;5&quot;/&gt;&lt;property id=&quot;20300&quot; value=&quot;Slide 32 - &amp;quot;Sensory Environment&amp;quot;&quot;/&gt;&lt;property id=&quot;20307&quot; value=&quot;321&quot;/&gt;&lt;property id=&quot;20309&quot; value=&quot;-1&quot;/&gt;&lt;/object&gt;&lt;object type=&quot;3&quot; unique_id=&quot;11875&quot;&gt;&lt;property id=&quot;20148&quot; value=&quot;5&quot;/&gt;&lt;property id=&quot;20300&quot; value=&quot;Slide 33&quot;/&gt;&lt;property id=&quot;20307&quot; value=&quot;322&quot;/&gt;&lt;property id=&quot;20309&quot; value=&quot;-1&quot;/&gt;&lt;/object&gt;&lt;object type=&quot;3&quot; unique_id=&quot;11876&quot;&gt;&lt;property id=&quot;20148&quot; value=&quot;5&quot;/&gt;&lt;property id=&quot;20300&quot; value=&quot;Slide 34 - &amp;quot;Extreme Comfort Measures –  soft cushions and soft gloves         (after school wind down with IM)&amp;quot;&quot;/&gt;&lt;property id=&quot;20307&quot; value=&quot;323&quot;/&gt;&lt;property id=&quot;20309&quot; value=&quot;-1&quot;/&gt;&lt;/object&gt;&lt;object type=&quot;3&quot; unique_id=&quot;11877&quot;&gt;&lt;property id=&quot;20148&quot; value=&quot;5&quot;/&gt;&lt;property id=&quot;20300&quot; value=&quot;Slide 35 - &amp;quot;Postural Calming – smaller play space and weight through vertical core.&amp;quot;&quot;/&gt;&lt;property id=&quot;20307&quot; value=&quot;324&quot;/&gt;&lt;property id=&quot;20309&quot; value=&quot;-1&quot;/&gt;&lt;/object&gt;&lt;object type=&quot;3&quot; unique_id=&quot;11878&quot;&gt;&lt;property id=&quot;20148&quot; value=&quot;5&quot;/&gt;&lt;property id=&quot;20300&quot; value=&quot;Slide 36 - &amp;quot;Extreme IM! Child led selection of weighted vest and positioning.&amp;quot;&quot;/&gt;&lt;property id=&quot;20307&quot; value=&quot;325&quot;/&gt;&lt;property id=&quot;20309&quot; value=&quot;-1&quot;/&gt;&lt;/object&gt;&lt;object type=&quot;3&quot; unique_id=&quot;11879&quot;&gt;&lt;property id=&quot;20148&quot; value=&quot;5&quot;/&gt;&lt;property id=&quot;20300&quot; value=&quot;Slide 37 - &amp;quot;Alternate between challenging physical and sensory parameters&amp;quot;&quot;/&gt;&lt;property id=&quot;20307&quot; value=&quot;326&quot;/&gt;&lt;property id=&quot;20309&quot; value=&quot;-1&quot;/&gt;&lt;/object&gt;&lt;object type=&quot;3&quot; unique_id=&quot;11880&quot;&gt;&lt;property id=&quot;20148&quot; value=&quot;5&quot;/&gt;&lt;property id=&quot;20300&quot; value=&quot;Slide 38&quot;/&gt;&lt;property id=&quot;20307&quot; value=&quot;327&quot;/&gt;&lt;property id=&quot;20309&quot; value=&quot;-1&quot;/&gt;&lt;/object&gt;&lt;object type=&quot;3&quot; unique_id=&quot;11881&quot;&gt;&lt;property id=&quot;20148&quot; value=&quot;5&quot;/&gt;&lt;property id=&quot;20300&quot; value=&quot;Slide 39&quot;/&gt;&lt;property id=&quot;20307&quot; value=&quot;328&quot;/&gt;&lt;property id=&quot;20309&quot; value=&quot;-1&quot;/&gt;&lt;/object&gt;&lt;object type=&quot;3&quot; unique_id=&quot;11882&quot;&gt;&lt;property id=&quot;20148&quot; value=&quot;5&quot;/&gt;&lt;property id=&quot;20300&quot; value=&quot;Slide 40 - &amp;quot;Homemade “Snuggy” and yes, a bucket on the child’s head for proprioception challenge!&amp;quot;&quot;/&gt;&lt;property id=&quot;20307&quot; value=&quot;329&quot;/&gt;&lt;property id=&quot;20309&quot; value=&quot;-1&quot;/&gt;&lt;/object&gt;&lt;object type=&quot;3&quot; unique_id=&quot;11883&quot;&gt;&lt;property id=&quot;20148&quot; value=&quot;5&quot;/&gt;&lt;property id=&quot;20300&quot; value=&quot;Slide 41 - &amp;quot;Blending Sensory Activities with IM tasks&amp;quot;&quot;/&gt;&lt;property id=&quot;20307&quot; value=&quot;330&quot;/&gt;&lt;property id=&quot;20309&quot; value=&quot;-1&quot;/&gt;&lt;/object&gt;&lt;object type=&quot;3&quot; unique_id=&quot;11884&quot;&gt;&lt;property id=&quot;20148&quot; value=&quot;5&quot;/&gt;&lt;property id=&quot;20300&quot; value=&quot;Slide 42 - &amp;quot;Blending Sports Interest with IM Activity&amp;quot;&quot;/&gt;&lt;property id=&quot;20307&quot; value=&quot;331&quot;/&gt;&lt;property id=&quot;20309&quot; value=&quot;-1&quot;/&gt;&lt;/object&gt;&lt;object type=&quot;3&quot; unique_id=&quot;11885&quot;&gt;&lt;property id=&quot;20148&quot; value=&quot;5&quot;/&gt;&lt;property id=&quot;20300&quot; value=&quot;Slide 43 - &amp;quot;Turn Taking with Sensory Choices&amp;quot;&quot;/&gt;&lt;property id=&quot;20307&quot; value=&quot;332&quot;/&gt;&lt;property id=&quot;20309&quot; value=&quot;-1&quot;/&gt;&lt;/object&gt;&lt;object type=&quot;3&quot; unique_id=&quot;11886&quot;&gt;&lt;property id=&quot;20148&quot; value=&quot;5&quot;/&gt;&lt;property id=&quot;20300&quot; value=&quot;Slide 44 - &amp;quot;Review of Module 2 Learning Objectives&amp;quot;&quot;/&gt;&lt;property id=&quot;20307&quot; value=&quot;333&quot;/&gt;&lt;property id=&quot;20309&quot; value=&quot;-1&quot;/&gt;&lt;/object&gt;&lt;object type=&quot;3&quot; unique_id=&quot;11888&quot;&gt;&lt;property id=&quot;20148&quot; value=&quot;5&quot;/&gt;&lt;property id=&quot;20300&quot; value=&quot;Slide 46 - &amp;quot;Module 2 Homework&amp;quot;&quot;/&gt;&lt;property id=&quot;20307&quot; value=&quot;335&quot;/&gt;&lt;property id=&quot;20309&quot; value=&quot;-1&quot;/&gt;&lt;/object&gt;&lt;object type=&quot;3&quot; unique_id=&quot;12620&quot;&gt;&lt;property id=&quot;20148&quot; value=&quot;5&quot;/&gt;&lt;property id=&quot;20300&quot; value=&quot;Slide 45&quot;/&gt;&lt;property id=&quot;20307&quot; value=&quot;338&quot;/&gt;&lt;property id=&quot;20309&quot; value=&quot;-1&quot;/&gt;&lt;/object&gt;&lt;object type=&quot;3&quot; unique_id=&quot;16137&quot;&gt;&lt;property id=&quot;20148&quot; value=&quot;5&quot;/&gt;&lt;property id=&quot;20300&quot; value=&quot;Slide 9 - &amp;quot;Techniques for Success&amp;quot;&quot;/&gt;&lt;property id=&quot;20307&quot; value=&quot;340&quot;/&gt;&lt;property id=&quot;20309&quot; value=&quot;-1&quot;/&gt;&lt;/object&gt;&lt;object type=&quot;3&quot; unique_id=&quot;16138&quot;&gt;&lt;property id=&quot;20148&quot; value=&quot;5&quot;/&gt;&lt;property id=&quot;20300&quot; value=&quot;Slide 8 - &amp;quot;The Key to IM Success:&amp;quot;&quot;/&gt;&lt;property id=&quot;20307&quot; value=&quot;341&quot;/&gt;&lt;property id=&quot;20309&quot; value=&quot;-1&quot;/&gt;&lt;/object&gt;&lt;object type=&quot;3&quot; unique_id=&quot;16139&quot;&gt;&lt;property id=&quot;20148&quot; value=&quot;5&quot;/&gt;&lt;property id=&quot;20300&quot; value=&quot;Slide 20 - &amp;quot;Modifying Physical Tasks&amp;quot;&quot;/&gt;&lt;property id=&quot;20307&quot; value=&quot;342&quot;/&gt;&lt;property id=&quot;20309&quot; value=&quot;-1&quot;/&gt;&lt;/object&gt;&lt;/object&gt;&lt;object type=&quot;10&quot; unique_id=&quot;16716&quot;&gt;&lt;object type=&quot;11&quot; unique_id=&quot;16717&quot;&gt;&lt;/object&gt;&lt;/object&gt;&lt;object type=&quot;4&quot; unique_id=&quot;16718&quot;&gt;&lt;/object&gt;&lt;/object&gt;&lt;/database&gt;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CTx1aWNvbG9yIG5hbWU9Im5vdGVzVGV4dEJhY2tncm91bmQiIHZhbHVlPSIweEZGRkZGRi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2hvdyBuYW1lPSJjY3RleHRoaWdobGlnaHRpbmciIHZhbHVlPSJ0cnVlIi8+DQoJCTx1aXJlcGxhY2UgbmFtZT0ibG9nbyIgdmFsdWU9IiIvPg0KCQk8dWlyZXBsYWNlIG5hbWU9ImJnaW1hZ2UiIHZhbHVlPSIiLz4NCgkJPHVpcmVwbGFjZSBuYW1lPSJpbml0aWFsdGFiIiB2YWx1ZT0ib3V0bGlu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5&quot;/&gt;&lt;lineCharCount val=&quot;29&quot;/&gt;&lt;lineCharCount val=&quot;31&quot;/&gt;&lt;lineCharCount val=&quot;23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22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7CDD7-C1D3-4707-93D0-990DFBD9C307}&quot;/&gt;&lt;isInvalidForFieldText val=&quot;0&quot;/&gt;&lt;Image&gt;&lt;filename val=&quot;C:\Users\CMCELV~1\AppData\Local\Temp\PR\data\asimages\{2B97CDD7-C1D3-4707-93D0-990DFBD9C307}_22.png&quot;/&gt;&lt;left val=&quot;87&quot;/&gt;&lt;top val=&quot;61&quot;/&gt;&lt;width val=&quot;223&quot;/&gt;&lt;height val=&quot;292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9F7A23-6FCB-462E-9B7C-997B70A602F8}&quot;/&gt;&lt;isInvalidForFieldText val=&quot;0&quot;/&gt;&lt;Image&gt;&lt;filename val=&quot;C:\Users\CMCELV~1\AppData\Local\Temp\PR\data\asimages\{E09F7A23-6FCB-462E-9B7C-997B70A602F8}_22.png&quot;/&gt;&lt;left val=&quot;362&quot;/&gt;&lt;top val=&quot;108&quot;/&gt;&lt;width val=&quot;279&quot;/&gt;&lt;height val=&quot;366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12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7&quot;/&gt;&lt;lineCharCount val=&quot;26&quot;/&gt;&lt;lineCharCount val=&quot;9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6&quot;/&gt;&lt;lineCharCount val=&quot;25&quot;/&gt;&lt;lineCharCount val=&quot;28&quot;/&gt;&lt;lineCharCount val=&quot;23&quot;/&gt;&lt;lineCharCount val=&quot;21&quot;/&gt;&lt;lineCharCount val=&quot;24&quot;/&gt;&lt;lineCharCount val=&quot;24&quot;/&gt;&lt;lineCharCount val=&quot;17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BF4CCBE-87F5-47B8-91AC-9CAF264D2E4A}&quot;/&gt;&lt;isInvalidForFieldText val=&quot;0&quot;/&gt;&lt;Image&gt;&lt;filename val=&quot;C:\Users\CMCELV~1\AppData\Local\Temp\PR\data\asimages\{8BF4CCBE-87F5-47B8-91AC-9CAF264D2E4A}_23.png&quot;/&gt;&lt;left val=&quot;54&quot;/&gt;&lt;top val=&quot;78&quot;/&gt;&lt;width val=&quot;233&quot;/&gt;&lt;height val=&quot;349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FB24138-76C5-4BEF-8A95-A1932BC32310}&quot;/&gt;&lt;isInvalidForFieldText val=&quot;0&quot;/&gt;&lt;Image&gt;&lt;filename val=&quot;C:\Users\CMCELV~1\AppData\Local\Temp\PR\data\asimages\{2FB24138-76C5-4BEF-8A95-A1932BC32310}_24.png&quot;/&gt;&lt;left val=&quot;42&quot;/&gt;&lt;top val=&quot;45&quot;/&gt;&lt;width val=&quot;235&quot;/&gt;&lt;height val=&quot;353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1042F20-4E18-420B-81FF-32BB45A7332D}&quot;/&gt;&lt;isInvalidForFieldText val=&quot;0&quot;/&gt;&lt;Image&gt;&lt;filename val=&quot;C:\Users\CMCELV~1\AppData\Local\Temp\PR\data\asimages\{A1042F20-4E18-420B-81FF-32BB45A7332D}_24.png&quot;/&gt;&lt;left val=&quot;320&quot;/&gt;&lt;top val=&quot;45&quot;/&gt;&lt;width val=&quot;372&quot;/&gt;&lt;height val=&quot;329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9&quot;/&gt;&lt;lineCharCount val=&quot;28&quot;/&gt;&lt;lineCharCount val=&quot;12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6&quot;/&gt;&lt;lineCharCount val=&quot;44&quot;/&gt;&lt;lineCharCount val=&quot;45&quot;/&gt;&lt;lineCharCount val=&quot;17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5F721C4-3889-4F29-BBBC-486F7C8E33E8}&quot;/&gt;&lt;isInvalidForFieldText val=&quot;0&quot;/&gt;&lt;Image&gt;&lt;filename val=&quot;C:\Users\CMCELV~1\AppData\Local\Temp\PR\data\asimages\{B5F721C4-3889-4F29-BBBC-486F7C8E33E8}_25.png&quot;/&gt;&lt;left val=&quot;12&quot;/&gt;&lt;top val=&quot;19&quot;/&gt;&lt;width val=&quot;203&quot;/&gt;&lt;height val=&quot;346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39E17C-DB67-4C40-82C9-198DF88EA398}&quot;/&gt;&lt;isInvalidForFieldText val=&quot;0&quot;/&gt;&lt;Image&gt;&lt;filename val=&quot;C:\Users\CMCELV~1\AppData\Local\Temp\PR\data\asimages\{9D39E17C-DB67-4C40-82C9-198DF88EA398}_25.png&quot;/&gt;&lt;left val=&quot;213&quot;/&gt;&lt;top val=&quot;126&quot;/&gt;&lt;width val=&quot;247&quot;/&gt;&lt;height val=&quot;341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429796-CC03-4C38-97D3-CD37BBC4900B}&quot;/&gt;&lt;isInvalidForFieldText val=&quot;0&quot;/&gt;&lt;Image&gt;&lt;filename val=&quot;C:\Users\CMCELV~1\AppData\Local\Temp\PR\data\asimages\{15429796-CC03-4C38-97D3-CD37BBC4900B}_25.png&quot;/&gt;&lt;left val=&quot;456&quot;/&gt;&lt;top val=&quot;57&quot;/&gt;&lt;width val=&quot;249&quot;/&gt;&lt;height val=&quot;342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0&quot;/&gt;&lt;lineCharCount val=&quot;8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7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22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1AB395C-B27B-41F0-BE5E-CF470F63265B}&quot;/&gt;&lt;isInvalidForFieldText val=&quot;0&quot;/&gt;&lt;Image&gt;&lt;filename val=&quot;C:\Users\CMCELV~1\AppData\Local\Temp\PR\data\asimages\{B1AB395C-B27B-41F0-BE5E-CF470F63265B}_26.png&quot;/&gt;&lt;left val=&quot;42&quot;/&gt;&lt;top val=&quot;18&quot;/&gt;&lt;width val=&quot;291&quot;/&gt;&lt;height val=&quot;33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49101D-7426-4114-B38C-7CBA22E8AACD}&quot;/&gt;&lt;isInvalidForFieldText val=&quot;0&quot;/&gt;&lt;Image&gt;&lt;filename val=&quot;C:\Users\CMCELV~1\AppData\Local\Temp\PR\data\asimages\{5049101D-7426-4114-B38C-7CBA22E8AACD}_26.png&quot;/&gt;&lt;left val=&quot;372&quot;/&gt;&lt;top val=&quot;114&quot;/&gt;&lt;width val=&quot;310&quot;/&gt;&lt;height val=&quot;371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7&quot;/&gt;&lt;lineCharCount val=&quot;30&quot;/&gt;&lt;lineCharCount val=&quot;16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1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6577FD-898A-47FA-A8E0-EAA371097164}&quot;/&gt;&lt;isInvalidForFieldText val=&quot;0&quot;/&gt;&lt;Image&gt;&lt;filename val=&quot;C:\Users\CMCELV~1\AppData\Local\Temp\PR\data\asimages\{5E6577FD-898A-47FA-A8E0-EAA371097164}_27.png&quot;/&gt;&lt;left val=&quot;223&quot;/&gt;&lt;top val=&quot;27&quot;/&gt;&lt;width val=&quot;294&quot;/&gt;&lt;height val=&quot;289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6&quot;/&gt;&lt;lineCharCount val=&quot;42&quot;/&gt;&lt;lineCharCount val=&quot;19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F0ED09-6DAC-4CF9-9E1C-ED068449ABB7}&quot;/&gt;&lt;isInvalidForFieldText val=&quot;0&quot;/&gt;&lt;Image&gt;&lt;filename val=&quot;C:\Users\CMCELV~1\AppData\Local\Temp\PR\data\asimages\{D9F0ED09-6DAC-4CF9-9E1C-ED068449ABB7}_28.png&quot;/&gt;&lt;left val=&quot;54&quot;/&gt;&lt;top val=&quot;171&quot;/&gt;&lt;width val=&quot;186&quot;/&gt;&lt;height val=&quot;265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D985BF-87EF-49E0-8B17-DFBB896BB047}&quot;/&gt;&lt;isInvalidForFieldText val=&quot;0&quot;/&gt;&lt;Image&gt;&lt;filename val=&quot;C:\Users\CMCELV~1\AppData\Local\Temp\PR\data\asimages\{CCD985BF-87EF-49E0-8B17-DFBB896BB047}_28.png&quot;/&gt;&lt;left val=&quot;273&quot;/&gt;&lt;top val=&quot;201&quot;/&gt;&lt;width val=&quot;185&quot;/&gt;&lt;height val=&quot;264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62701B-4DAD-4372-AD9D-587778F959B1}&quot;/&gt;&lt;isInvalidForFieldText val=&quot;0&quot;/&gt;&lt;Image&gt;&lt;filename val=&quot;C:\Users\CMCELV~1\AppData\Local\Temp\PR\data\asimages\{1462701B-4DAD-4372-AD9D-587778F959B1}_28.png&quot;/&gt;&lt;left val=&quot;476&quot;/&gt;&lt;top val=&quot;162&quot;/&gt;&lt;width val=&quot;207&quot;/&gt;&lt;height val=&quot;265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9&quot;/&gt;&lt;lineCharCount val=&quot;28&quot;/&gt;&lt;lineCharCount val=&quot;58&quot;/&gt;&lt;lineCharCount val=&quot;17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FEC47E-8C1F-436F-BC2A-8CACF7B60902}&quot;/&gt;&lt;isInvalidForFieldText val=&quot;0&quot;/&gt;&lt;Image&gt;&lt;filename val=&quot;C:\Users\CMCELV~1\AppData\Local\Temp\PR\data\asimages\{3EFEC47E-8C1F-436F-BC2A-8CACF7B60902}_29.png&quot;/&gt;&lt;left val=&quot;312&quot;/&gt;&lt;top val=&quot;198&quot;/&gt;&lt;width val=&quot;382&quot;/&gt;&lt;height val=&quot;291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91444F-AF7C-4599-8302-BF4D5B40A103}&quot;/&gt;&lt;isInvalidForFieldText val=&quot;0&quot;/&gt;&lt;Image&gt;&lt;filename val=&quot;C:\Users\CMCELV~1\AppData\Local\Temp\PR\data\asimages\{0891444F-AF7C-4599-8302-BF4D5B40A103}_29.png&quot;/&gt;&lt;left val=&quot;36&quot;/&gt;&lt;top val=&quot;30&quot;/&gt;&lt;width val=&quot;320&quot;/&gt;&lt;height val=&quot;244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2&quot;/&gt;&lt;lineCharCount val=&quot;14&quot;/&gt;&lt;lineCharCount val=&quot;22&quot;/&gt;&lt;lineCharCount val=&quot;23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3A60C6-BEB4-445A-8FCC-85B38381577B}&quot;/&gt;&lt;isInvalidForFieldText val=&quot;0&quot;/&gt;&lt;Image&gt;&lt;filename val=&quot;C:\Users\CMCELV~1\AppData\Local\Temp\PR\data\asimages\{133A60C6-BEB4-445A-8FCC-85B38381577B}_30.png&quot;/&gt;&lt;left val=&quot;60&quot;/&gt;&lt;top val=&quot;144&quot;/&gt;&lt;width val=&quot;273&quot;/&gt;&lt;height val=&quot;320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907084D-F501-4468-803A-991734DD52E0}&quot;/&gt;&lt;isInvalidForFieldText val=&quot;0&quot;/&gt;&lt;Image&gt;&lt;filename val=&quot;C:\Users\CMCELV~1\AppData\Local\Temp\PR\data\asimages\{B907084D-F501-4468-803A-991734DD52E0}_30.png&quot;/&gt;&lt;left val=&quot;376&quot;/&gt;&lt;top val=&quot;144&quot;/&gt;&lt;width val=&quot;282&quot;/&gt;&lt;height val=&quot;320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8&quot;/&gt;&lt;lineCharCount val=&quot;43&quot;/&gt;&lt;lineCharCount val=&quot;33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4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BAE05AA-E9D3-49AE-ABC9-5378EE51CC65}&quot;/&gt;&lt;isInvalidForFieldText val=&quot;0&quot;/&gt;&lt;Image&gt;&lt;filename val=&quot;C:\Users\CMCELV~1\AppData\Local\Temp\PR\data\asimages\{FBAE05AA-E9D3-49AE-ABC9-5378EE51CC65}_32.png&quot;/&gt;&lt;left val=&quot;96&quot;/&gt;&lt;top val=&quot;122&quot;/&gt;&lt;width val=&quot;250&quot;/&gt;&lt;height val=&quot;328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8D27FDF-9561-48EF-BF6C-E1234E3935A6}&quot;/&gt;&lt;isInvalidForFieldText val=&quot;0&quot;/&gt;&lt;Image&gt;&lt;filename val=&quot;C:\Users\CMCELV~1\AppData\Local\Temp\PR\data\asimages\{48D27FDF-9561-48EF-BF6C-E1234E3935A6}_32.png&quot;/&gt;&lt;left val=&quot;408&quot;/&gt;&lt;top val=&quot;114&quot;/&gt;&lt;width val=&quot;260&quot;/&gt;&lt;height val=&quot;341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8FD7A3-9733-40B1-BD20-6F1AA2151132}&quot;/&gt;&lt;isInvalidForFieldText val=&quot;0&quot;/&gt;&lt;Image&gt;&lt;filename val=&quot;C:\Users\CMCELV~1\AppData\Local\Temp\PR\data\asimages\{E88FD7A3-9733-40B1-BD20-6F1AA2151132}_33.png&quot;/&gt;&lt;left val=&quot;25&quot;/&gt;&lt;top val=&quot;72&quot;/&gt;&lt;width val=&quot;279&quot;/&gt;&lt;height val=&quot;379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53D1DF8-50A9-4563-B416-2D30422F20C0}&quot;/&gt;&lt;isInvalidForFieldText val=&quot;0&quot;/&gt;&lt;Image&gt;&lt;filename val=&quot;C:\Users\CMCELV~1\AppData\Local\Temp\PR\data\asimages\{953D1DF8-50A9-4563-B416-2D30422F20C0}_33.png&quot;/&gt;&lt;left val=&quot;324&quot;/&gt;&lt;top val=&quot;147&quot;/&gt;&lt;width val=&quot;381&quot;/&gt;&lt;height val=&quot;282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18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92E75F3-62F4-4CC9-AC8E-ECF89D085CE5}&quot;/&gt;&lt;isInvalidForFieldText val=&quot;0&quot;/&gt;&lt;Image&gt;&lt;filename val=&quot;C:\Users\CMCELV~1\AppData\Local\Temp\PR\data\asimages\{292E75F3-62F4-4CC9-AC8E-ECF89D085CE5}_34.png&quot;/&gt;&lt;left val=&quot;48&quot;/&gt;&lt;top val=&quot;162&quot;/&gt;&lt;width val=&quot;303&quot;/&gt;&lt;height val=&quot;267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3D74C4-C1DE-4FC6-981D-C297F72B608A}&quot;/&gt;&lt;isInvalidForFieldText val=&quot;0&quot;/&gt;&lt;Image&gt;&lt;filename val=&quot;C:\Users\CMCELV~1\AppData\Local\Temp\PR\data\asimages\{623D74C4-C1DE-4FC6-981D-C297F72B608A}_34.png&quot;/&gt;&lt;left val=&quot;408&quot;/&gt;&lt;top val=&quot;154&quot;/&gt;&lt;width val=&quot;263&quot;/&gt;&lt;height val=&quot;282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8&quot;/&gt;&lt;lineCharCount val=&quot;38&quot;/&gt;&lt;lineCharCount val=&quot;3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7A892C-7F49-4693-9EEB-F8A30C033C29}&quot;/&gt;&lt;isInvalidForFieldText val=&quot;0&quot;/&gt;&lt;Image&gt;&lt;filename val=&quot;C:\Users\CMCELV~1\AppData\Local\Temp\PR\data\asimages\{527A892C-7F49-4693-9EEB-F8A30C033C29}_35.png&quot;/&gt;&lt;left val=&quot;53&quot;/&gt;&lt;top val=&quot;120&quot;/&gt;&lt;width val=&quot;290&quot;/&gt;&lt;height val=&quot;341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608E1B-255D-480D-850E-208F12BD3CD8}&quot;/&gt;&lt;isInvalidForFieldText val=&quot;0&quot;/&gt;&lt;Image&gt;&lt;filename val=&quot;C:\Users\CMCELV~1\AppData\Local\Temp\PR\data\asimages\{0D608E1B-255D-480D-850E-208F12BD3CD8}_35.png&quot;/&gt;&lt;left val=&quot;413&quot;/&gt;&lt;top val=&quot;120&quot;/&gt;&lt;width val=&quot;257&quot;/&gt;&lt;height val=&quot;337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33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35518E-A5D8-4779-855F-DCAFE5A481CD}&quot;/&gt;&lt;isInvalidForFieldText val=&quot;0&quot;/&gt;&lt;Image&gt;&lt;filename val=&quot;C:\Users\CMCELV~1\AppData\Local\Temp\PR\data\asimages\{C835518E-A5D8-4779-855F-DCAFE5A481CD}_36.png&quot;/&gt;&lt;left val=&quot;76&quot;/&gt;&lt;top val=&quot;117&quot;/&gt;&lt;width val=&quot;257&quot;/&gt;&lt;height val=&quot;32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F60D30-B8ED-4F7C-BBE5-C57E4D9E8844}&quot;/&gt;&lt;isInvalidForFieldText val=&quot;0&quot;/&gt;&lt;Image&gt;&lt;filename val=&quot;C:\Users\CMCELV~1\AppData\Local\Temp\PR\data\asimages\{DDF60D30-B8ED-4F7C-BBE5-C57E4D9E8844}_36.png&quot;/&gt;&lt;left val=&quot;414&quot;/&gt;&lt;top val=&quot;117&quot;/&gt;&lt;width val=&quot;252&quot;/&gt;&lt;height val=&quot;320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4&quot;/&gt;&lt;lineCharCount val=&quot;21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4B909F-6BA8-4C1A-B19D-9C1367A582D3}&quot;/&gt;&lt;isInvalidForFieldText val=&quot;0&quot;/&gt;&lt;Image&gt;&lt;filename val=&quot;C:\Users\CMCELV~1\AppData\Local\Temp\PR\data\asimages\{234B909F-6BA8-4C1A-B19D-9C1367A582D3}_37.png&quot;/&gt;&lt;left val=&quot;54&quot;/&gt;&lt;top val=&quot;107&quot;/&gt;&lt;width val=&quot;282&quot;/&gt;&lt;height val=&quot;371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4B37C6-D617-48AB-8C2C-664F396F961F}&quot;/&gt;&lt;isInvalidForFieldText val=&quot;0&quot;/&gt;&lt;Image&gt;&lt;filename val=&quot;C:\Users\CMCELV~1\AppData\Local\Temp\PR\data\asimages\{C24B37C6-D617-48AB-8C2C-664F396F961F}_37.png&quot;/&gt;&lt;left val=&quot;379&quot;/&gt;&lt;top val=&quot;107&quot;/&gt;&lt;width val=&quot;294&quot;/&gt;&lt;height val=&quot;371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31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FCB7A6-7623-4EBC-B981-48D72823043D}&quot;/&gt;&lt;isInvalidForFieldText val=&quot;0&quot;/&gt;&lt;Image&gt;&lt;filename val=&quot;C:\Users\CMCELV~1\AppData\Local\Temp\PR\data\asimages\{1DFCB7A6-7623-4EBC-B981-48D72823043D}_38.png&quot;/&gt;&lt;left val=&quot;432&quot;/&gt;&lt;top val=&quot;126&quot;/&gt;&lt;width val=&quot;266&quot;/&gt;&lt;height val=&quot;349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8A3204-B045-45ED-BC8A-BBD340B4F636}&quot;/&gt;&lt;isInvalidForFieldText val=&quot;0&quot;/&gt;&lt;Image&gt;&lt;filename val=&quot;C:\Users\CMCELV~1\AppData\Local\Temp\PR\data\asimages\{858A3204-B045-45ED-BC8A-BBD340B4F636}_38.png&quot;/&gt;&lt;left val=&quot;269&quot;/&gt;&lt;top val=&quot;50&quot;/&gt;&lt;width val=&quot;210&quot;/&gt;&lt;height val=&quot;275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9B2474-86E5-4FA8-91A0-83EC9080DE43}&quot;/&gt;&lt;isInvalidForFieldText val=&quot;0&quot;/&gt;&lt;Image&gt;&lt;filename val=&quot;C:\Users\CMCELV~1\AppData\Local\Temp\PR\data\asimages\{D39B2474-86E5-4FA8-91A0-83EC9080DE43}_38.png&quot;/&gt;&lt;left val=&quot;42&quot;/&gt;&lt;top val=&quot;174&quot;/&gt;&lt;width val=&quot;253&quot;/&gt;&lt;height val=&quot;333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7&quot;/&gt;&lt;lineCharCount val=&quot;18&quot;/&gt;&lt;lineCharCount val=&quot;19&quot;/&gt;&lt;lineCharCount val=&quot;15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2EAE5E-E14E-4951-9049-5D013E9DC200}&quot;/&gt;&lt;isInvalidForFieldText val=&quot;0&quot;/&gt;&lt;Image&gt;&lt;filename val=&quot;C:\Users\CMCELV~1\AppData\Local\Temp\PR\data\asimages\{EF2EAE5E-E14E-4951-9049-5D013E9DC200}_39.png&quot;/&gt;&lt;left val=&quot;49&quot;/&gt;&lt;top val=&quot;95&quot;/&gt;&lt;width val=&quot;263&quot;/&gt;&lt;height val=&quot;34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FB0048-A502-4ABB-A8E4-880DB834A631}&quot;/&gt;&lt;isInvalidForFieldText val=&quot;0&quot;/&gt;&lt;Image&gt;&lt;filename val=&quot;C:\Users\CMCELV~1\AppData\Local\Temp\PR\data\asimages\{B2FB0048-A502-4ABB-A8E4-880DB834A631}_39.png&quot;/&gt;&lt;left val=&quot;310&quot;/&gt;&lt;top val=&quot;95&quot;/&gt;&lt;width val=&quot;360&quot;/&gt;&lt;height val=&quot;273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2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307238-B265-4846-BB6E-71BD335CD274}&quot;/&gt;&lt;isInvalidForFieldText val=&quot;0&quot;/&gt;&lt;Image&gt;&lt;filename val=&quot;C:\Users\CMCELV~1\AppData\Local\Temp\PR\data\asimages\{18307238-B265-4846-BB6E-71BD335CD274}_40.png&quot;/&gt;&lt;left val=&quot;36&quot;/&gt;&lt;top val=&quot;118&quot;/&gt;&lt;width val=&quot;261&quot;/&gt;&lt;height val=&quot;342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022744-F954-4FF6-BF15-7C8C38FDB55A}&quot;/&gt;&lt;isInvalidForFieldText val=&quot;0&quot;/&gt;&lt;Image&gt;&lt;filename val=&quot;C:\Users\CMCELV~1\AppData\Local\Temp\PR\data\asimages\{DC022744-F954-4FF6-BF15-7C8C38FDB55A}_40.png&quot;/&gt;&lt;left val=&quot;335&quot;/&gt;&lt;top val=&quot;129&quot;/&gt;&lt;width val=&quot;358&quot;/&gt;&lt;height val=&quot;320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3&quot;/&gt;&lt;lineCharCount val=&quot;42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3&quot;/&gt;&lt;lineCharCount val=&quot;8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7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1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8&quot;/&gt;&lt;lineCharCount val=&quot;25&quot;/&gt;&lt;lineCharCount val=&quot;14&quot;/&gt;&lt;lineCharCount val=&quot;34&quot;/&gt;&lt;lineCharCount val=&quot;23&quot;/&gt;&lt;lineCharCount val=&quot;22&quot;/&gt;&lt;lineCharCount val=&quot;1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8&quot;/&gt;&lt;lineCharCount val=&quot;28&quot;/&gt;&lt;lineCharCount val=&quot;34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6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6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8&quot;/&gt;&lt;lineCharCount val=&quot;29&quot;/&gt;&lt;lineCharCount val=&quot;1&quot;/&gt;&lt;lineCharCount val=&quot;26&quot;/&gt;&lt;lineCharCount val=&quot;2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1&quot;/&gt;&lt;lineCharCount val=&quot;22&quot;/&gt;&lt;lineCharCount val=&quot;3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46&quot;/&gt;&lt;lineCharCount val=&quot;17&quot;/&gt;&lt;lineCharCount val=&quot;56&quot;/&gt;&lt;lineCharCount val=&quot;26&quot;/&gt;&lt;lineCharCount val=&quot;34&quot;/&gt;&lt;lineCharCount val=&quot;33&quot;/&gt;&lt;lineCharCount val=&quot;13&quot;/&gt;&lt;lineCharCount val=&quot;19&quot;/&gt;&lt;lineCharCount val=&quot;3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D86CCE-F5E9-4F70-957F-B7C1387840C5}&quot;/&gt;&lt;isInvalidForFieldText val=&quot;0&quot;/&gt;&lt;Image&gt;&lt;filename val=&quot;C:\Users\CMCELV~1\AppData\Local\Temp\PR\data\asimages\{39D86CCE-F5E9-4F70-957F-B7C1387840C5}_2.png&quot;/&gt;&lt;left val=&quot;503&quot;/&gt;&lt;top val=&quot;257&quot;/&gt;&lt;width val=&quot;185&quot;/&gt;&lt;height val=&quot;208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1&quot;/&gt;&lt;lineCharCount val=&quot;56&quot;/&gt;&lt;lineCharCount val=&quot;77&quot;/&gt;&lt;lineCharCount val=&quot;37&quot;/&gt;&lt;lineCharCount val=&quot;76&quot;/&gt;&lt;lineCharCount val=&quot;56&quot;/&gt;&lt;lineCharCount val=&quot;75&quot;/&gt;&lt;lineCharCount val=&quot;39&quot;/&gt;&lt;lineCharCount val=&quot;80&quot;/&gt;&lt;lineCharCount val=&quot;71&quot;/&gt;&lt;lineCharCount val=&quot;1&quot;/&gt;&lt;lineCharCount val=&quot;9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4&quot;/&gt;&lt;lineCharCount val=&quot;42&quot;/&gt;&lt;lineCharCount val=&quot;33&quot;/&gt;&lt;lineCharCount val=&quot;1&quot;/&gt;&lt;lineCharCount val=&quot;1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7&quot;/&gt;&lt;lineCharCount val=&quot;22&quot;/&gt;&lt;lineCharCount val=&quot;12&quot;/&gt;&lt;lineCharCount val=&quot;12&quot;/&gt;&lt;lineCharCount val=&quot;10&quot;/&gt;&lt;lineCharCount val=&quot;17&quot;/&gt;&lt;lineCharCount val=&quot;1&quot;/&gt;&lt;lineCharCount val=&quot;9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9&quot;/&gt;&lt;lineCharCount val=&quot;35&quot;/&gt;&lt;lineCharCount val=&quot;1&quot;/&gt;&lt;lineCharCount val=&quot;13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40&quot;/&gt;&lt;lineCharCount val=&quot;33&quot;/&gt;&lt;lineCharCount val=&quot;1&quot;/&gt;&lt;lineCharCount val=&quot;12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3&quot;/&gt;&lt;lineCharCount val=&quot;28&quot;/&gt;&lt;lineCharCount val=&quot;24&quot;/&gt;&lt;lineCharCount val=&quot;17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BD38E0-C3FC-42F1-A44E-D99F889B73EC}&quot;/&gt;&lt;isInvalidForFieldText val=&quot;0&quot;/&gt;&lt;Image&gt;&lt;filename val=&quot;C:\Users\CMCELV~1\AppData\Local\Temp\PR\data\asimages\{82BD38E0-C3FC-42F1-A44E-D99F889B73EC}_8.png&quot;/&gt;&lt;left val=&quot;470&quot;/&gt;&lt;top val=&quot;200&quot;/&gt;&lt;width val=&quot;198&quot;/&gt;&lt;height val=&quot;270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25&quot;/&gt;&lt;lineCharCount val=&quot;21&quot;/&gt;&lt;lineCharCount val=&quot;20&quot;/&gt;&lt;lineCharCount val=&quot;22&quot;/&gt;&lt;lineCharCount val=&quot;22&quot;/&gt;&lt;lineCharCount val=&quot;20&quot;/&gt;&lt;lineCharCount val=&quot;18&quot;/&gt;&lt;lineCharCount val=&quot;32&quot;/&gt;&lt;lineCharCount val=&quot;31&quot;/&gt;&lt;lineCharCount val=&quot;42&quot;/&gt;&lt;lineCharCount val=&quot;25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017F84-873D-438A-9FDB-244E661B17F8}&quot;/&gt;&lt;isInvalidForFieldText val=&quot;0&quot;/&gt;&lt;Image&gt;&lt;filename val=&quot;C:\Users\CMCELV~1\AppData\Local\Temp\PR\data\asimages\{D2017F84-873D-438A-9FDB-244E661B17F8}_9.png&quot;/&gt;&lt;left val=&quot;470&quot;/&gt;&lt;top val=&quot;98&quot;/&gt;&lt;width val=&quot;228&quot;/&gt;&lt;height val=&quot;231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21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9&quot;/&gt;&lt;lineCharCount val=&quot;16&quot;/&gt;&lt;lineCharCount val=&quot;17&quot;/&gt;&lt;lineCharCount val=&quot;22&quot;/&gt;&lt;lineCharCount val=&quot;23&quot;/&gt;&lt;lineCharCount val=&quot;2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8F79C8-63E3-4C34-9896-349756E39FCA}&quot;/&gt;&lt;isInvalidForFieldText val=&quot;0&quot;/&gt;&lt;Image&gt;&lt;filename val=&quot;C:\Users\CMCELV~1\AppData\Local\Temp\PR\data\asimages\{638F79C8-63E3-4C34-9896-349756E39FCA}_10.png&quot;/&gt;&lt;left val=&quot;474&quot;/&gt;&lt;top val=&quot;132&quot;/&gt;&lt;width val=&quot;229&quot;/&gt;&lt;height val=&quot;21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24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3&quot;/&gt;&lt;lineCharCount val=&quot;19&quot;/&gt;&lt;lineCharCount val=&quot;19&quot;/&gt;&lt;lineCharCount val=&quot;20&quot;/&gt;&lt;lineCharCount val=&quot;1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0267E9-7288-4E23-AD3F-98969080CBCD}&quot;/&gt;&lt;isInvalidForFieldText val=&quot;0&quot;/&gt;&lt;Image&gt;&lt;filename val=&quot;C:\Users\CMCELV~1\AppData\Local\Temp\PR\data\asimages\{AF0267E9-7288-4E23-AD3F-98969080CBCD}_11.png&quot;/&gt;&lt;left val=&quot;498&quot;/&gt;&lt;top val=&quot;212&quot;/&gt;&lt;width val=&quot;171&quot;/&gt;&lt;height val=&quot;243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3&quot;/&gt;&lt;lineCharCount val=&quot;28&quot;/&gt;&lt;lineCharCount val=&quot;17&quot;/&gt;&lt;lineCharCount val=&quot;29&quot;/&gt;&lt;lineCharCount val=&quot;13&quot;/&gt;&lt;lineCharCount val=&quot;9&quot;/&gt;&lt;lineCharCount val=&quot;8&quot;/&gt;&lt;lineCharCount val=&quot;9&quot;/&gt;&lt;lineCharCount val=&quot;10&quot;/&gt;&lt;lineCharCount val=&quot;1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1DFC9E-5B62-4972-8A28-FA781296FF45}&quot;/&gt;&lt;isInvalidForFieldText val=&quot;0&quot;/&gt;&lt;Image&gt;&lt;filename val=&quot;C:\Users\CMCELV~1\AppData\Local\Temp\PR\data\asimages\{621DFC9E-5B62-4972-8A28-FA781296FF45}_13.png&quot;/&gt;&lt;left val=&quot;108&quot;/&gt;&lt;top val=&quot;108&quot;/&gt;&lt;width val=&quot;507&quot;/&gt;&lt;height val=&quot;384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9&quot;/&gt;&lt;lineCharCount val=&quot;16&quot;/&gt;&lt;lineCharCount val=&quot;18&quot;/&gt;&lt;lineCharCount val=&quot;22&quot;/&gt;&lt;lineCharCount val=&quot;22&quot;/&gt;&lt;lineCharCount val=&quot;29&quot;/&gt;&lt;lineCharCount val=&quot;13&quot;/&gt;&lt;lineCharCount val=&quot;17&quot;/&gt;&lt;lineCharCount val=&quot;12&quot;/&gt;&lt;lineCharCount val=&quot;32&quot;/&gt;&lt;lineCharCount val=&quot;17&quot;/&gt;&lt;lineCharCount val=&quot;2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1&quot;/&gt;&lt;lineCharCount val=&quot;5&quot;/&gt;&lt;lineCharCount val=&quot;13&quot;/&gt;&lt;lineCharCount val=&quot;13&quot;/&gt;&lt;lineCharCount val=&quot;31&quot;/&gt;&lt;lineCharCount val=&quot;22&quot;/&gt;&lt;lineCharCount val=&quot;27&quot;/&gt;&lt;lineCharCount val=&quot;48&quot;/&gt;&lt;lineCharCount val=&quot;67&quot;/&gt;&lt;lineCharCount val=&quot;18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6&quot;/&gt;&lt;lineCharCount val=&quot;70&quot;/&gt;&lt;lineCharCount val=&quot;68&quot;/&gt;&lt;lineCharCount val=&quot;54&quot;/&gt;&lt;lineCharCount val=&quot;62&quot;/&gt;&lt;lineCharCount val=&quot;39&quot;/&gt;&lt;lineCharCount val=&quot;66&quot;/&gt;&lt;lineCharCount val=&quot;33&quot;/&gt;&lt;lineCharCount val=&quot;71&quot;/&gt;&lt;lineCharCount val=&quot;47&quot;/&gt;&lt;lineCharCount val=&quot;70&quot;/&gt;&lt;lineCharCount val=&quot;56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75&quot;/&gt;&lt;lineCharCount val=&quot;58&quot;/&gt;&lt;lineCharCount val=&quot;65&quot;/&gt;&lt;lineCharCount val=&quot;33&quot;/&gt;&lt;lineCharCount val=&quot;72&quot;/&gt;&lt;lineCharCount val=&quot;69&quot;/&gt;&lt;lineCharCount val=&quot;24&quot;/&gt;&lt;lineCharCount val=&quot;72&quot;/&gt;&lt;lineCharCount val=&quot;10&quot;/&gt;&lt;lineCharCount val=&quot;68&quot;/&gt;&lt;lineCharCount val=&quot;6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1&quot;/&gt;&lt;lineCharCount val=&quot;20&quot;/&gt;&lt;lineCharCount val=&quot;9&quot;/&gt;&lt;lineCharCount val=&quot;23&quot;/&gt;&lt;lineCharCount val=&quot;48&quot;/&gt;&lt;lineCharCount val=&quot;27&quot;/&gt;&lt;lineCharCount val=&quot;26&quot;/&gt;&lt;lineCharCount val=&quot;30&quot;/&gt;&lt;lineCharCount val=&quot;31&quot;/&gt;&lt;lineCharCount val=&quot;26&quot;/&gt;&lt;lineCharCount val=&quot;27&quot;/&gt;&lt;lineCharCount val=&quot;31&quot;/&gt;&lt;/TableIndex&gt;&lt;/ShapeTextInfo&gt;"/>
  <p:tag name="PRESENTER_SHAPEINFO" val="&lt;ThreeDShapeInfo&gt;&lt;uuid val=&quot;{BA259C94-40AA-4741-B0B3-B61A76D09460}&quot;/&gt;&lt;isInvalidForFieldText val=&quot;0&quot;/&gt;&lt;Image&gt;&lt;filename val=&quot;C:\Users\CMCELV~1\AppData\Local\Temp\PR\data\asimages\{BA259C94-40AA-4741-B0B3-B61A76D09460}_18.png&quot;/&gt;&lt;left val=&quot;138&quot;/&gt;&lt;top val=&quot;123&quot;/&gt;&lt;width val=&quot;517&quot;/&gt;&lt;height val=&quot;304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3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8CEF8D-DF19-4BDD-B4D2-83C5A259D1CE}&quot;/&gt;&lt;isInvalidForFieldText val=&quot;0&quot;/&gt;&lt;Image&gt;&lt;filename val=&quot;C:\Users\CMCELV~1\AppData\Local\Temp\PR\data\asimages\{358CEF8D-DF19-4BDD-B4D2-83C5A259D1CE}_19.png&quot;/&gt;&lt;left val=&quot;123&quot;/&gt;&lt;top val=&quot;132&quot;/&gt;&lt;width val=&quot;220&quot;/&gt;&lt;height val=&quot;272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0CD02E-D835-4507-A330-948EE1AF0D67}&quot;/&gt;&lt;isInvalidForFieldText val=&quot;0&quot;/&gt;&lt;Image&gt;&lt;filename val=&quot;C:\Users\CMCELV~1\AppData\Local\Temp\PR\data\asimages\{D20CD02E-D835-4507-A330-948EE1AF0D67}_19.png&quot;/&gt;&lt;left val=&quot;440&quot;/&gt;&lt;top val=&quot;133&quot;/&gt;&lt;width val=&quot;210&quot;/&gt;&lt;height val=&quot;268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9&quot;/&gt;&lt;lineCharCount val=&quot;19&quot;/&gt;&lt;lineCharCount val=&quot;14&quot;/&gt;&lt;lineCharCount val=&quot;18&quot;/&gt;&lt;lineCharCount val=&quot;11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2&quot;/&gt;&lt;lineCharCount val=&quot;5&quot;/&gt;&lt;lineCharCount val=&quot;23&quot;/&gt;&lt;lineCharCount val=&quot;17&quot;/&gt;&lt;lineCharCount val=&quot;9&quot;/&gt;&lt;lineCharCount val=&quot;17&quot;/&gt;&lt;lineCharCount val=&quot;25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251710A-F438-415D-A25E-3E3FD2B8C7A5}&quot;/&gt;&lt;isInvalidForFieldText val=&quot;0&quot;/&gt;&lt;Image&gt;&lt;filename val=&quot;C:\Users\CMCELV~1\AppData\Local\Temp\PR\data\asimages\{E251710A-F438-415D-A25E-3E3FD2B8C7A5}_21.png&quot;/&gt;&lt;left val=&quot;324&quot;/&gt;&lt;top val=&quot;195&quot;/&gt;&lt;width val=&quot;372&quot;/&gt;&lt;height val=&quot;283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41BCD1-5892-4337-8745-846580E1CA37}&quot;/&gt;&lt;isInvalidForFieldText val=&quot;0&quot;/&gt;&lt;Image&gt;&lt;filename val=&quot;C:\Users\CMCELV~1\AppData\Local\Temp\PR\data\asimages\{0F41BCD1-5892-4337-8745-846580E1CA37}_21.png&quot;/&gt;&lt;left val=&quot;24&quot;/&gt;&lt;top val=&quot;18&quot;/&gt;&lt;width val=&quot;331&quot;/&gt;&lt;height val=&quot;25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1354</Words>
  <Application>Microsoft Office PowerPoint</Application>
  <PresentationFormat>On-screen Show (4:3)</PresentationFormat>
  <Paragraphs>216</Paragraphs>
  <Slides>46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CERTIFICATION AND COACHING:  IM PEDIATRIC BEST PRACTICES  MODULE 2: MODIFYING IM TO PEDIATRIC POPULATIONS</vt:lpstr>
      <vt:lpstr>Outcome Goals for Module 2</vt:lpstr>
      <vt:lpstr>Review of Post-Test from Module 1</vt:lpstr>
      <vt:lpstr>Review of Post-Test Module 1</vt:lpstr>
      <vt:lpstr>Review of Post-Test Module 1</vt:lpstr>
      <vt:lpstr>Review of Post-Test Module 1</vt:lpstr>
      <vt:lpstr>Review of Post-Test Module 1</vt:lpstr>
      <vt:lpstr>The Key to IM Success:</vt:lpstr>
      <vt:lpstr>Techniques for Success</vt:lpstr>
      <vt:lpstr>Modifying IM activities... Physical environments</vt:lpstr>
      <vt:lpstr>Critical Thinking:  Preferences of the child</vt:lpstr>
      <vt:lpstr>Useful Items for Modification Kit</vt:lpstr>
      <vt:lpstr>Slide 13</vt:lpstr>
      <vt:lpstr>Slide 14</vt:lpstr>
      <vt:lpstr>Larger items to consider:</vt:lpstr>
      <vt:lpstr>Sensory Modulation Considerations</vt:lpstr>
      <vt:lpstr>Sensory Modifiers</vt:lpstr>
      <vt:lpstr>Signs of Distress/Fatigue/Overload</vt:lpstr>
      <vt:lpstr>Modification Examples:  Setting up Physical Environment</vt:lpstr>
      <vt:lpstr>Modifying Physical Tasks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Use of wall space to create a vertical cross-hemispheric sequence  (wired or wireless switches may be taped gently to a wall or door surface) </vt:lpstr>
      <vt:lpstr>Slide 29</vt:lpstr>
      <vt:lpstr>Creating Playful Environments with IM (below one classroom cave with 4 chairs; 1 desk; two blankets and 4 weights)</vt:lpstr>
      <vt:lpstr>Turn Taking –  impacts both physical and sensory set up</vt:lpstr>
      <vt:lpstr>Sensory Environment</vt:lpstr>
      <vt:lpstr>Slide 33</vt:lpstr>
      <vt:lpstr>Extreme Comfort Measures –  soft cushions and soft gloves         (after school wind down with IM)</vt:lpstr>
      <vt:lpstr>Postural Calming – smaller play space and weight through vertical core.</vt:lpstr>
      <vt:lpstr>Extreme IM! Child led selection of weighted vest and positioning.</vt:lpstr>
      <vt:lpstr>Alternate between challenging physical and sensory parameters</vt:lpstr>
      <vt:lpstr>Slide 38</vt:lpstr>
      <vt:lpstr>Slide 39</vt:lpstr>
      <vt:lpstr>Homemade “Snuggy” and yes, a bucket on the child’s head for proprioception challenge!</vt:lpstr>
      <vt:lpstr>Blending Sensory Activities with IM tasks</vt:lpstr>
      <vt:lpstr>Blending Sports Interest with IM Activity</vt:lpstr>
      <vt:lpstr>Turn Taking with Sensory Choices</vt:lpstr>
      <vt:lpstr>Review of Module 2 Learning Objectives</vt:lpstr>
      <vt:lpstr>Slide 45</vt:lpstr>
      <vt:lpstr>Module 2 Homework</vt:lpstr>
    </vt:vector>
  </TitlesOfParts>
  <Company>FIU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McBride</dc:creator>
  <cp:lastModifiedBy>cmcelveen</cp:lastModifiedBy>
  <cp:revision>58</cp:revision>
  <dcterms:created xsi:type="dcterms:W3CDTF">2013-03-27T18:34:25Z</dcterms:created>
  <dcterms:modified xsi:type="dcterms:W3CDTF">2014-04-21T21:01:29Z</dcterms:modified>
</cp:coreProperties>
</file>