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7" r:id="rId11"/>
    <p:sldId id="287" r:id="rId12"/>
    <p:sldId id="308" r:id="rId13"/>
    <p:sldId id="265" r:id="rId14"/>
    <p:sldId id="257" r:id="rId15"/>
    <p:sldId id="258" r:id="rId16"/>
    <p:sldId id="259" r:id="rId17"/>
    <p:sldId id="260" r:id="rId18"/>
    <p:sldId id="261" r:id="rId19"/>
    <p:sldId id="263" r:id="rId20"/>
    <p:sldId id="268" r:id="rId21"/>
    <p:sldId id="267" r:id="rId22"/>
    <p:sldId id="269" r:id="rId23"/>
    <p:sldId id="270" r:id="rId24"/>
    <p:sldId id="271" r:id="rId25"/>
    <p:sldId id="272" r:id="rId26"/>
    <p:sldId id="273" r:id="rId27"/>
    <p:sldId id="279" r:id="rId28"/>
    <p:sldId id="274" r:id="rId29"/>
    <p:sldId id="264" r:id="rId30"/>
    <p:sldId id="288" r:id="rId31"/>
    <p:sldId id="275" r:id="rId32"/>
    <p:sldId id="285" r:id="rId33"/>
    <p:sldId id="286" r:id="rId34"/>
    <p:sldId id="289" r:id="rId35"/>
    <p:sldId id="290" r:id="rId36"/>
    <p:sldId id="282" r:id="rId37"/>
    <p:sldId id="283" r:id="rId38"/>
    <p:sldId id="284" r:id="rId39"/>
    <p:sldId id="291" r:id="rId40"/>
    <p:sldId id="292" r:id="rId41"/>
    <p:sldId id="280" r:id="rId42"/>
    <p:sldId id="294" r:id="rId43"/>
    <p:sldId id="293" r:id="rId44"/>
    <p:sldId id="295" r:id="rId45"/>
    <p:sldId id="309" r:id="rId46"/>
    <p:sldId id="305" r:id="rId47"/>
    <p:sldId id="310" r:id="rId48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6" y="-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751A16-4741-4829-9142-560D94D9F014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434FFD-15B2-4792-B838-532F7C8AE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88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3BB5C3-BBF0-4BC4-8724-29CEB6B32AF2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AF15B4-E2A3-4CE1-BE4A-067FD96F51BD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B08A74-AD92-4948-B4B2-D36C6368A89E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Dara …. Please make sure patient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name is occluded.  P can show only</a:t>
            </a:r>
            <a:r>
              <a:rPr lang="en-US" altLang="ja-JP" smtClean="0">
                <a:ea typeface="ＭＳ Ｐゴシック" pitchFamily="34" charset="-128"/>
                <a:sym typeface="Wingdings" pitchFamily="2" charset="2"/>
              </a:rPr>
              <a:t>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A58BB2-A606-4B25-B65D-DEF8AF8E253A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IM Universe.mp4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0680AC-F438-49CE-9C60-98E71ADABB57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95400"/>
            <a:ext cx="6477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3051175"/>
            <a:ext cx="5334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60FFB-4520-400E-B963-E50AB1A8F56A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6D0B-6105-49AD-8DCE-8BE33A287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0"/>
            <a:ext cx="4419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2A27C-78DB-419F-AD27-65FFED862F92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CD47-DD0E-4C9C-B67E-84B5B7881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962400"/>
            <a:ext cx="6781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304800"/>
            <a:ext cx="6781800" cy="3578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4529138"/>
            <a:ext cx="6781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4CD95F-22AA-4226-9398-711D373BFE95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899E2-242F-4CD3-8538-1E93EA618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FB5F93-A67C-40AA-B340-8E35746734AF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D66D9-226B-42CE-AFBA-70E2AA075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95588"/>
            <a:ext cx="6705600" cy="12453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95401"/>
            <a:ext cx="6705600" cy="1371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99142A-2E81-426E-BA41-748C2BB3B529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1B1F0-C517-4B20-9DD9-BDEE0F8CB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9FB7C-321F-4816-94F8-80E818660903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04A81-9B6B-47C0-8FE1-5C94A94F7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339060-A3D5-4F21-B5C6-B792E842D705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DF7F-E917-4028-8C2F-976E57A6F6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2CB74-1369-49B3-9C5B-9B7B8FCF9759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8AFA4-F17D-48B5-9DA9-C4F5FE128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4AAFB-4798-4BF6-9744-A6D682135AC0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E4686-0DCF-4322-827C-380B10526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A61A3-083B-4172-AB70-35B9F5F0C352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B94E2-C4F2-47C9-954B-D3E084A5F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9144000" cy="68595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3000">
                <a:schemeClr val="accent1">
                  <a:lumMod val="20000"/>
                  <a:lumOff val="80000"/>
                  <a:alpha val="5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w Cen MT" pitchFamily="34" charset="0"/>
              </a:defRPr>
            </a:lvl1pPr>
          </a:lstStyle>
          <a:p>
            <a:fld id="{D01F543E-F94D-41D4-A8F9-F744E117BC3A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w Cen MT" pitchFamily="34" charset="0"/>
              </a:defRPr>
            </a:lvl1pPr>
          </a:lstStyle>
          <a:p>
            <a:fld id="{9D8B6713-E724-4074-8244-930BC16EB3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7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B0105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0D5A5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1" i="0" u="none" kern="1200">
          <a:solidFill>
            <a:srgbClr val="0D5A5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0D5A5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0D5A5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rgbClr val="0D5A5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143000" y="762000"/>
            <a:ext cx="7696200" cy="18972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u="sng" dirty="0"/>
              <a:t/>
            </a:r>
            <a:br>
              <a:rPr lang="en-US" sz="3200" u="sng" dirty="0"/>
            </a:br>
            <a:r>
              <a:rPr lang="en-US" sz="3200" u="sng" dirty="0"/>
              <a:t>CERTIFICATION &amp; COACHING:</a:t>
            </a:r>
            <a:br>
              <a:rPr lang="en-US" sz="3200" u="sng" dirty="0"/>
            </a:br>
            <a:r>
              <a:rPr lang="en-US" sz="3200" u="sng" dirty="0" smtClean="0"/>
              <a:t> </a:t>
            </a:r>
            <a:r>
              <a:rPr lang="en-US" sz="3200" u="sng" dirty="0"/>
              <a:t>IM PEDIATRIC BEST </a:t>
            </a:r>
            <a:r>
              <a:rPr lang="en-US" sz="3200" u="sng" dirty="0" smtClean="0"/>
              <a:t>PRACTICES</a:t>
            </a:r>
            <a:br>
              <a:rPr lang="en-US" sz="3200" u="sng" dirty="0" smtClean="0"/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MODULE </a:t>
            </a:r>
            <a:r>
              <a:rPr lang="en-US" dirty="0" smtClean="0">
                <a:ea typeface="ＭＳ Ｐゴシック" pitchFamily="34" charset="-128"/>
              </a:rPr>
              <a:t>10: </a:t>
            </a:r>
            <a:r>
              <a:rPr lang="en-US" cap="all" dirty="0" smtClean="0">
                <a:ea typeface="ＭＳ Ｐゴシック" pitchFamily="34" charset="-128"/>
              </a:rPr>
              <a:t>Moving Forward - Incorporating IM Home into Pediatric Best Practices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057400" y="4030824"/>
            <a:ext cx="5867400" cy="13747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D5A50"/>
                </a:solidFill>
                <a:ea typeface="ＭＳ Ｐゴシック" pitchFamily="34" charset="-128"/>
              </a:rPr>
              <a:t>By Mary L Jones, OTR/L, </a:t>
            </a:r>
            <a:r>
              <a:rPr lang="en-US" sz="2000" dirty="0" err="1" smtClean="0">
                <a:solidFill>
                  <a:srgbClr val="0D5A50"/>
                </a:solidFill>
                <a:ea typeface="ＭＳ Ｐゴシック" pitchFamily="34" charset="-128"/>
              </a:rPr>
              <a:t>DipCOT</a:t>
            </a:r>
            <a:endParaRPr lang="en-US" sz="2000" dirty="0" smtClean="0">
              <a:solidFill>
                <a:srgbClr val="0D5A5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2000" dirty="0" smtClean="0">
                <a:solidFill>
                  <a:srgbClr val="0D5A50"/>
                </a:solidFill>
                <a:ea typeface="ＭＳ Ｐゴシック" pitchFamily="34" charset="-128"/>
              </a:rPr>
              <a:t>Sensational Kids, LLC</a:t>
            </a:r>
          </a:p>
          <a:p>
            <a:pPr eaLnBrk="1" hangingPunct="1"/>
            <a:r>
              <a:rPr lang="en-US" sz="2000" dirty="0" smtClean="0">
                <a:solidFill>
                  <a:srgbClr val="0D5A50"/>
                </a:solidFill>
                <a:ea typeface="ＭＳ Ｐゴシック" pitchFamily="34" charset="-128"/>
              </a:rPr>
              <a:t>Brain Focus International,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81534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IM-Home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When Should This Option be Considered?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8077200" cy="4449763"/>
          </a:xfrm>
        </p:spPr>
        <p:txBody>
          <a:bodyPr/>
          <a:lstStyle/>
          <a:p>
            <a:pPr marL="457200" indent="-457200" eaLnBrk="1" hangingPunct="1"/>
            <a:r>
              <a:rPr lang="en-US" sz="2600" smtClean="0">
                <a:ea typeface="ＭＳ Ｐゴシック" pitchFamily="34" charset="-128"/>
              </a:rPr>
              <a:t>Limited 1:1 time with therapist or limited insurance/funding </a:t>
            </a:r>
          </a:p>
          <a:p>
            <a:pPr marL="457200" indent="-457200" eaLnBrk="1" hangingPunct="1"/>
            <a:r>
              <a:rPr lang="en-US" sz="2600" smtClean="0">
                <a:ea typeface="ＭＳ Ｐゴシック" pitchFamily="34" charset="-128"/>
              </a:rPr>
              <a:t>Distance from therapy clinic</a:t>
            </a:r>
          </a:p>
          <a:p>
            <a:pPr marL="457200" indent="-457200" eaLnBrk="1" hangingPunct="1"/>
            <a:r>
              <a:rPr lang="en-US" sz="2600" smtClean="0">
                <a:ea typeface="ＭＳ Ｐゴシック" pitchFamily="34" charset="-128"/>
              </a:rPr>
              <a:t>More costly for a family with multiple family members who wish to undergo IM training</a:t>
            </a:r>
          </a:p>
          <a:p>
            <a:pPr marL="457200" indent="-457200" eaLnBrk="1" hangingPunct="1"/>
            <a:r>
              <a:rPr lang="en-US" sz="2600" smtClean="0">
                <a:ea typeface="ＭＳ Ｐゴシック" pitchFamily="34" charset="-128"/>
              </a:rPr>
              <a:t>Convenience for scheduling reasons</a:t>
            </a:r>
          </a:p>
          <a:p>
            <a:pPr marL="457200" indent="-457200" eaLnBrk="1" hangingPunct="1"/>
            <a:r>
              <a:rPr lang="en-US" sz="2600" smtClean="0">
                <a:ea typeface="ＭＳ Ｐゴシック" pitchFamily="34" charset="-128"/>
              </a:rPr>
              <a:t>Ongoing training is beneficial for a particular client or there is an expectation that training will need to continue to maintain gains (i.e., C.P.)</a:t>
            </a:r>
          </a:p>
          <a:p>
            <a:pPr marL="457200" indent="-457200" eaLnBrk="1" hangingPunct="1"/>
            <a:r>
              <a:rPr lang="en-US" sz="2600" smtClean="0">
                <a:ea typeface="ＭＳ Ｐゴシック" pitchFamily="34" charset="-128"/>
              </a:rPr>
              <a:t>Competitive athlete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1219200" y="122238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Candidacy for IM-Home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341438"/>
            <a:ext cx="7315200" cy="4830762"/>
          </a:xfrm>
        </p:spPr>
        <p:txBody>
          <a:bodyPr/>
          <a:lstStyle/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Based on client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strengths and deficits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Ability to work independently and with family members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Flexibility for clinic vs virtual assessments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Time constraints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Access to technology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Financial resources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 rot="16200000">
            <a:off x="6096000" y="3581400"/>
            <a:ext cx="2743200" cy="3048000"/>
          </a:xfrm>
        </p:spPr>
        <p:txBody>
          <a:bodyPr vert="vert"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IM-Home </a:t>
            </a:r>
            <a:r>
              <a:rPr lang="en-US" dirty="0" err="1" smtClean="0">
                <a:ea typeface="+mj-ea"/>
              </a:rPr>
              <a:t>eClinic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Preview</a:t>
            </a:r>
          </a:p>
        </p:txBody>
      </p:sp>
      <p:pic>
        <p:nvPicPr>
          <p:cNvPr id="26626" name="Picture 7" descr="eClinic.ps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7086600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1219200" y="2286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5 easy steps to set up your first IM-Home client: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722438"/>
            <a:ext cx="6934200" cy="4525962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Accessing IM-Home </a:t>
            </a:r>
            <a:r>
              <a:rPr lang="en-US" dirty="0" err="1" smtClean="0">
                <a:ea typeface="+mn-ea"/>
              </a:rPr>
              <a:t>eClinic</a:t>
            </a:r>
            <a:endParaRPr lang="en-US" dirty="0" smtClean="0">
              <a:ea typeface="+mn-ea"/>
            </a:endParaRP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Entering IM Provider ID</a:t>
            </a: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Setting up a new IM-Home client account</a:t>
            </a: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Choosing an IM-Home training template</a:t>
            </a: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Customizing training template to pediatrics</a:t>
            </a:r>
          </a:p>
          <a:p>
            <a:pPr marL="514350" indent="-514350" eaLnBrk="1" hangingPunct="1">
              <a:buFont typeface="Tw Cen MT" pitchFamily="34" charset="0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14350" indent="-514350" eaLnBrk="1" hangingPunct="1">
              <a:buFont typeface="Tw Cen MT" pitchFamily="34" charset="0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14350" indent="-514350" eaLnBrk="1" hangingPunct="1">
              <a:buFont typeface="Tw Cen MT" pitchFamily="34" charset="0"/>
              <a:buAutoNum type="arabicPeriod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/>
          <a:srcRect t="5659" b="5611"/>
          <a:stretch>
            <a:fillRect/>
          </a:stretch>
        </p:blipFill>
        <p:spPr>
          <a:xfrm>
            <a:off x="228600" y="103188"/>
            <a:ext cx="8763000" cy="5459412"/>
          </a:xfr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5410200" y="685800"/>
            <a:ext cx="977900" cy="484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1219200" y="381000"/>
            <a:ext cx="533400" cy="1206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638800"/>
            <a:ext cx="594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1. Accessing </a:t>
            </a:r>
            <a:r>
              <a:rPr lang="en-US" sz="2800" dirty="0" err="1">
                <a:solidFill>
                  <a:schemeClr val="tx1"/>
                </a:solidFill>
              </a:rPr>
              <a:t>eClinic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/>
          <a:srcRect t="5659" b="5611"/>
          <a:stretch>
            <a:fillRect/>
          </a:stretch>
        </p:blipFill>
        <p:spPr>
          <a:xfrm>
            <a:off x="152400" y="76200"/>
            <a:ext cx="8839200" cy="5867400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5867400"/>
            <a:ext cx="548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2. Enter Your IM Provider ID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/>
          <a:srcRect l="16338" t="10381" r="17583" b="5609"/>
          <a:stretch>
            <a:fillRect/>
          </a:stretch>
        </p:blipFill>
        <p:spPr>
          <a:xfrm>
            <a:off x="152400" y="152400"/>
            <a:ext cx="8686800" cy="5867400"/>
          </a:xfrm>
          <a:ln>
            <a:solidFill>
              <a:schemeClr val="tx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152400" y="1219200"/>
            <a:ext cx="484188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6019800"/>
            <a:ext cx="571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3. Account Set </a:t>
            </a:r>
            <a:r>
              <a:rPr lang="en-US" sz="2800" dirty="0" smtClean="0">
                <a:solidFill>
                  <a:schemeClr val="tx1"/>
                </a:solidFill>
              </a:rPr>
              <a:t>up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/>
          <a:srcRect l="25587" t="9799" r="27264" b="6827"/>
          <a:stretch>
            <a:fillRect/>
          </a:stretch>
        </p:blipFill>
        <p:spPr>
          <a:xfrm>
            <a:off x="228600" y="76200"/>
            <a:ext cx="8610600" cy="6019800"/>
          </a:xfrm>
          <a:ln>
            <a:solidFill>
              <a:schemeClr val="tx1"/>
            </a:solidFill>
          </a:ln>
        </p:spPr>
      </p:pic>
      <p:sp>
        <p:nvSpPr>
          <p:cNvPr id="6" name="Down Arrow 5"/>
          <p:cNvSpPr/>
          <p:nvPr/>
        </p:nvSpPr>
        <p:spPr>
          <a:xfrm rot="10800000">
            <a:off x="4267200" y="5715000"/>
            <a:ext cx="457200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6096000" y="5715000"/>
            <a:ext cx="457200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6096000"/>
            <a:ext cx="3810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Account Set Up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5625" t="9799" r="17708" b="12810"/>
          <a:stretch>
            <a:fillRect/>
          </a:stretch>
        </p:blipFill>
        <p:spPr>
          <a:xfrm>
            <a:off x="152400" y="152400"/>
            <a:ext cx="8783638" cy="5791200"/>
          </a:xfrm>
          <a:noFill/>
          <a:ln>
            <a:solidFill>
              <a:schemeClr val="tx1"/>
            </a:solidFill>
          </a:ln>
        </p:spPr>
      </p:pic>
      <p:sp>
        <p:nvSpPr>
          <p:cNvPr id="6" name="Down Arrow 5"/>
          <p:cNvSpPr/>
          <p:nvPr/>
        </p:nvSpPr>
        <p:spPr>
          <a:xfrm>
            <a:off x="609600" y="1600200"/>
            <a:ext cx="484188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6019800"/>
            <a:ext cx="5867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4. Choose a Training Template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 l="15813" t="22917" r="27965" b="12500"/>
          <a:stretch>
            <a:fillRect/>
          </a:stretch>
        </p:blipFill>
        <p:spPr bwMode="auto">
          <a:xfrm>
            <a:off x="152400" y="152400"/>
            <a:ext cx="87630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152400" y="228600"/>
            <a:ext cx="484188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21336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352800"/>
            <a:ext cx="1295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3048000"/>
            <a:ext cx="1295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Philippa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19800"/>
            <a:ext cx="586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5. Customizing a Training Template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Learning Objectives for Module 10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117600" y="1447800"/>
            <a:ext cx="68072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Homework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assignment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and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post-test review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from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Module 9.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w Cen MT" pitchFamily="34" charset="0"/>
              <a:ea typeface="+mn-ea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Setting up IM-Home for pediatric clients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Accessing templates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Creating customized</a:t>
            </a:r>
          </a:p>
          <a:p>
            <a:pPr marL="457200" indent="-457200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	exercises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Case examples: 2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nd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 grader</a:t>
            </a:r>
          </a:p>
          <a:p>
            <a:pPr marL="457200" indent="-457200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	and pre-k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Review of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Module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10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Assignment/Homework</a:t>
            </a:r>
          </a:p>
        </p:txBody>
      </p:sp>
      <p:pic>
        <p:nvPicPr>
          <p:cNvPr id="14340" name="Picture 3" descr="C:\Users\BrainFocus1\AppData\Local\Microsoft\Windows\Temporary Internet Files\Content.IE5\HNKHN620\MC9003030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541588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1143000" y="320675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Case Example 1: Philippa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722438"/>
            <a:ext cx="7315200" cy="4525962"/>
          </a:xfrm>
        </p:spPr>
        <p:txBody>
          <a:bodyPr/>
          <a:lstStyle/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7 year old mainstreamed student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Recently diagnosed with dyslexia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Intuitive, playful, sensitive.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Falling behind in class (2</a:t>
            </a:r>
            <a:r>
              <a:rPr lang="en-US" baseline="30000" smtClean="0">
                <a:ea typeface="ＭＳ Ｐゴシック" pitchFamily="34" charset="-128"/>
              </a:rPr>
              <a:t>nd</a:t>
            </a:r>
            <a:r>
              <a:rPr lang="en-US" smtClean="0">
                <a:ea typeface="ＭＳ Ｐゴシック" pitchFamily="34" charset="-128"/>
              </a:rPr>
              <a:t> grade)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Extremely competitive and aware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Loves sports, acting, art, outdoor play, dress up.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 l="16399" t="10417" r="28551" b="6250"/>
          <a:stretch>
            <a:fillRect/>
          </a:stretch>
        </p:blipFill>
        <p:spPr bwMode="auto">
          <a:xfrm>
            <a:off x="76200" y="76200"/>
            <a:ext cx="89154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" y="6019800"/>
            <a:ext cx="609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Case Example 1: Philippa – Selection of Template D with modifications to interests.</a:t>
            </a:r>
          </a:p>
          <a:p>
            <a:pPr algn="ctr"/>
            <a:r>
              <a:rPr lang="en-US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rcRect l="16399" t="23958" r="28551" b="30208"/>
          <a:stretch>
            <a:fillRect/>
          </a:stretch>
        </p:blipFill>
        <p:spPr bwMode="auto">
          <a:xfrm>
            <a:off x="304800" y="228600"/>
            <a:ext cx="8555038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10800000">
            <a:off x="838200" y="2362200"/>
            <a:ext cx="484188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4" name="Down Arrow 3"/>
          <p:cNvSpPr/>
          <p:nvPr/>
        </p:nvSpPr>
        <p:spPr>
          <a:xfrm rot="2641355">
            <a:off x="4919663" y="717550"/>
            <a:ext cx="485775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572000"/>
            <a:ext cx="7010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  <a:ea typeface="ＭＳ Ｐゴシック" pitchFamily="34" charset="-128"/>
              </a:rPr>
              <a:t>How to set up customized tasks for your client</a:t>
            </a:r>
            <a:r>
              <a:rPr lang="en-US" altLang="ja-JP" sz="2800">
                <a:solidFill>
                  <a:schemeClr val="tx1"/>
                </a:solidFill>
                <a:ea typeface="ＭＳ Ｐゴシック" pitchFamily="34" charset="-128"/>
              </a:rPr>
              <a:t>’s IM-Home training program</a:t>
            </a:r>
            <a:endParaRPr lang="en-US" sz="28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10417" r="27965" b="33304"/>
          <a:stretch>
            <a:fillRect/>
          </a:stretch>
        </p:blipFill>
        <p:spPr bwMode="auto">
          <a:xfrm>
            <a:off x="76200" y="122238"/>
            <a:ext cx="8915400" cy="477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4953000"/>
            <a:ext cx="5943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Incorporating play into IM-Home exercises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/>
          <a:srcRect l="25183" t="21875" r="27379" b="12500"/>
          <a:stretch>
            <a:fillRect/>
          </a:stretch>
        </p:blipFill>
        <p:spPr bwMode="auto">
          <a:xfrm>
            <a:off x="42863" y="76200"/>
            <a:ext cx="9024937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5943600"/>
            <a:ext cx="563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Editing custom tasks</a:t>
            </a:r>
          </a:p>
        </p:txBody>
      </p:sp>
      <p:sp>
        <p:nvSpPr>
          <p:cNvPr id="4" name="Down Arrow 3"/>
          <p:cNvSpPr/>
          <p:nvPr/>
        </p:nvSpPr>
        <p:spPr>
          <a:xfrm rot="10800000">
            <a:off x="533400" y="1219200"/>
            <a:ext cx="304800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/>
          <a:srcRect l="9956" t="11458" r="46120" b="23228"/>
          <a:stretch>
            <a:fillRect/>
          </a:stretch>
        </p:blipFill>
        <p:spPr bwMode="auto">
          <a:xfrm>
            <a:off x="228600" y="152400"/>
            <a:ext cx="86868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5943600"/>
            <a:ext cx="594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a typeface="ＭＳ Ｐゴシック" pitchFamily="34" charset="-128"/>
              </a:rPr>
              <a:t>Philippa</a:t>
            </a:r>
            <a:r>
              <a:rPr lang="en-US" altLang="ja-JP" sz="2800" dirty="0" err="1" smtClean="0">
                <a:solidFill>
                  <a:schemeClr val="tx1"/>
                </a:solidFill>
                <a:ea typeface="ＭＳ Ｐゴシック" pitchFamily="34" charset="-128"/>
              </a:rPr>
              <a:t>’s</a:t>
            </a:r>
            <a:r>
              <a:rPr lang="en-US" altLang="ja-JP" sz="2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altLang="ja-JP" sz="2800" dirty="0">
                <a:solidFill>
                  <a:schemeClr val="tx1"/>
                </a:solidFill>
                <a:ea typeface="ＭＳ Ｐゴシック" pitchFamily="34" charset="-128"/>
              </a:rPr>
              <a:t>training plan</a:t>
            </a: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 l="27525" t="7292" r="26208" b="22917"/>
          <a:stretch>
            <a:fillRect/>
          </a:stretch>
        </p:blipFill>
        <p:spPr bwMode="auto">
          <a:xfrm>
            <a:off x="304800" y="152400"/>
            <a:ext cx="8458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5867400"/>
            <a:ext cx="594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Adding custom task to training plan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 l="26939" t="9375" r="28551" b="37500"/>
          <a:stretch>
            <a:fillRect/>
          </a:stretch>
        </p:blipFill>
        <p:spPr bwMode="auto">
          <a:xfrm>
            <a:off x="228600" y="152400"/>
            <a:ext cx="8686800" cy="5624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5867400"/>
            <a:ext cx="563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Locating custom tasks on training plan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953000" y="1981200"/>
            <a:ext cx="1066800" cy="484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2" cstate="print"/>
          <a:srcRect l="19547" t="10417" r="28331" b="12500"/>
          <a:stretch>
            <a:fillRect/>
          </a:stretch>
        </p:blipFill>
        <p:spPr bwMode="auto">
          <a:xfrm>
            <a:off x="381000" y="114300"/>
            <a:ext cx="8382000" cy="552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5791200"/>
            <a:ext cx="579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chemeClr val="tx1"/>
                </a:solidFill>
                <a:ea typeface="ＭＳ Ｐゴシック" pitchFamily="34" charset="-128"/>
              </a:rPr>
              <a:t>And don</a:t>
            </a:r>
            <a:r>
              <a:rPr lang="en-US" altLang="ja-JP" sz="2400">
                <a:solidFill>
                  <a:schemeClr val="tx1"/>
                </a:solidFill>
                <a:ea typeface="ＭＳ Ｐゴシック" pitchFamily="34" charset="-128"/>
              </a:rPr>
              <a:t>’t forget to SAVE and SHARE </a:t>
            </a:r>
          </a:p>
          <a:p>
            <a:pPr algn="ctr"/>
            <a:r>
              <a:rPr lang="en-US" sz="2400">
                <a:solidFill>
                  <a:schemeClr val="tx1"/>
                </a:solidFill>
                <a:ea typeface="ＭＳ Ｐゴシック" pitchFamily="34" charset="-128"/>
              </a:rPr>
              <a:t>your brilliant ideas!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14800" y="3733800"/>
            <a:ext cx="331788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1484506">
            <a:off x="6507163" y="4305300"/>
            <a:ext cx="404812" cy="11541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20000506">
            <a:off x="7246938" y="4297363"/>
            <a:ext cx="406400" cy="1152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1295400" y="320675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How to supervise and support IM-Home clients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646238"/>
            <a:ext cx="7467600" cy="4525962"/>
          </a:xfrm>
        </p:spPr>
        <p:txBody>
          <a:bodyPr/>
          <a:lstStyle/>
          <a:p>
            <a:pPr marL="457200" indent="-457200" eaLnBrk="1" hangingPunct="1"/>
            <a:r>
              <a:rPr lang="en-US" dirty="0" smtClean="0">
                <a:ea typeface="ＭＳ Ｐゴシック" pitchFamily="34" charset="-128"/>
              </a:rPr>
              <a:t>Consider your availability</a:t>
            </a:r>
          </a:p>
          <a:p>
            <a:pPr marL="457200" indent="-457200" eaLnBrk="1" hangingPunct="1"/>
            <a:r>
              <a:rPr lang="en-US" dirty="0" smtClean="0">
                <a:ea typeface="ＭＳ Ｐゴシック" pitchFamily="34" charset="-128"/>
              </a:rPr>
              <a:t>Consider length of program by session or time duration</a:t>
            </a:r>
          </a:p>
          <a:p>
            <a:pPr marL="457200" indent="-457200" eaLnBrk="1" hangingPunct="1"/>
            <a:r>
              <a:rPr lang="en-US" dirty="0" smtClean="0">
                <a:ea typeface="ＭＳ Ｐゴシック" pitchFamily="34" charset="-128"/>
              </a:rPr>
              <a:t>Consider your comfort level for communication and your client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preference.</a:t>
            </a:r>
          </a:p>
          <a:p>
            <a:pPr marL="457200" indent="-457200" eaLnBrk="1" hangingPunct="1"/>
            <a:r>
              <a:rPr lang="en-US" dirty="0" smtClean="0">
                <a:ea typeface="ＭＳ Ｐゴシック" pitchFamily="34" charset="-128"/>
              </a:rPr>
              <a:t>Set up education for IM-Home in clinic or virtually.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52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Review of Post-Test from Module </a:t>
            </a:r>
            <a:r>
              <a:rPr lang="en-US" sz="3600" dirty="0" smtClean="0"/>
              <a:t>9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0" y="1646238"/>
            <a:ext cx="73152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1. True or False: An IM provider does not need to have good IM skills in order to run a group IM session.</a:t>
            </a:r>
          </a:p>
          <a:p>
            <a:pPr marL="457200" indent="-457200" eaLnBrk="1" hangingPunct="1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457200" indent="-457200" eaLnBrk="1" hangingPunct="1"/>
            <a:r>
              <a:rPr lang="en-US" dirty="0" smtClean="0">
                <a:ea typeface="ＭＳ Ｐゴシック" pitchFamily="34" charset="-128"/>
              </a:rPr>
              <a:t>Answer: False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10668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Communicating with Clients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600200"/>
            <a:ext cx="5867400" cy="4525963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3000" dirty="0" smtClean="0">
                <a:ea typeface="+mn-ea"/>
              </a:rPr>
              <a:t>IM-Home Message center</a:t>
            </a:r>
          </a:p>
          <a:p>
            <a:pPr marL="457200" indent="-457200" eaLnBrk="1" hangingPunct="1">
              <a:defRPr/>
            </a:pPr>
            <a:r>
              <a:rPr lang="en-US" sz="3000" dirty="0" smtClean="0">
                <a:ea typeface="+mn-ea"/>
              </a:rPr>
              <a:t>E-mail</a:t>
            </a:r>
          </a:p>
          <a:p>
            <a:pPr marL="457200" indent="-457200" eaLnBrk="1" hangingPunct="1">
              <a:defRPr/>
            </a:pPr>
            <a:r>
              <a:rPr lang="en-US" sz="3000" dirty="0" smtClean="0">
                <a:ea typeface="+mn-ea"/>
              </a:rPr>
              <a:t>Texting</a:t>
            </a:r>
          </a:p>
          <a:p>
            <a:pPr marL="457200" indent="-457200" eaLnBrk="1" hangingPunct="1">
              <a:defRPr/>
            </a:pPr>
            <a:r>
              <a:rPr lang="en-US" sz="3000" dirty="0" smtClean="0">
                <a:ea typeface="+mn-ea"/>
              </a:rPr>
              <a:t>Phone/face time</a:t>
            </a:r>
          </a:p>
          <a:p>
            <a:pPr marL="457200" indent="-457200" eaLnBrk="1" hangingPunct="1">
              <a:defRPr/>
            </a:pPr>
            <a:r>
              <a:rPr lang="en-US" sz="3000" dirty="0" smtClean="0">
                <a:ea typeface="+mn-ea"/>
              </a:rPr>
              <a:t>Skype</a:t>
            </a:r>
          </a:p>
          <a:p>
            <a:pPr marL="457200" indent="-457200" eaLnBrk="1" hangingPunct="1">
              <a:defRPr/>
            </a:pPr>
            <a:r>
              <a:rPr lang="en-US" sz="3000" dirty="0" smtClean="0">
                <a:ea typeface="+mn-ea"/>
              </a:rPr>
              <a:t>Pictures/videos</a:t>
            </a:r>
          </a:p>
          <a:p>
            <a:pPr marL="457200" indent="-457200" eaLnBrk="1" hangingPunct="1">
              <a:defRPr/>
            </a:pPr>
            <a:r>
              <a:rPr lang="en-US" sz="3000" dirty="0" smtClean="0">
                <a:ea typeface="+mn-ea"/>
              </a:rPr>
              <a:t>Office Visits</a:t>
            </a:r>
          </a:p>
          <a:p>
            <a:pPr marL="457200" indent="-457200" eaLnBrk="1" hangingPunct="1">
              <a:defRPr/>
            </a:pPr>
            <a:endParaRPr lang="en-US" sz="3000" dirty="0" smtClean="0">
              <a:ea typeface="+mn-ea"/>
            </a:endParaRP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 cstate="print"/>
          <a:srcRect l="12885" t="12500" r="48463" b="9375"/>
          <a:stretch>
            <a:fillRect/>
          </a:stretch>
        </p:blipFill>
        <p:spPr bwMode="auto">
          <a:xfrm>
            <a:off x="381000" y="152400"/>
            <a:ext cx="82296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71800" y="4648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51054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2743200"/>
            <a:ext cx="38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6096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85800"/>
            <a:ext cx="2438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And keep in touch with your client and their families!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 cstate="print"/>
          <a:srcRect l="1756" t="12500" r="40849" b="25000"/>
          <a:stretch>
            <a:fillRect/>
          </a:stretch>
        </p:blipFill>
        <p:spPr bwMode="auto">
          <a:xfrm>
            <a:off x="228600" y="304800"/>
            <a:ext cx="8615363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67000" y="381000"/>
            <a:ext cx="533400" cy="152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5410200"/>
            <a:ext cx="5715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Keep track of performance using date-stamped graphing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11458" r="18594" b="18750"/>
          <a:stretch>
            <a:fillRect/>
          </a:stretch>
        </p:blipFill>
        <p:spPr bwMode="auto">
          <a:xfrm>
            <a:off x="304800" y="228600"/>
            <a:ext cx="8518525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5562600"/>
            <a:ext cx="594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Keep track of VIRTUALLY every detail of client performance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 cstate="print"/>
          <a:srcRect l="20499" t="11458" r="21523" b="33333"/>
          <a:stretch>
            <a:fillRect/>
          </a:stretch>
        </p:blipFill>
        <p:spPr bwMode="auto">
          <a:xfrm>
            <a:off x="76200" y="304800"/>
            <a:ext cx="8991600" cy="481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5257800"/>
            <a:ext cx="5486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Keep track of all your players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Case Example 2: Adam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600200" y="1646238"/>
            <a:ext cx="7315200" cy="4525962"/>
          </a:xfrm>
        </p:spPr>
        <p:txBody>
          <a:bodyPr/>
          <a:lstStyle/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4 year old 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Difficulty sitting still; paying attention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Gross and fine motor delays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Family moving cross country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print"/>
          <a:srcRect l="26939" t="33333" r="29723" b="26042"/>
          <a:stretch>
            <a:fillRect/>
          </a:stretch>
        </p:blipFill>
        <p:spPr bwMode="auto">
          <a:xfrm>
            <a:off x="762000" y="1847850"/>
            <a:ext cx="7772400" cy="409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Pre-K Client Training Plan – start slow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Build it up gradually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33333" r="29723" b="29167"/>
          <a:stretch>
            <a:fillRect/>
          </a:stretch>
        </p:blipFill>
        <p:spPr bwMode="auto">
          <a:xfrm>
            <a:off x="762000" y="1676400"/>
            <a:ext cx="7772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print"/>
          <a:srcRect l="1170" t="11458" r="39677" b="22917"/>
          <a:stretch>
            <a:fillRect/>
          </a:stretch>
        </p:blipFill>
        <p:spPr bwMode="auto">
          <a:xfrm>
            <a:off x="762000" y="1371600"/>
            <a:ext cx="76962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22" name="Title 2"/>
          <p:cNvSpPr>
            <a:spLocks noGrp="1"/>
          </p:cNvSpPr>
          <p:nvPr>
            <p:ph type="title"/>
          </p:nvPr>
        </p:nvSpPr>
        <p:spPr>
          <a:xfrm>
            <a:off x="990600" y="76200"/>
            <a:ext cx="73152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The ups and downs of IM-Home with a bouncy pre-k client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/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Modify exercises to help parents</a:t>
            </a:r>
          </a:p>
        </p:txBody>
      </p:sp>
      <p:sp>
        <p:nvSpPr>
          <p:cNvPr id="573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High Fives (Right Hand):</a:t>
            </a:r>
          </a:p>
          <a:p>
            <a:pPr marL="457200" indent="-457200" eaLnBrk="1" hangingPunct="1">
              <a:buFont typeface="Arial" pitchFamily="34" charset="0"/>
              <a:buNone/>
            </a:pPr>
            <a:r>
              <a:rPr lang="en-US" b="0" smtClean="0">
                <a:ea typeface="ＭＳ Ｐゴシック" pitchFamily="34" charset="-128"/>
              </a:rPr>
              <a:t>	Place button switch on your right hand, stand or sit in front of mom and give her a high five on each beat…now be gentle! See if mom can find the beat as well as you can! 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Review of Post-Test from Module </a:t>
            </a:r>
            <a:r>
              <a:rPr lang="en-US" sz="3600" dirty="0" smtClean="0"/>
              <a:t>9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00200" y="1417638"/>
            <a:ext cx="7315200" cy="48307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ea typeface="+mn-ea"/>
              </a:rPr>
              <a:t>2.  True or False: During IM groups it is best practice to have each student wear headphones.</a:t>
            </a:r>
          </a:p>
          <a:p>
            <a:pPr marL="457200" indent="-457200" eaLnBrk="1" hangingPunct="1">
              <a:defRPr/>
            </a:pPr>
            <a:endParaRPr lang="en-US" sz="2400" dirty="0" smtClean="0">
              <a:ea typeface="+mn-ea"/>
            </a:endParaRPr>
          </a:p>
          <a:p>
            <a:pPr marL="457200" indent="-457200" eaLnBrk="1" hangingPunct="1">
              <a:defRPr/>
            </a:pPr>
            <a:endParaRPr lang="en-US" dirty="0" smtClean="0">
              <a:ea typeface="+mn-ea"/>
            </a:endParaRP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Answer: False</a:t>
            </a: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Why include IM-Home in your practice?</a:t>
            </a:r>
          </a:p>
        </p:txBody>
      </p:sp>
      <p:sp>
        <p:nvSpPr>
          <p:cNvPr id="58370" name="Content Placeholder 4"/>
          <p:cNvSpPr>
            <a:spLocks noGrp="1"/>
          </p:cNvSpPr>
          <p:nvPr>
            <p:ph idx="1"/>
          </p:nvPr>
        </p:nvSpPr>
        <p:spPr>
          <a:xfrm>
            <a:off x="1676400" y="1798638"/>
            <a:ext cx="7315200" cy="4525962"/>
          </a:xfrm>
        </p:spPr>
        <p:txBody>
          <a:bodyPr/>
          <a:lstStyle/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Supplementation of best practice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Continuation of care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Extending training opportunities</a:t>
            </a:r>
          </a:p>
          <a:p>
            <a:pPr marL="457200" indent="-457200" eaLnBrk="1" hangingPunct="1"/>
            <a:r>
              <a:rPr lang="en-US" smtClean="0">
                <a:ea typeface="ＭＳ Ｐゴシック" pitchFamily="34" charset="-128"/>
              </a:rPr>
              <a:t>Practice building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 cstate="print"/>
          <a:srcRect l="26939" t="11458" r="38507" b="32292"/>
          <a:stretch>
            <a:fillRect/>
          </a:stretch>
        </p:blipFill>
        <p:spPr bwMode="auto">
          <a:xfrm>
            <a:off x="3505200" y="228600"/>
            <a:ext cx="44958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 l="16399" t="10417" r="73647" b="41666"/>
          <a:stretch>
            <a:fillRect/>
          </a:stretch>
        </p:blipFill>
        <p:spPr bwMode="auto">
          <a:xfrm>
            <a:off x="533400" y="228600"/>
            <a:ext cx="2209800" cy="598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 rot="20194216">
            <a:off x="2238375" y="4398963"/>
            <a:ext cx="15240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4800600"/>
            <a:ext cx="518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Keep up with software upgrades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IM Universe 3.0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3244334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Movie: IM Universe.mp4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9375" r="21056" b="6250"/>
          <a:stretch>
            <a:fillRect/>
          </a:stretch>
        </p:blipFill>
        <p:spPr bwMode="auto">
          <a:xfrm>
            <a:off x="1066800" y="304800"/>
            <a:ext cx="70866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1219200" y="4572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IM Universe Features:</a:t>
            </a:r>
            <a:r>
              <a:rPr lang="en-US" b="0" smtClean="0">
                <a:ea typeface="ＭＳ Ｐゴシック" pitchFamily="34" charset="-128"/>
              </a:rPr>
              <a:t> </a:t>
            </a:r>
            <a:br>
              <a:rPr lang="en-US" b="0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066800"/>
            <a:ext cx="7315200" cy="5211763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Control panel on main screen</a:t>
            </a: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3D gaming graphics w/ background music</a:t>
            </a: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Mac &amp; PC compatible</a:t>
            </a: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Integration with </a:t>
            </a:r>
            <a:r>
              <a:rPr lang="en-US" dirty="0" err="1" smtClean="0">
                <a:ea typeface="+mn-ea"/>
              </a:rPr>
              <a:t>eClinic</a:t>
            </a:r>
            <a:r>
              <a:rPr lang="en-US" dirty="0" smtClean="0">
                <a:ea typeface="+mn-ea"/>
              </a:rPr>
              <a:t> IM-Home 3.0 files and IM Pro 9.0 files</a:t>
            </a: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Enhanced reports</a:t>
            </a: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Review of Module 10 Learning Objectives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720850"/>
            <a:ext cx="7086600" cy="4375150"/>
          </a:xfrm>
        </p:spPr>
        <p:txBody>
          <a:bodyPr rtlCol="0">
            <a:normAutofit/>
          </a:bodyPr>
          <a:lstStyle/>
          <a:p>
            <a:pPr marL="457200" indent="-457200"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Homework assignment and Post-Test review from Module 9.</a:t>
            </a:r>
          </a:p>
          <a:p>
            <a:pPr marL="457200" indent="-457200"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Setting up IM-Home e-clinic for pediatric clients</a:t>
            </a:r>
          </a:p>
          <a:p>
            <a:pPr marL="457200" indent="-457200"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Accessing templates </a:t>
            </a:r>
          </a:p>
          <a:p>
            <a:pPr marL="457200" indent="-457200"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Creating customized exercises</a:t>
            </a:r>
          </a:p>
          <a:p>
            <a:pPr marL="457200" indent="-457200"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Case examples: 2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nd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 grader</a:t>
            </a:r>
          </a:p>
          <a:p>
            <a:pPr marL="457200" indent="-457200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	and pre-K</a:t>
            </a:r>
          </a:p>
          <a:p>
            <a:pPr marL="457200" indent="-457200"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Review of Module 10</a:t>
            </a:r>
          </a:p>
          <a:p>
            <a:pPr marL="457200" indent="-457200"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Assignment/Homework</a:t>
            </a:r>
            <a:endParaRPr lang="en-US" sz="2400" b="0" dirty="0" smtClean="0">
              <a:solidFill>
                <a:schemeClr val="accent6">
                  <a:lumMod val="50000"/>
                </a:schemeClr>
              </a:solidFill>
              <a:ea typeface="+mn-ea"/>
            </a:endParaRPr>
          </a:p>
        </p:txBody>
      </p:sp>
      <p:pic>
        <p:nvPicPr>
          <p:cNvPr id="64515" name="Picture 3" descr="C:\Users\BrainFocus1\AppData\Local\Microsoft\Windows\Temporary Internet Files\Content.IE5\F2ARZTUM\MC9004415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0"/>
            <a:ext cx="301148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C:\Users\BrainFocus1\AppData\Local\Microsoft\Windows\Temporary Internet Files\Content.IE5\F2ARZTUM\MC9004315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95400"/>
            <a:ext cx="3703638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Module 10 Homework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2100" indent="0" eaLnBrk="1" hangingPunct="1">
              <a:buSzPct val="77000"/>
              <a:buNone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1. Complete Post-Test</a:t>
            </a:r>
          </a:p>
          <a:p>
            <a:pPr marL="292100" indent="0" eaLnBrk="1" hangingPunct="1">
              <a:buSzPct val="77000"/>
              <a:buNone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2. Subscribe to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imetronome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 group on YouTube and review 6 videos of choice.</a:t>
            </a:r>
          </a:p>
          <a:p>
            <a:pPr marL="292100" indent="0" eaLnBrk="1" hangingPunct="1">
              <a:buSzPct val="77000"/>
              <a:buNone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3. Review resource sheet – moving forward with case studies and 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professional development.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Review of Post-Test from Module </a:t>
            </a:r>
            <a:r>
              <a:rPr lang="en-US" sz="3600" dirty="0" smtClean="0"/>
              <a:t>9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600200" y="1646238"/>
            <a:ext cx="7315200" cy="45259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ea typeface="+mn-ea"/>
              </a:rPr>
              <a:t>3.  True or False: In order to offer IM to groups multiple IM units are required</a:t>
            </a:r>
          </a:p>
          <a:p>
            <a:pPr marL="457200" indent="-457200" eaLnBrk="1" hangingPunct="1">
              <a:defRPr/>
            </a:pPr>
            <a:endParaRPr lang="en-US" sz="2400" dirty="0" smtClean="0">
              <a:ea typeface="+mn-ea"/>
            </a:endParaRPr>
          </a:p>
          <a:p>
            <a:pPr marL="457200" indent="-457200" eaLnBrk="1" hangingPunct="1">
              <a:defRPr/>
            </a:pPr>
            <a:endParaRPr lang="en-US" dirty="0" smtClean="0">
              <a:ea typeface="+mn-ea"/>
            </a:endParaRP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Answer: False</a:t>
            </a: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Review of Post-Test from Module </a:t>
            </a:r>
            <a:r>
              <a:rPr lang="en-US" sz="3600" dirty="0" smtClean="0"/>
              <a:t>9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7315200" cy="46783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ea typeface="+mn-ea"/>
              </a:rPr>
              <a:t>4.  True or False: It is important for IM providers to be familiar with the signs and symptoms of sensory overload during IM activities.</a:t>
            </a:r>
          </a:p>
          <a:p>
            <a:pPr marL="457200" indent="-457200" eaLnBrk="1" hangingPunct="1">
              <a:defRPr/>
            </a:pPr>
            <a:endParaRPr lang="en-US" sz="2000" dirty="0" smtClean="0">
              <a:ea typeface="+mn-ea"/>
            </a:endParaRPr>
          </a:p>
          <a:p>
            <a:pPr marL="457200" indent="-457200" eaLnBrk="1" hangingPunct="1">
              <a:defRPr/>
            </a:pPr>
            <a:endParaRPr lang="en-US" sz="2400" dirty="0" smtClean="0">
              <a:ea typeface="+mn-ea"/>
            </a:endParaRPr>
          </a:p>
          <a:p>
            <a:pPr marL="457200" indent="-457200" eaLnBrk="1" hangingPunct="1">
              <a:defRPr/>
            </a:pPr>
            <a:r>
              <a:rPr lang="en-US" dirty="0" smtClean="0">
                <a:ea typeface="+mn-ea"/>
              </a:rPr>
              <a:t>Answer: True</a:t>
            </a: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Review of Post-Test from Module </a:t>
            </a:r>
            <a:r>
              <a:rPr lang="en-US" sz="3600" dirty="0" smtClean="0"/>
              <a:t>9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3152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5.  True or False: Offering group IM programs can increase access of IM training to a broader clinical, educational and performance clientele.</a:t>
            </a:r>
          </a:p>
          <a:p>
            <a:pPr marL="457200" indent="-457200" eaLnBrk="1" hangingPunct="1"/>
            <a:endParaRPr lang="en-US" dirty="0" smtClean="0">
              <a:ea typeface="ＭＳ Ｐゴシック" pitchFamily="34" charset="-128"/>
            </a:endParaRPr>
          </a:p>
          <a:p>
            <a:pPr marL="457200" indent="-457200" eaLnBrk="1" hangingPunct="1"/>
            <a:r>
              <a:rPr lang="en-US" dirty="0" smtClean="0">
                <a:ea typeface="ＭＳ Ｐゴシック" pitchFamily="34" charset="-128"/>
              </a:rPr>
              <a:t>Answer: True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Key to IM Success: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3505200"/>
          </a:xfrm>
        </p:spPr>
        <p:txBody>
          <a:bodyPr/>
          <a:lstStyle/>
          <a:p>
            <a:pPr marL="457200" indent="-457200" eaLnBrk="1" hangingPunct="1"/>
            <a:r>
              <a:rPr lang="en-US" dirty="0" smtClean="0">
                <a:ea typeface="ＭＳ Ｐゴシック" pitchFamily="34" charset="-128"/>
              </a:rPr>
              <a:t>Modify for Engagement!</a:t>
            </a:r>
          </a:p>
          <a:p>
            <a:pPr marL="457200" indent="-457200" eaLnBrk="1" hangingPunct="1"/>
            <a:r>
              <a:rPr lang="en-US" dirty="0" smtClean="0">
                <a:ea typeface="ＭＳ Ｐゴシック" pitchFamily="34" charset="-128"/>
              </a:rPr>
              <a:t>Be Spontaneous for Novelty!</a:t>
            </a:r>
          </a:p>
          <a:p>
            <a:pPr marL="457200" indent="-457200" eaLnBrk="1" hangingPunct="1"/>
            <a:r>
              <a:rPr lang="en-US" dirty="0" smtClean="0">
                <a:ea typeface="ＭＳ Ｐゴシック" pitchFamily="34" charset="-128"/>
              </a:rPr>
              <a:t>Increase repetition for </a:t>
            </a:r>
          </a:p>
          <a:p>
            <a:pPr marL="457200" indent="-457200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    Synaptic growth!</a:t>
            </a: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714375" y="3527425"/>
            <a:ext cx="5518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25000"/>
            </a:pPr>
            <a:endParaRPr lang="en-US" sz="4500">
              <a:latin typeface="Tw Cen MT" pitchFamily="34" charset="0"/>
            </a:endParaRPr>
          </a:p>
        </p:txBody>
      </p:sp>
      <p:pic>
        <p:nvPicPr>
          <p:cNvPr id="16388" name="Picture 6" descr="C:\Users\BrainFocus1\AppData\Local\Microsoft\Windows\Temporary Internet Files\Content.IE5\F2ARZTUM\MC900027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95550"/>
            <a:ext cx="2438400" cy="33718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Techniques for Success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219200"/>
            <a:ext cx="7620000" cy="5029200"/>
          </a:xfrm>
        </p:spPr>
        <p:txBody>
          <a:bodyPr/>
          <a:lstStyle/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Positioning alternatives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Physical Environment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Sensory Environment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Motivation Strategies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Tempo/Timing variance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Feedback Strategies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Interpreting Data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Pacing of activities and themes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Duration of tasks and sessions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Building Relationships – allowing control</a:t>
            </a:r>
          </a:p>
          <a:p>
            <a:pPr marL="457200" indent="-457200" eaLnBrk="1" hangingPunct="1"/>
            <a:r>
              <a:rPr lang="en-US" sz="2200" smtClean="0">
                <a:ea typeface="ＭＳ Ｐゴシック" pitchFamily="34" charset="-128"/>
              </a:rPr>
              <a:t>Switch choices and Access</a:t>
            </a:r>
          </a:p>
          <a:p>
            <a:pPr marL="457200" indent="-457200" eaLnBrk="1" hangingPunct="1"/>
            <a:r>
              <a:rPr lang="en-US" sz="2200" smtClean="0">
                <a:solidFill>
                  <a:srgbClr val="FF0000"/>
                </a:solidFill>
                <a:ea typeface="ＭＳ Ｐゴシック" pitchFamily="34" charset="-128"/>
              </a:rPr>
              <a:t>Following progress through a virtual platform</a:t>
            </a:r>
          </a:p>
          <a:p>
            <a:pPr marL="457200" indent="-457200" eaLnBrk="1" hangingPunct="1"/>
            <a:endParaRPr lang="en-US" sz="2200" smtClean="0">
              <a:ea typeface="ＭＳ Ｐゴシック" pitchFamily="34" charset="-128"/>
            </a:endParaRPr>
          </a:p>
        </p:txBody>
      </p:sp>
      <p:pic>
        <p:nvPicPr>
          <p:cNvPr id="17412" name="Picture 6" descr="C:\Users\BrainFocus1\AppData\Local\Microsoft\Windows\Temporary Internet Files\Content.IE5\BQD6BJDE\MC9000404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741613" cy="278606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IM Pediatric Coaching Session 10: Moving Forward - Incorporating IM Home into PBP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ession 10 Goals&amp;quot;&quot;/&gt;&lt;property id=&quot;20307&quot; value=&quot;296&quot;/&gt;&lt;/object&gt;&lt;object type=&quot;3&quot; unique_id=&quot;10006&quot;&gt;&lt;property id=&quot;20148&quot; value=&quot;5&quot;/&gt;&lt;property id=&quot;20300&quot; value=&quot;Slide 3 - &amp;quot;Post-Test Review Session 9: Question 1&amp;quot;&quot;/&gt;&lt;property id=&quot;20307&quot; value=&quot;297&quot;/&gt;&lt;/object&gt;&lt;object type=&quot;3&quot; unique_id=&quot;10007&quot;&gt;&lt;property id=&quot;20148&quot; value=&quot;5&quot;/&gt;&lt;property id=&quot;20300&quot; value=&quot;Slide 4 - &amp;quot;Session 9: Question 2&amp;quot;&quot;/&gt;&lt;property id=&quot;20307&quot; value=&quot;298&quot;/&gt;&lt;/object&gt;&lt;object type=&quot;3&quot; unique_id=&quot;10008&quot;&gt;&lt;property id=&quot;20148&quot; value=&quot;5&quot;/&gt;&lt;property id=&quot;20300&quot; value=&quot;Slide 5 - &amp;quot;Session 9: Question 3&amp;quot;&quot;/&gt;&lt;property id=&quot;20307&quot; value=&quot;299&quot;/&gt;&lt;/object&gt;&lt;object type=&quot;3&quot; unique_id=&quot;10009&quot;&gt;&lt;property id=&quot;20148&quot; value=&quot;5&quot;/&gt;&lt;property id=&quot;20300&quot; value=&quot;Slide 6 - &amp;quot;Session 9: Question 4&amp;quot;&quot;/&gt;&lt;property id=&quot;20307&quot; value=&quot;300&quot;/&gt;&lt;/object&gt;&lt;object type=&quot;3&quot; unique_id=&quot;10010&quot;&gt;&lt;property id=&quot;20148&quot; value=&quot;5&quot;/&gt;&lt;property id=&quot;20300&quot; value=&quot;Slide 7 - &amp;quot;Session 9: Question 5&amp;quot;&quot;/&gt;&lt;property id=&quot;20307&quot; value=&quot;301&quot;/&gt;&lt;/object&gt;&lt;object type=&quot;3&quot; unique_id=&quot;10011&quot;&gt;&lt;property id=&quot;20148&quot; value=&quot;5&quot;/&gt;&lt;property id=&quot;20300&quot; value=&quot;Slide 8 - &amp;quot;The Key to IM Success:&amp;quot;&quot;/&gt;&lt;property id=&quot;20307&quot; value=&quot;302&quot;/&gt;&lt;/object&gt;&lt;object type=&quot;3&quot; unique_id=&quot;10012&quot;&gt;&lt;property id=&quot;20148&quot; value=&quot;5&quot;/&gt;&lt;property id=&quot;20300&quot; value=&quot;Slide 9 - &amp;quot;Techniques for Success&amp;quot;&quot;/&gt;&lt;property id=&quot;20307&quot; value=&quot;303&quot;/&gt;&lt;/object&gt;&lt;object type=&quot;3&quot; unique_id=&quot;10013&quot;&gt;&lt;property id=&quot;20148&quot; value=&quot;5&quot;/&gt;&lt;property id=&quot;20300&quot; value=&quot;Slide 10 - &amp;quot;IM-Home When Should This Option be Considered?&amp;quot;&quot;/&gt;&lt;property id=&quot;20307&quot; value=&quot;307&quot;/&gt;&lt;/object&gt;&lt;object type=&quot;3&quot; unique_id=&quot;10014&quot;&gt;&lt;property id=&quot;20148&quot; value=&quot;5&quot;/&gt;&lt;property id=&quot;20300&quot; value=&quot;Slide 11 - &amp;quot;Candidacy for IM-Home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IM-Home eClinic Preview&amp;quot;&quot;/&gt;&lt;property id=&quot;20307&quot; value=&quot;308&quot;/&gt;&lt;/object&gt;&lt;object type=&quot;3&quot; unique_id=&quot;10016&quot;&gt;&lt;property id=&quot;20148&quot; value=&quot;5&quot;/&gt;&lt;property id=&quot;20300&quot; value=&quot;Slide 13 - &amp;quot;5 easy steps to set up your first IM-Home client:&amp;quot;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57&quot;/&gt;&lt;/object&gt;&lt;object type=&quot;3&quot; unique_id=&quot;10018&quot;&gt;&lt;property id=&quot;20148&quot; value=&quot;5&quot;/&gt;&lt;property id=&quot;20300&quot; value=&quot;Slide 15&quot;/&gt;&lt;property id=&quot;20307&quot; value=&quot;258&quot;/&gt;&lt;/object&gt;&lt;object type=&quot;3&quot; unique_id=&quot;10019&quot;&gt;&lt;property id=&quot;20148&quot; value=&quot;5&quot;/&gt;&lt;property id=&quot;20300&quot; value=&quot;Slide 16&quot;/&gt;&lt;property id=&quot;20307&quot; value=&quot;259&quot;/&gt;&lt;/object&gt;&lt;object type=&quot;3&quot; unique_id=&quot;10020&quot;&gt;&lt;property id=&quot;20148&quot; value=&quot;5&quot;/&gt;&lt;property id=&quot;20300&quot; value=&quot;Slide 17&quot;/&gt;&lt;property id=&quot;20307&quot; value=&quot;260&quot;/&gt;&lt;/object&gt;&lt;object type=&quot;3&quot; unique_id=&quot;10021&quot;&gt;&lt;property id=&quot;20148&quot; value=&quot;5&quot;/&gt;&lt;property id=&quot;20300&quot; value=&quot;Slide 18&quot;/&gt;&lt;property id=&quot;20307&quot; value=&quot;261&quot;/&gt;&lt;/object&gt;&lt;object type=&quot;3&quot; unique_id=&quot;10022&quot;&gt;&lt;property id=&quot;20148&quot; value=&quot;5&quot;/&gt;&lt;property id=&quot;20300&quot; value=&quot;Slide 19&quot;/&gt;&lt;property id=&quot;20307&quot; value=&quot;263&quot;/&gt;&lt;/object&gt;&lt;object type=&quot;3&quot; unique_id=&quot;10023&quot;&gt;&lt;property id=&quot;20148&quot; value=&quot;5&quot;/&gt;&lt;property id=&quot;20300&quot; value=&quot;Slide 20 - &amp;quot;Case Example 1: Philippa&amp;quot;&quot;/&gt;&lt;property id=&quot;20307&quot; value=&quot;268&quot;/&gt;&lt;/object&gt;&lt;object type=&quot;3&quot; unique_id=&quot;10024&quot;&gt;&lt;property id=&quot;20148&quot; value=&quot;5&quot;/&gt;&lt;property id=&quot;20300&quot; value=&quot;Slide 21&quot;/&gt;&lt;property id=&quot;20307&quot; value=&quot;267&quot;/&gt;&lt;/object&gt;&lt;object type=&quot;3&quot; unique_id=&quot;10025&quot;&gt;&lt;property id=&quot;20148&quot; value=&quot;5&quot;/&gt;&lt;property id=&quot;20300&quot; value=&quot;Slide 22&quot;/&gt;&lt;property id=&quot;20307&quot; value=&quot;269&quot;/&gt;&lt;/object&gt;&lt;object type=&quot;3&quot; unique_id=&quot;10026&quot;&gt;&lt;property id=&quot;20148&quot; value=&quot;5&quot;/&gt;&lt;property id=&quot;20300&quot; value=&quot;Slide 23&quot;/&gt;&lt;property id=&quot;20307&quot; value=&quot;270&quot;/&gt;&lt;/object&gt;&lt;object type=&quot;3&quot; unique_id=&quot;10027&quot;&gt;&lt;property id=&quot;20148&quot; value=&quot;5&quot;/&gt;&lt;property id=&quot;20300&quot; value=&quot;Slide 24&quot;/&gt;&lt;property id=&quot;20307&quot; value=&quot;271&quot;/&gt;&lt;/object&gt;&lt;object type=&quot;3&quot; unique_id=&quot;10028&quot;&gt;&lt;property id=&quot;20148&quot; value=&quot;5&quot;/&gt;&lt;property id=&quot;20300&quot; value=&quot;Slide 25&quot;/&gt;&lt;property id=&quot;20307&quot; value=&quot;272&quot;/&gt;&lt;/object&gt;&lt;object type=&quot;3&quot; unique_id=&quot;10029&quot;&gt;&lt;property id=&quot;20148&quot; value=&quot;5&quot;/&gt;&lt;property id=&quot;20300&quot; value=&quot;Slide 26&quot;/&gt;&lt;property id=&quot;20307&quot; value=&quot;273&quot;/&gt;&lt;/object&gt;&lt;object type=&quot;3&quot; unique_id=&quot;10030&quot;&gt;&lt;property id=&quot;20148&quot; value=&quot;5&quot;/&gt;&lt;property id=&quot;20300&quot; value=&quot;Slide 27&quot;/&gt;&lt;property id=&quot;20307&quot; value=&quot;279&quot;/&gt;&lt;/object&gt;&lt;object type=&quot;3&quot; unique_id=&quot;10031&quot;&gt;&lt;property id=&quot;20148&quot; value=&quot;5&quot;/&gt;&lt;property id=&quot;20300&quot; value=&quot;Slide 28&quot;/&gt;&lt;property id=&quot;20307&quot; value=&quot;274&quot;/&gt;&lt;/object&gt;&lt;object type=&quot;3&quot; unique_id=&quot;10032&quot;&gt;&lt;property id=&quot;20148&quot; value=&quot;5&quot;/&gt;&lt;property id=&quot;20300&quot; value=&quot;Slide 29 - &amp;quot;How to supervise and support IM-Home clients&amp;quot;&quot;/&gt;&lt;property id=&quot;20307&quot; value=&quot;264&quot;/&gt;&lt;/object&gt;&lt;object type=&quot;3&quot; unique_id=&quot;10033&quot;&gt;&lt;property id=&quot;20148&quot; value=&quot;5&quot;/&gt;&lt;property id=&quot;20300&quot; value=&quot;Slide 30 - &amp;quot;Communicating with Clients&amp;quot;&quot;/&gt;&lt;property id=&quot;20307&quot; value=&quot;288&quot;/&gt;&lt;/object&gt;&lt;object type=&quot;3&quot; unique_id=&quot;10034&quot;&gt;&lt;property id=&quot;20148&quot; value=&quot;5&quot;/&gt;&lt;property id=&quot;20300&quot; value=&quot;Slide 31&quot;/&gt;&lt;property id=&quot;20307&quot; value=&quot;275&quot;/&gt;&lt;/object&gt;&lt;object type=&quot;3&quot; unique_id=&quot;10035&quot;&gt;&lt;property id=&quot;20148&quot; value=&quot;5&quot;/&gt;&lt;property id=&quot;20300&quot; value=&quot;Slide 32&quot;/&gt;&lt;property id=&quot;20307&quot; value=&quot;285&quot;/&gt;&lt;/object&gt;&lt;object type=&quot;3&quot; unique_id=&quot;10036&quot;&gt;&lt;property id=&quot;20148&quot; value=&quot;5&quot;/&gt;&lt;property id=&quot;20300&quot; value=&quot;Slide 33&quot;/&gt;&lt;property id=&quot;20307&quot; value=&quot;286&quot;/&gt;&lt;/object&gt;&lt;object type=&quot;3&quot; unique_id=&quot;10037&quot;&gt;&lt;property id=&quot;20148&quot; value=&quot;5&quot;/&gt;&lt;property id=&quot;20300&quot; value=&quot;Slide 34&quot;/&gt;&lt;property id=&quot;20307&quot; value=&quot;289&quot;/&gt;&lt;/object&gt;&lt;object type=&quot;3&quot; unique_id=&quot;10038&quot;&gt;&lt;property id=&quot;20148&quot; value=&quot;5&quot;/&gt;&lt;property id=&quot;20300&quot; value=&quot;Slide 35 - &amp;quot;Case Example 2: Adam&amp;quot;&quot;/&gt;&lt;property id=&quot;20307&quot; value=&quot;290&quot;/&gt;&lt;/object&gt;&lt;object type=&quot;3&quot; unique_id=&quot;10039&quot;&gt;&lt;property id=&quot;20148&quot; value=&quot;5&quot;/&gt;&lt;property id=&quot;20300&quot; value=&quot;Slide 36 - &amp;quot;Pre-K Client Training Plan – start slow&amp;quot;&quot;/&gt;&lt;property id=&quot;20307&quot; value=&quot;282&quot;/&gt;&lt;/object&gt;&lt;object type=&quot;3&quot; unique_id=&quot;10040&quot;&gt;&lt;property id=&quot;20148&quot; value=&quot;5&quot;/&gt;&lt;property id=&quot;20300&quot; value=&quot;Slide 37 - &amp;quot;Build it up gradually&amp;quot;&quot;/&gt;&lt;property id=&quot;20307&quot; value=&quot;283&quot;/&gt;&lt;/object&gt;&lt;object type=&quot;3&quot; unique_id=&quot;10041&quot;&gt;&lt;property id=&quot;20148&quot; value=&quot;5&quot;/&gt;&lt;property id=&quot;20300&quot; value=&quot;Slide 38 - &amp;quot;The ups and downs of IM-Home with a bouncy pre-k client&amp;quot;&quot;/&gt;&lt;property id=&quot;20307&quot; value=&quot;284&quot;/&gt;&lt;/object&gt;&lt;object type=&quot;3&quot; unique_id=&quot;10042&quot;&gt;&lt;property id=&quot;20148&quot; value=&quot;5&quot;/&gt;&lt;property id=&quot;20300&quot; value=&quot;Slide 39 - &amp;quot;Modify exercises to help parents&amp;quot;&quot;/&gt;&lt;property id=&quot;20307&quot; value=&quot;291&quot;/&gt;&lt;/object&gt;&lt;object type=&quot;3&quot; unique_id=&quot;10043&quot;&gt;&lt;property id=&quot;20148&quot; value=&quot;5&quot;/&gt;&lt;property id=&quot;20300&quot; value=&quot;Slide 40 - &amp;quot;Why include IM-Home in your practice?&amp;quot;&quot;/&gt;&lt;property id=&quot;20307&quot; value=&quot;292&quot;/&gt;&lt;/object&gt;&lt;object type=&quot;3&quot; unique_id=&quot;10044&quot;&gt;&lt;property id=&quot;20148&quot; value=&quot;5&quot;/&gt;&lt;property id=&quot;20300&quot; value=&quot;Slide 41&quot;/&gt;&lt;property id=&quot;20307&quot; value=&quot;280&quot;/&gt;&lt;/object&gt;&lt;object type=&quot;3&quot; unique_id=&quot;10045&quot;&gt;&lt;property id=&quot;20148&quot; value=&quot;5&quot;/&gt;&lt;property id=&quot;20300&quot; value=&quot;Slide 42 - &amp;quot;IM Universe 3.0&amp;quot;&quot;/&gt;&lt;property id=&quot;20307&quot; value=&quot;294&quot;/&gt;&lt;/object&gt;&lt;object type=&quot;3&quot; unique_id=&quot;10046&quot;&gt;&lt;property id=&quot;20148&quot; value=&quot;5&quot;/&gt;&lt;property id=&quot;20300&quot; value=&quot;Slide 43&quot;/&gt;&lt;property id=&quot;20307&quot; value=&quot;293&quot;/&gt;&lt;/object&gt;&lt;object type=&quot;3&quot; unique_id=&quot;10047&quot;&gt;&lt;property id=&quot;20148&quot; value=&quot;5&quot;/&gt;&lt;property id=&quot;20300&quot; value=&quot;Slide 44 - &amp;quot;IM Universe Features:   &amp;quot;&quot;/&gt;&lt;property id=&quot;20307&quot; value=&quot;295&quot;/&gt;&lt;/object&gt;&lt;object type=&quot;3&quot; unique_id=&quot;10048&quot;&gt;&lt;property id=&quot;20148&quot; value=&quot;5&quot;/&gt;&lt;property id=&quot;20300&quot; value=&quot;Slide 45 - &amp;quot;Review of Session 10 &amp;quot;&quot;/&gt;&lt;property id=&quot;20307&quot; value=&quot;309&quot;/&gt;&lt;/object&gt;&lt;object type=&quot;3&quot; unique_id=&quot;10049&quot;&gt;&lt;property id=&quot;20148&quot; value=&quot;5&quot;/&gt;&lt;property id=&quot;20300&quot; value=&quot;Slide 46&quot;/&gt;&lt;property id=&quot;20307&quot; value=&quot;305&quot;/&gt;&lt;/object&gt;&lt;object type=&quot;3&quot; unique_id=&quot;10050&quot;&gt;&lt;property id=&quot;20148&quot; value=&quot;5&quot;/&gt;&lt;property id=&quot;20300&quot; value=&quot;Slide 47 - &amp;quot;Homework for Session 10&amp;quot;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22213</TotalTime>
  <Words>911</Words>
  <Application>Microsoft Macintosh PowerPoint</Application>
  <PresentationFormat>On-screen Show (4:3)</PresentationFormat>
  <Paragraphs>169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CERTIFICATION &amp; COACHING:  IM PEDIATRIC BEST PRACTICES  MODULE 10: Moving Forward - Incorporating IM Home into Pediatric Best Practices</vt:lpstr>
      <vt:lpstr>Learning Objectives for Module 10</vt:lpstr>
      <vt:lpstr>Review of Post-Test from Module 9</vt:lpstr>
      <vt:lpstr>Review of Post-Test from Module 9</vt:lpstr>
      <vt:lpstr>Review of Post-Test from Module 9</vt:lpstr>
      <vt:lpstr>Review of Post-Test from Module 9</vt:lpstr>
      <vt:lpstr>Review of Post-Test from Module 9</vt:lpstr>
      <vt:lpstr>The Key to IM Success:</vt:lpstr>
      <vt:lpstr>Techniques for Success</vt:lpstr>
      <vt:lpstr>IM-Home When Should This Option be Considered?</vt:lpstr>
      <vt:lpstr>Candidacy for IM-Home</vt:lpstr>
      <vt:lpstr>IM-Home eClinic Preview</vt:lpstr>
      <vt:lpstr>5 easy steps to set up your first IM-Home client: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Example 1: Philippa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supervise and support IM-Home clients</vt:lpstr>
      <vt:lpstr>Communicating with Clients</vt:lpstr>
      <vt:lpstr>PowerPoint Presentation</vt:lpstr>
      <vt:lpstr>PowerPoint Presentation</vt:lpstr>
      <vt:lpstr>PowerPoint Presentation</vt:lpstr>
      <vt:lpstr>PowerPoint Presentation</vt:lpstr>
      <vt:lpstr>Case Example 2: Adam</vt:lpstr>
      <vt:lpstr>Pre-K Client Training Plan – start slow</vt:lpstr>
      <vt:lpstr>Build it up gradually</vt:lpstr>
      <vt:lpstr>The ups and downs of IM-Home with a bouncy pre-k client</vt:lpstr>
      <vt:lpstr>Modify exercises to help parents</vt:lpstr>
      <vt:lpstr>Why include IM-Home in your practice?</vt:lpstr>
      <vt:lpstr>PowerPoint Presentation</vt:lpstr>
      <vt:lpstr>IM Universe 3.0</vt:lpstr>
      <vt:lpstr>PowerPoint Presentation</vt:lpstr>
      <vt:lpstr>IM Universe Features:   </vt:lpstr>
      <vt:lpstr>Review of Module 10 Learning Objectives </vt:lpstr>
      <vt:lpstr>PowerPoint Presentation</vt:lpstr>
      <vt:lpstr>Module 10 Homework</vt:lpstr>
    </vt:vector>
  </TitlesOfParts>
  <Company>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McBride</dc:creator>
  <cp:lastModifiedBy>Christopher McElveen</cp:lastModifiedBy>
  <cp:revision>47</cp:revision>
  <dcterms:created xsi:type="dcterms:W3CDTF">2013-03-27T18:34:25Z</dcterms:created>
  <dcterms:modified xsi:type="dcterms:W3CDTF">2014-03-19T16:10:55Z</dcterms:modified>
</cp:coreProperties>
</file>