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9" r:id="rId33"/>
    <p:sldId id="290" r:id="rId34"/>
  </p:sldIdLst>
  <p:sldSz cx="9144000" cy="6858000" type="screen4x3"/>
  <p:notesSz cx="6858000" cy="9144000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0" autoAdjust="0"/>
    <p:restoredTop sz="89834" autoAdjust="0"/>
  </p:normalViewPr>
  <p:slideViewPr>
    <p:cSldViewPr>
      <p:cViewPr varScale="1">
        <p:scale>
          <a:sx n="104" d="100"/>
          <a:sy n="104" d="100"/>
        </p:scale>
        <p:origin x="-112" y="-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74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tags" Target="tags/tag1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0FFCB-7AF2-42B8-97B1-5CE64E6B7647}" type="datetimeFigureOut">
              <a:rPr lang="en-US" smtClean="0"/>
              <a:pPr/>
              <a:t>3/19/14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7BE3AB-01F4-45E0-AA7E-18CCDCFC4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7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36CE2-D6A4-4C43-ADA9-BA2E8FF0458D}" type="datetimeFigureOut">
              <a:rPr lang="en-US" smtClean="0"/>
              <a:pPr/>
              <a:t>3/19/14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5F610-9FE2-3041-B56B-B6EAC447E1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32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state of child development – what is happening</a:t>
            </a:r>
            <a:r>
              <a:rPr lang="en-US" baseline="0" dirty="0" smtClean="0"/>
              <a:t> with our children?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5F610-9FE2-3041-B56B-B6EAC447E18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07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Plyometrics</a:t>
            </a:r>
            <a:r>
              <a:rPr lang="en-US" dirty="0" smtClean="0"/>
              <a:t> = exercise involving repeated rapid stretching and contracting of muscles (as by jumping and rebounding) to increase muscle</a:t>
            </a:r>
            <a:r>
              <a:rPr lang="en-US" baseline="0" dirty="0" smtClean="0"/>
              <a:t> power. Term first used in 1981.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5F610-9FE2-3041-B56B-B6EAC447E18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12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Options: Velcro to light</a:t>
            </a:r>
            <a:r>
              <a:rPr lang="en-US" baseline="0" dirty="0" smtClean="0"/>
              <a:t>  switches; hang a Velcro target game pad for trigger placement; textured notice boards; carpet squares.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5F610-9FE2-3041-B56B-B6EAC447E18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917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hape 250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38915" name="Shape 251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25" tIns="91425" rIns="91425" bIns="91425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143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295400"/>
            <a:ext cx="64770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2700" y="3051175"/>
            <a:ext cx="5334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B192-BDB8-4BA2-8D80-792351395382}" type="datetimeFigureOut">
              <a:rPr lang="en-US" smtClean="0"/>
              <a:pPr/>
              <a:t>3/19/14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AB87-E31B-4DEC-B97A-F57B5FD9B7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602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 cstate="print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6104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3000">
                <a:schemeClr val="accent1">
                  <a:lumMod val="20000"/>
                  <a:lumOff val="80000"/>
                  <a:alpha val="5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B192-BDB8-4BA2-8D80-792351395382}" type="datetimeFigureOut">
              <a:rPr lang="en-US" smtClean="0"/>
              <a:pPr/>
              <a:t>3/19/14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AB87-E31B-4DEC-B97A-F57B5FD9B7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00200"/>
            <a:ext cx="7315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68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B192-BDB8-4BA2-8D80-792351395382}" type="datetimeFigureOut">
              <a:rPr lang="en-US" smtClean="0"/>
              <a:pPr/>
              <a:t>3/19/14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AB87-E31B-4DEC-B97A-F57B5FD9B7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90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95588"/>
            <a:ext cx="6705600" cy="124532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1295401"/>
            <a:ext cx="6705600" cy="13716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B192-BDB8-4BA2-8D80-792351395382}" type="datetimeFigureOut">
              <a:rPr lang="en-US" smtClean="0"/>
              <a:pPr/>
              <a:t>3/19/14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AB87-E31B-4DEC-B97A-F57B5FD9B7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443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600201"/>
            <a:ext cx="35814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600201"/>
            <a:ext cx="3581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B192-BDB8-4BA2-8D80-792351395382}" type="datetimeFigureOut">
              <a:rPr lang="en-US" smtClean="0"/>
              <a:pPr/>
              <a:t>3/19/14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AB87-E31B-4DEC-B97A-F57B5FD9B7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091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535113"/>
            <a:ext cx="3505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2174875"/>
            <a:ext cx="3505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1535113"/>
            <a:ext cx="3581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5400" y="2174875"/>
            <a:ext cx="3581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B192-BDB8-4BA2-8D80-792351395382}" type="datetimeFigureOut">
              <a:rPr lang="en-US" smtClean="0"/>
              <a:pPr/>
              <a:t>3/19/14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AB87-E31B-4DEC-B97A-F57B5FD9B7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239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B192-BDB8-4BA2-8D80-792351395382}" type="datetimeFigureOut">
              <a:rPr lang="en-US" smtClean="0"/>
              <a:pPr/>
              <a:t>3/19/14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AB87-E31B-4DEC-B97A-F57B5FD9B7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77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B192-BDB8-4BA2-8D80-792351395382}" type="datetimeFigureOut">
              <a:rPr lang="en-US" smtClean="0"/>
              <a:pPr/>
              <a:t>3/19/14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AB87-E31B-4DEC-B97A-F57B5FD9B7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29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273050"/>
            <a:ext cx="4419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B192-BDB8-4BA2-8D80-792351395382}" type="datetimeFigureOut">
              <a:rPr lang="en-US" smtClean="0"/>
              <a:pPr/>
              <a:t>3/19/14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AB87-E31B-4DEC-B97A-F57B5FD9B7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962400"/>
            <a:ext cx="67818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09800" y="304800"/>
            <a:ext cx="6781800" cy="3578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09800" y="4529138"/>
            <a:ext cx="67818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B192-BDB8-4BA2-8D80-792351395382}" type="datetimeFigureOut">
              <a:rPr lang="en-US" smtClean="0"/>
              <a:pPr/>
              <a:t>3/19/14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AB87-E31B-4DEC-B97A-F57B5FD9B7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08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0"/>
            <a:ext cx="7315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1295400"/>
            <a:ext cx="7010400" cy="381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CB192-BDB8-4BA2-8D80-792351395382}" type="datetimeFigureOut">
              <a:rPr lang="en-US" smtClean="0"/>
              <a:pPr/>
              <a:t>3/19/14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DAB87-E31B-4DEC-B97A-F57B5FD9B7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29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i="0" u="none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i="0" u="none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5" Type="http://schemas.openxmlformats.org/officeDocument/2006/relationships/image" Target="../media/image34.jpe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Relationship Id="rId3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jpeg"/><Relationship Id="rId3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Relationship Id="rId3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Relationship Id="rId3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eg"/><Relationship Id="rId3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4" Type="http://schemas.openxmlformats.org/officeDocument/2006/relationships/image" Target="../media/image50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nsory-processing-disorder.com/" TargetMode="External"/><Relationship Id="rId4" Type="http://schemas.openxmlformats.org/officeDocument/2006/relationships/hyperlink" Target="http://www.sensorysmarts.com/" TargetMode="External"/><Relationship Id="rId5" Type="http://schemas.openxmlformats.org/officeDocument/2006/relationships/hyperlink" Target="http://www.spdsupport.org/" TargetMode="External"/><Relationship Id="rId6" Type="http://schemas.openxmlformats.org/officeDocument/2006/relationships/hyperlink" Target="http://www.dyspraxiausa.org/" TargetMode="External"/><Relationship Id="rId7" Type="http://schemas.openxmlformats.org/officeDocument/2006/relationships/hyperlink" Target="http://www.dyspraxia.info/" TargetMode="External"/><Relationship Id="rId8" Type="http://schemas.openxmlformats.org/officeDocument/2006/relationships/hyperlink" Target="http://www.alifewithdyspraxia.webs.com/" TargetMode="External"/><Relationship Id="rId9" Type="http://schemas.openxmlformats.org/officeDocument/2006/relationships/hyperlink" Target="http://www.autismspeaks.org/" TargetMode="External"/><Relationship Id="rId10" Type="http://schemas.openxmlformats.org/officeDocument/2006/relationships/hyperlink" Target="http://www.aspergersyndrome.org/" TargetMode="External"/><Relationship Id="rId11" Type="http://schemas.openxmlformats.org/officeDocument/2006/relationships/hyperlink" Target="http://www.autismspot.org/" TargetMode="External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spdfoundation.net/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524000"/>
            <a:ext cx="6477000" cy="1470025"/>
          </a:xfrm>
        </p:spPr>
        <p:txBody>
          <a:bodyPr>
            <a:noAutofit/>
          </a:bodyPr>
          <a:lstStyle/>
          <a:p>
            <a:r>
              <a:rPr lang="en-US" sz="4000" dirty="0"/>
              <a:t>Interactive </a:t>
            </a:r>
            <a:r>
              <a:rPr lang="en-US" sz="4000" dirty="0" smtClean="0"/>
              <a:t>Metronome</a:t>
            </a:r>
            <a:r>
              <a:rPr lang="en-US" sz="4000" baseline="30000" dirty="0" smtClean="0"/>
              <a:t>®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Pediatric Specialist Coaching</a:t>
            </a:r>
            <a:br>
              <a:rPr lang="en-US" sz="4000" dirty="0"/>
            </a:br>
            <a:r>
              <a:rPr lang="en-US" sz="4000" dirty="0" smtClean="0"/>
              <a:t>Module </a:t>
            </a:r>
            <a:r>
              <a:rPr lang="en-US" sz="4000" dirty="0"/>
              <a:t>1: Overview and Foundations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048000" y="3886200"/>
            <a:ext cx="4038600" cy="1066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0D5A50"/>
                </a:solidFill>
              </a:rPr>
              <a:t>By Mary Jones, OTR/L, </a:t>
            </a:r>
            <a:r>
              <a:rPr lang="en-US" dirty="0" err="1" smtClean="0">
                <a:solidFill>
                  <a:srgbClr val="0D5A50"/>
                </a:solidFill>
              </a:rPr>
              <a:t>DipCOT</a:t>
            </a:r>
            <a:endParaRPr lang="en-US" dirty="0" smtClean="0">
              <a:solidFill>
                <a:srgbClr val="0D5A50"/>
              </a:solidFill>
            </a:endParaRPr>
          </a:p>
          <a:p>
            <a:r>
              <a:rPr lang="en-US" dirty="0" smtClean="0">
                <a:solidFill>
                  <a:srgbClr val="0D5A50"/>
                </a:solidFill>
              </a:rPr>
              <a:t>Sensational Kids, LLC</a:t>
            </a:r>
          </a:p>
          <a:p>
            <a:r>
              <a:rPr lang="en-US" dirty="0" smtClean="0">
                <a:solidFill>
                  <a:srgbClr val="0D5A50"/>
                </a:solidFill>
              </a:rPr>
              <a:t>Brain Focus International, Inc.</a:t>
            </a:r>
          </a:p>
        </p:txBody>
      </p:sp>
    </p:spTree>
    <p:extLst>
      <p:ext uri="{BB962C8B-B14F-4D97-AF65-F5344CB8AC3E}">
        <p14:creationId xmlns:p14="http://schemas.microsoft.com/office/powerpoint/2010/main" val="3480454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Peak Performance</a:t>
            </a:r>
            <a:endParaRPr lang="en-US" dirty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2438400" y="1143000"/>
            <a:ext cx="6477000" cy="47244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Speed -  </a:t>
            </a:r>
            <a:r>
              <a:rPr lang="en-US" sz="2900" b="0" dirty="0" smtClean="0"/>
              <a:t>focuses on developing starting speed and maximizing top end speed. Utilization of </a:t>
            </a:r>
            <a:r>
              <a:rPr lang="en-US" sz="2900" b="0" dirty="0" err="1" smtClean="0"/>
              <a:t>plyometrics</a:t>
            </a:r>
            <a:r>
              <a:rPr lang="en-US" sz="2900" b="0" dirty="0" smtClean="0"/>
              <a:t> and speed training techniques to maximize performance.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Agility – </a:t>
            </a:r>
            <a:r>
              <a:rPr lang="en-US" sz="2900" b="0" dirty="0" smtClean="0"/>
              <a:t>focuses on developing coordination, foot speed, reactive ability, and quickness. Utilization of sport specific movement pattern drills, </a:t>
            </a:r>
            <a:r>
              <a:rPr lang="en-US" sz="2900" b="0" dirty="0" err="1" smtClean="0"/>
              <a:t>plyometrics</a:t>
            </a:r>
            <a:r>
              <a:rPr lang="en-US" sz="2900" b="0" dirty="0" smtClean="0"/>
              <a:t>, and various mobility training equipment.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Conditioning – </a:t>
            </a:r>
            <a:r>
              <a:rPr lang="en-US" sz="2900" b="0" dirty="0" smtClean="0"/>
              <a:t>focuses on developing sport specific fitness by combining creative training methods with traditional conditioning equipment.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Strength – </a:t>
            </a:r>
            <a:r>
              <a:rPr lang="en-US" sz="2900" b="0" dirty="0" smtClean="0"/>
              <a:t>focuses on teaching proper resistance training techniques for a variety of sport specific exercises with emphasis on core.</a:t>
            </a:r>
            <a:endParaRPr lang="en-US" sz="2900" b="0" dirty="0"/>
          </a:p>
        </p:txBody>
      </p:sp>
      <p:pic>
        <p:nvPicPr>
          <p:cNvPr id="9220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0" t="12651" b="9637"/>
          <a:stretch>
            <a:fillRect/>
          </a:stretch>
        </p:blipFill>
        <p:spPr bwMode="auto">
          <a:xfrm>
            <a:off x="228600" y="2209800"/>
            <a:ext cx="1894210" cy="2303859"/>
          </a:xfrm>
          <a:prstGeom prst="roundRect">
            <a:avLst/>
          </a:prstGeom>
          <a:noFill/>
          <a:ln w="38100" cap="sq">
            <a:solidFill>
              <a:schemeClr val="accent3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6" descr="C:\Users\BrainFocus1\AppData\Local\Microsoft\Windows\Temporary Internet Files\Content.IE5\F2ARZTUM\MP90044874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" b="7895"/>
          <a:stretch>
            <a:fillRect/>
          </a:stretch>
        </p:blipFill>
        <p:spPr bwMode="auto">
          <a:xfrm>
            <a:off x="228600" y="4800600"/>
            <a:ext cx="2448195" cy="1570434"/>
          </a:xfrm>
          <a:prstGeom prst="roundRect">
            <a:avLst/>
          </a:prstGeom>
          <a:noFill/>
          <a:ln w="38100" cap="sq">
            <a:solidFill>
              <a:schemeClr val="accent1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77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Recreational</a:t>
            </a:r>
            <a:endParaRPr 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1752600" y="1219200"/>
            <a:ext cx="5105400" cy="28194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Effective use of free time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Personal development of </a:t>
            </a:r>
            <a:r>
              <a:rPr lang="ja-JP" altLang="en-US" dirty="0" smtClean="0"/>
              <a:t>‘</a:t>
            </a:r>
            <a:r>
              <a:rPr lang="en-US" dirty="0" smtClean="0"/>
              <a:t>self</a:t>
            </a:r>
            <a:r>
              <a:rPr lang="ja-JP" altLang="en-US" dirty="0" smtClean="0"/>
              <a:t>’</a:t>
            </a: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Socially acceptable activities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PLAY!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Keeping up with peers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Ability to engage, socialize, plan, follow-through</a:t>
            </a:r>
            <a:endParaRPr lang="en-US" dirty="0"/>
          </a:p>
        </p:txBody>
      </p:sp>
      <p:pic>
        <p:nvPicPr>
          <p:cNvPr id="10244" name="Picture 6" descr="C:\Users\BrainFocus1\AppData\Local\Microsoft\Windows\Temporary Internet Files\Content.IE5\F2ARZTUM\MP90044865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520" y="2819399"/>
            <a:ext cx="2001983" cy="2999923"/>
          </a:xfrm>
          <a:prstGeom prst="roundRect">
            <a:avLst/>
          </a:prstGeom>
          <a:noFill/>
          <a:ln w="38100" cap="sq">
            <a:solidFill>
              <a:schemeClr val="accent6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7" descr="C:\Users\BrainFocus1\AppData\Local\Microsoft\Windows\Temporary Internet Files\Content.IE5\F2ARZTUM\MP90043178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86200"/>
            <a:ext cx="2330917" cy="2330917"/>
          </a:xfrm>
          <a:prstGeom prst="roundRect">
            <a:avLst/>
          </a:prstGeom>
          <a:noFill/>
          <a:ln w="38100" cap="sq">
            <a:solidFill>
              <a:schemeClr val="accent3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9" descr="C:\Users\BrainFocus1\AppData\Local\Microsoft\Windows\Temporary Internet Files\Content.IE5\BQD6BJDE\MP90026268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7599"/>
            <a:ext cx="3069580" cy="2035969"/>
          </a:xfrm>
          <a:prstGeom prst="roundRect">
            <a:avLst/>
          </a:prstGeom>
          <a:noFill/>
          <a:ln w="38100" cap="sq">
            <a:solidFill>
              <a:schemeClr val="accent1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10" descr="C:\Users\BrainFocus1\AppData\Local\Microsoft\Windows\Temporary Internet Files\Content.IE5\HNKHN620\MP900262229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908495"/>
            <a:ext cx="2786063" cy="1821656"/>
          </a:xfrm>
          <a:prstGeom prst="roundRect">
            <a:avLst/>
          </a:prstGeom>
          <a:noFill/>
          <a:ln w="38100" cap="sq">
            <a:solidFill>
              <a:schemeClr val="accent2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99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315200" cy="1143000"/>
          </a:xfrm>
        </p:spPr>
        <p:txBody>
          <a:bodyPr/>
          <a:lstStyle/>
          <a:p>
            <a:r>
              <a:rPr lang="en-US" dirty="0" smtClean="0"/>
              <a:t>Lifestyle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1143000"/>
            <a:ext cx="7772400" cy="4724400"/>
          </a:xfrm>
        </p:spPr>
        <p:txBody>
          <a:bodyPr/>
          <a:lstStyle/>
          <a:p>
            <a:r>
              <a:rPr lang="en-US" dirty="0" smtClean="0"/>
              <a:t>Choices</a:t>
            </a:r>
          </a:p>
          <a:p>
            <a:r>
              <a:rPr lang="en-US" dirty="0" smtClean="0"/>
              <a:t>Opportunities</a:t>
            </a:r>
          </a:p>
          <a:p>
            <a:r>
              <a:rPr lang="en-US" dirty="0" smtClean="0"/>
              <a:t>Exposure</a:t>
            </a:r>
          </a:p>
          <a:p>
            <a:r>
              <a:rPr lang="en-US" dirty="0" smtClean="0"/>
              <a:t>Tolerance</a:t>
            </a:r>
          </a:p>
          <a:p>
            <a:endParaRPr lang="en-US" dirty="0"/>
          </a:p>
        </p:txBody>
      </p:sp>
      <p:pic>
        <p:nvPicPr>
          <p:cNvPr id="11267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175645"/>
            <a:ext cx="2402086" cy="3571875"/>
          </a:xfrm>
          <a:prstGeom prst="roundRect">
            <a:avLst/>
          </a:prstGeom>
          <a:noFill/>
          <a:ln w="38100" cap="sq">
            <a:solidFill>
              <a:schemeClr val="accent6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15" y="4030265"/>
            <a:ext cx="3316263" cy="2205633"/>
          </a:xfrm>
          <a:prstGeom prst="roundRect">
            <a:avLst/>
          </a:prstGeom>
          <a:noFill/>
          <a:ln w="38100" cap="sq">
            <a:solidFill>
              <a:schemeClr val="accent1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778" y="2314074"/>
            <a:ext cx="2232422" cy="2223492"/>
          </a:xfrm>
          <a:prstGeom prst="roundRect">
            <a:avLst/>
          </a:prstGeom>
          <a:noFill/>
          <a:ln w="38100" cap="sq">
            <a:solidFill>
              <a:schemeClr val="accent3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9" descr="C:\Users\BrainFocus1\AppData\Local\Microsoft\Windows\Temporary Internet Files\Content.IE5\20RDPH8Q\MP900178744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4191000"/>
            <a:ext cx="3000375" cy="1884164"/>
          </a:xfrm>
          <a:prstGeom prst="roundRect">
            <a:avLst/>
          </a:prstGeom>
          <a:ln w="381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9053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Extra-Curricular</a:t>
            </a:r>
            <a:endParaRPr 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1219200" y="1219200"/>
            <a:ext cx="6629400" cy="3505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/>
              <a:t>Sports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Drama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Music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Voice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Dance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Clubs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Societies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Cultural</a:t>
            </a:r>
            <a:endParaRPr lang="en-US" sz="2400" dirty="0"/>
          </a:p>
        </p:txBody>
      </p:sp>
      <p:pic>
        <p:nvPicPr>
          <p:cNvPr id="12292" name="Picture 5" descr="C:\Users\BrainFocus1\AppData\Local\Microsoft\Windows\Temporary Internet Files\Content.IE5\HNKHN620\MP90043945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657600"/>
            <a:ext cx="2920602" cy="1950110"/>
          </a:xfrm>
          <a:prstGeom prst="roundRect">
            <a:avLst/>
          </a:prstGeom>
          <a:noFill/>
          <a:ln w="38100" cap="sq">
            <a:solidFill>
              <a:schemeClr val="accent4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8" descr="C:\Users\BrainFocus1\AppData\Local\Microsoft\Windows\Temporary Internet Files\Content.IE5\F2ARZTUM\MP90043064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447800"/>
            <a:ext cx="3125391" cy="2080617"/>
          </a:xfrm>
          <a:prstGeom prst="roundRect">
            <a:avLst/>
          </a:prstGeom>
          <a:ln w="381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294" name="Picture 12" descr="C:\Users\BrainFocus1\AppData\Local\Microsoft\Windows\Temporary Internet Files\Content.IE5\HNKHN620\MP900439426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038600"/>
            <a:ext cx="2923282" cy="1940768"/>
          </a:xfrm>
          <a:prstGeom prst="roundRect">
            <a:avLst/>
          </a:prstGeom>
          <a:noFill/>
          <a:ln w="38100" cap="sq">
            <a:solidFill>
              <a:schemeClr val="accent2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41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15200" cy="1143000"/>
          </a:xfrm>
        </p:spPr>
        <p:txBody>
          <a:bodyPr/>
          <a:lstStyle/>
          <a:p>
            <a:r>
              <a:rPr lang="en-US" dirty="0" smtClean="0"/>
              <a:t>Wellness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Mental Endurance</a:t>
            </a:r>
          </a:p>
          <a:p>
            <a:r>
              <a:rPr lang="en-US" dirty="0"/>
              <a:t> </a:t>
            </a:r>
            <a:r>
              <a:rPr lang="en-US" dirty="0" smtClean="0"/>
              <a:t>Mental Attitude</a:t>
            </a:r>
          </a:p>
          <a:p>
            <a:r>
              <a:rPr lang="en-US" dirty="0" smtClean="0"/>
              <a:t> Stress Management</a:t>
            </a:r>
          </a:p>
          <a:p>
            <a:r>
              <a:rPr lang="en-US" dirty="0" smtClean="0"/>
              <a:t> Focused Attention</a:t>
            </a:r>
          </a:p>
          <a:p>
            <a:r>
              <a:rPr lang="en-US" dirty="0" smtClean="0"/>
              <a:t> Sleep</a:t>
            </a:r>
            <a:endParaRPr lang="en-US" dirty="0"/>
          </a:p>
        </p:txBody>
      </p:sp>
      <p:pic>
        <p:nvPicPr>
          <p:cNvPr id="13316" name="Picture 9" descr="C:\Users\BrainFocus1\AppData\Local\Microsoft\Windows\Temporary Internet Files\Content.IE5\HNKHN620\MP90044861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6086" y="1447800"/>
            <a:ext cx="3112433" cy="4191000"/>
          </a:xfrm>
          <a:prstGeom prst="roundRect">
            <a:avLst/>
          </a:prstGeom>
          <a:ln w="38100" cap="sq" cmpd="thickThin">
            <a:solidFill>
              <a:schemeClr val="accent4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3632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Key to IM Success: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Modify for Engagement!</a:t>
            </a:r>
          </a:p>
          <a:p>
            <a:r>
              <a:rPr lang="en-US" dirty="0" smtClean="0"/>
              <a:t>Be Spontaneous for Novelty!</a:t>
            </a:r>
          </a:p>
          <a:p>
            <a:r>
              <a:rPr lang="en-US" dirty="0" smtClean="0"/>
              <a:t>Increase Repetition for</a:t>
            </a:r>
          </a:p>
          <a:p>
            <a:pPr>
              <a:buNone/>
            </a:pPr>
            <a:r>
              <a:rPr lang="en-US" dirty="0" smtClean="0"/>
              <a:t>	Synaptic Growth!</a:t>
            </a:r>
            <a:endParaRPr lang="en-US" dirty="0"/>
          </a:p>
        </p:txBody>
      </p:sp>
      <p:sp>
        <p:nvSpPr>
          <p:cNvPr id="17411" name="Rectangle 2"/>
          <p:cNvSpPr>
            <a:spLocks/>
          </p:cNvSpPr>
          <p:nvPr/>
        </p:nvSpPr>
        <p:spPr bwMode="auto">
          <a:xfrm>
            <a:off x="714375" y="3527820"/>
            <a:ext cx="5518547" cy="563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80000"/>
              </a:lnSpc>
              <a:buClr>
                <a:srgbClr val="000000"/>
              </a:buClr>
              <a:buSzPct val="125000"/>
            </a:pPr>
            <a:endParaRPr lang="en-US" sz="4500" dirty="0">
              <a:cs typeface="Marker Felt" charset="0"/>
            </a:endParaRPr>
          </a:p>
        </p:txBody>
      </p:sp>
      <p:pic>
        <p:nvPicPr>
          <p:cNvPr id="16388" name="Picture 6" descr="C:\Users\BrainFocus1\AppData\Local\Microsoft\Windows\Temporary Internet Files\Content.IE5\F2ARZTUM\MC90002755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90800"/>
            <a:ext cx="2376265" cy="3285894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74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Techniques for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66800" y="1295400"/>
            <a:ext cx="7620000" cy="45720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FF0000"/>
                </a:solidFill>
              </a:rPr>
              <a:t>Positioning alternatives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Physical Environment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Sensory Environment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Motivation Strategies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Tempo/Timing variance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Feedback Strategies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Interpreting Data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Pacing of activities and themes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Duration of tasks and sessions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Building Relationships – allowing control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Switch choices and Access</a:t>
            </a:r>
          </a:p>
        </p:txBody>
      </p:sp>
      <p:pic>
        <p:nvPicPr>
          <p:cNvPr id="17412" name="Picture 6" descr="C:\Users\BrainFocus1\AppData\Local\Microsoft\Windows\Temporary Internet Files\Content.IE5\BQD6BJDE\MC90004040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447800"/>
            <a:ext cx="2741414" cy="278606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89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315200" cy="1143000"/>
          </a:xfrm>
        </p:spPr>
        <p:txBody>
          <a:bodyPr/>
          <a:lstStyle/>
          <a:p>
            <a:r>
              <a:rPr lang="en-US" dirty="0" smtClean="0"/>
              <a:t>Set Up - Equipment</a:t>
            </a:r>
            <a:endParaRPr lang="en-US" dirty="0"/>
          </a:p>
        </p:txBody>
      </p:sp>
      <p:pic>
        <p:nvPicPr>
          <p:cNvPr id="14339" name="Picture 2" descr="G:\PBP COACHING 2012\11-09 rescue 6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2" r="21875" b="5556"/>
          <a:stretch>
            <a:fillRect/>
          </a:stretch>
        </p:blipFill>
        <p:spPr bwMode="auto">
          <a:xfrm>
            <a:off x="457200" y="2571750"/>
            <a:ext cx="2465710" cy="3062883"/>
          </a:xfrm>
          <a:prstGeom prst="roundRect">
            <a:avLst/>
          </a:prstGeom>
          <a:noFill/>
          <a:ln w="38100" cap="sq">
            <a:solidFill>
              <a:schemeClr val="accent1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G:\PBP COACHING 2012\DSC030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106" y="1607344"/>
            <a:ext cx="2643188" cy="1982391"/>
          </a:xfrm>
          <a:prstGeom prst="roundRect">
            <a:avLst/>
          </a:prstGeom>
          <a:noFill/>
          <a:ln w="38100" cap="sq">
            <a:solidFill>
              <a:schemeClr val="accent2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G:\PBP COACHING 2012\DSC030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6"/>
          <a:stretch>
            <a:fillRect/>
          </a:stretch>
        </p:blipFill>
        <p:spPr bwMode="auto">
          <a:xfrm>
            <a:off x="3403997" y="3804047"/>
            <a:ext cx="2157636" cy="2357438"/>
          </a:xfrm>
          <a:prstGeom prst="roundRect">
            <a:avLst/>
          </a:prstGeom>
          <a:noFill/>
          <a:ln w="38100" cap="sq">
            <a:solidFill>
              <a:schemeClr val="accent3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7" descr="G:\PBP COACHING 2012\11-09 rescue 26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"/>
          <a:stretch>
            <a:fillRect/>
          </a:stretch>
        </p:blipFill>
        <p:spPr bwMode="auto">
          <a:xfrm>
            <a:off x="6029325" y="2303860"/>
            <a:ext cx="2678906" cy="3311798"/>
          </a:xfrm>
          <a:prstGeom prst="roundRect">
            <a:avLst/>
          </a:prstGeom>
          <a:noFill/>
          <a:ln w="38100" cap="sq">
            <a:solidFill>
              <a:schemeClr val="accent4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57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G:\PBP COACHING 2012\2008_0610IMequipt0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83" y="457200"/>
            <a:ext cx="3208734" cy="2406550"/>
          </a:xfrm>
          <a:prstGeom prst="roundRect">
            <a:avLst/>
          </a:prstGeom>
          <a:solidFill>
            <a:srgbClr val="000000"/>
          </a:solidFill>
          <a:ln w="38100" cap="sq">
            <a:solidFill>
              <a:schemeClr val="accent3"/>
            </a:solidFill>
            <a:miter lim="800000"/>
            <a:headEnd/>
            <a:tailEnd/>
          </a:ln>
          <a:effectLst/>
        </p:spPr>
      </p:pic>
      <p:pic>
        <p:nvPicPr>
          <p:cNvPr id="15363" name="Picture 2" descr="G:\PBP COACHING 2012\11-09 rescue 7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2570" y="457200"/>
            <a:ext cx="3371850" cy="4495800"/>
          </a:xfrm>
          <a:prstGeom prst="roundRect">
            <a:avLst/>
          </a:prstGeom>
          <a:ln w="381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364" name="Picture 6" descr="G:\PBP COACHING 2012\11-09 rescue 26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705100"/>
            <a:ext cx="2777728" cy="3703639"/>
          </a:xfrm>
          <a:prstGeom prst="roundRect">
            <a:avLst/>
          </a:prstGeom>
          <a:noFill/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-76200" y="1418159"/>
            <a:ext cx="978408" cy="484632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08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315200" cy="1143000"/>
          </a:xfrm>
        </p:spPr>
        <p:txBody>
          <a:bodyPr/>
          <a:lstStyle/>
          <a:p>
            <a:r>
              <a:rPr lang="en-US" dirty="0" smtClean="0"/>
              <a:t>Positioning: Upright 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143000"/>
            <a:ext cx="7010400" cy="1143000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UPRIGHT STANCE: Extensor tone; balance; visual orientation; praxis. </a:t>
            </a:r>
          </a:p>
          <a:p>
            <a:r>
              <a:rPr lang="en-US" dirty="0" smtClean="0"/>
              <a:t>Modify with variance of surface/texture/height/size of base/footwear.</a:t>
            </a:r>
          </a:p>
        </p:txBody>
      </p:sp>
      <p:pic>
        <p:nvPicPr>
          <p:cNvPr id="18435" name="Picture 2" descr="C:\Users\BrainFocus1\Documents\PBP COACHING PICTURES\[01287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438400"/>
            <a:ext cx="2571750" cy="3429000"/>
          </a:xfrm>
          <a:prstGeom prst="roundRect">
            <a:avLst/>
          </a:prstGeom>
          <a:noFill/>
          <a:ln w="38100" cap="sq">
            <a:solidFill>
              <a:schemeClr val="accent1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3" descr="C:\Users\BrainFocus1\Documents\PBP COACHING PICTURES\[012872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703" y="2438400"/>
            <a:ext cx="2464594" cy="3429000"/>
          </a:xfrm>
          <a:prstGeom prst="roundRect">
            <a:avLst/>
          </a:prstGeom>
          <a:noFill/>
          <a:ln w="38100" cap="sq">
            <a:solidFill>
              <a:schemeClr val="accent2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4" descr="C:\Users\BrainFocus1\Documents\PBP COACHING PICTURES\[012873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922" y="2438400"/>
            <a:ext cx="2571750" cy="3429000"/>
          </a:xfrm>
          <a:prstGeom prst="roundRect">
            <a:avLst/>
          </a:prstGeom>
          <a:noFill/>
          <a:ln w="38100" cap="sq">
            <a:solidFill>
              <a:schemeClr val="accent3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18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315200" cy="1143000"/>
          </a:xfrm>
        </p:spPr>
        <p:txBody>
          <a:bodyPr/>
          <a:lstStyle/>
          <a:p>
            <a:r>
              <a:rPr lang="en-US" dirty="0" smtClean="0"/>
              <a:t>Program Outline</a:t>
            </a:r>
            <a:endParaRPr lang="en-US" dirty="0"/>
          </a:p>
        </p:txBody>
      </p:sp>
      <p:sp>
        <p:nvSpPr>
          <p:cNvPr id="4099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71600"/>
            <a:ext cx="8305800" cy="4724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sz="1900" dirty="0" smtClean="0"/>
              <a:t>Module 1: </a:t>
            </a:r>
            <a:r>
              <a:rPr lang="en-US" sz="1900" b="0" dirty="0" smtClean="0"/>
              <a:t>Pediatric Overview and Foundations</a:t>
            </a:r>
          </a:p>
          <a:p>
            <a:pPr>
              <a:lnSpc>
                <a:spcPct val="120000"/>
              </a:lnSpc>
            </a:pPr>
            <a:r>
              <a:rPr lang="en-US" sz="1900" dirty="0" smtClean="0"/>
              <a:t>Module 2: </a:t>
            </a:r>
            <a:r>
              <a:rPr lang="en-US" sz="1900" b="0" dirty="0" smtClean="0"/>
              <a:t>Modifying IM to Pediatric Populations</a:t>
            </a:r>
          </a:p>
          <a:p>
            <a:pPr>
              <a:lnSpc>
                <a:spcPct val="120000"/>
              </a:lnSpc>
            </a:pPr>
            <a:r>
              <a:rPr lang="en-US" sz="1900" dirty="0" smtClean="0"/>
              <a:t>Module 3: </a:t>
            </a:r>
            <a:r>
              <a:rPr lang="en-US" sz="1900" b="0" dirty="0" smtClean="0"/>
              <a:t>Motivational Strategies</a:t>
            </a:r>
          </a:p>
          <a:p>
            <a:pPr>
              <a:lnSpc>
                <a:spcPct val="120000"/>
              </a:lnSpc>
            </a:pPr>
            <a:r>
              <a:rPr lang="en-US" sz="1900" dirty="0" smtClean="0"/>
              <a:t>Module 4: </a:t>
            </a:r>
            <a:r>
              <a:rPr lang="en-US" sz="1900" b="0" dirty="0" smtClean="0"/>
              <a:t>Teaching Auditory Association Skills</a:t>
            </a:r>
          </a:p>
          <a:p>
            <a:pPr>
              <a:lnSpc>
                <a:spcPct val="120000"/>
              </a:lnSpc>
            </a:pPr>
            <a:r>
              <a:rPr lang="en-US" sz="1900" dirty="0" smtClean="0"/>
              <a:t>Module 5</a:t>
            </a:r>
            <a:r>
              <a:rPr lang="en-US" sz="1900" b="0" dirty="0" smtClean="0"/>
              <a:t>: Building relationships – </a:t>
            </a:r>
            <a:r>
              <a:rPr lang="en-US" sz="1900" b="0" dirty="0" smtClean="0"/>
              <a:t>Allowing control, </a:t>
            </a:r>
            <a:r>
              <a:rPr lang="en-US" sz="1900" b="0" dirty="0" smtClean="0"/>
              <a:t>switch choices and access. </a:t>
            </a:r>
          </a:p>
          <a:p>
            <a:pPr>
              <a:lnSpc>
                <a:spcPct val="120000"/>
              </a:lnSpc>
            </a:pPr>
            <a:r>
              <a:rPr lang="en-US" sz="1900" dirty="0" smtClean="0"/>
              <a:t>Module 6: </a:t>
            </a:r>
            <a:r>
              <a:rPr lang="en-US" sz="1900" b="0" dirty="0" smtClean="0"/>
              <a:t>Interpreting Data </a:t>
            </a:r>
          </a:p>
          <a:p>
            <a:pPr>
              <a:lnSpc>
                <a:spcPct val="120000"/>
              </a:lnSpc>
            </a:pPr>
            <a:r>
              <a:rPr lang="en-US" sz="1900" dirty="0" smtClean="0"/>
              <a:t>Module 7: </a:t>
            </a:r>
            <a:r>
              <a:rPr lang="en-US" sz="1900" b="0" dirty="0" smtClean="0"/>
              <a:t>Setting up Individualized Pediatric Treatment Plans with IM:  Case</a:t>
            </a:r>
            <a:r>
              <a:rPr lang="en-US" sz="1900" b="0" dirty="0"/>
              <a:t> </a:t>
            </a:r>
            <a:r>
              <a:rPr lang="en-US" sz="1900" b="0" dirty="0" smtClean="0"/>
              <a:t>   Examples.</a:t>
            </a:r>
          </a:p>
          <a:p>
            <a:pPr>
              <a:lnSpc>
                <a:spcPct val="120000"/>
              </a:lnSpc>
            </a:pPr>
            <a:r>
              <a:rPr lang="en-US" sz="1900" dirty="0" smtClean="0"/>
              <a:t>Module 8: </a:t>
            </a:r>
            <a:r>
              <a:rPr lang="en-US" sz="1900" b="0" dirty="0" smtClean="0"/>
              <a:t>Special </a:t>
            </a:r>
            <a:r>
              <a:rPr lang="en-US" sz="1900" b="0" dirty="0" smtClean="0"/>
              <a:t>Considerations – </a:t>
            </a:r>
            <a:r>
              <a:rPr lang="en-US" sz="1900" b="0" smtClean="0"/>
              <a:t>IM </a:t>
            </a:r>
            <a:r>
              <a:rPr lang="en-US" sz="1900" b="0" smtClean="0"/>
              <a:t>training </a:t>
            </a:r>
            <a:r>
              <a:rPr lang="en-US" sz="1900" b="0" dirty="0" smtClean="0"/>
              <a:t>plans </a:t>
            </a:r>
            <a:r>
              <a:rPr lang="en-US" sz="1900" b="0" dirty="0" smtClean="0"/>
              <a:t>with </a:t>
            </a:r>
            <a:r>
              <a:rPr lang="en-US" sz="1900" b="0" dirty="0" smtClean="0"/>
              <a:t>infant-toddlers </a:t>
            </a:r>
            <a:r>
              <a:rPr lang="en-US" sz="1900" b="0" dirty="0" smtClean="0"/>
              <a:t>or </a:t>
            </a:r>
            <a:r>
              <a:rPr lang="en-US" sz="1900" b="0" dirty="0" smtClean="0"/>
              <a:t>clients </a:t>
            </a:r>
            <a:r>
              <a:rPr lang="en-US" sz="1900" b="0" dirty="0" smtClean="0"/>
              <a:t>with </a:t>
            </a:r>
            <a:r>
              <a:rPr lang="en-US" sz="1900" b="0" dirty="0" smtClean="0"/>
              <a:t>decreased cognitive capabilities</a:t>
            </a:r>
            <a:r>
              <a:rPr lang="en-US" sz="1900" b="0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US" sz="1900" dirty="0" smtClean="0"/>
              <a:t>Module 9: </a:t>
            </a:r>
            <a:r>
              <a:rPr lang="en-US" sz="1900" b="0" dirty="0" smtClean="0"/>
              <a:t>Use of IM Systems in Group and Social </a:t>
            </a:r>
            <a:r>
              <a:rPr lang="en-US" sz="1900" b="0" dirty="0" smtClean="0"/>
              <a:t>Settings       </a:t>
            </a:r>
            <a:endParaRPr lang="en-US" sz="1900" b="0" dirty="0" smtClean="0"/>
          </a:p>
          <a:p>
            <a:pPr>
              <a:lnSpc>
                <a:spcPct val="120000"/>
              </a:lnSpc>
            </a:pPr>
            <a:r>
              <a:rPr lang="en-US" sz="1900" dirty="0" smtClean="0"/>
              <a:t>Module 10: </a:t>
            </a:r>
            <a:r>
              <a:rPr lang="en-US" sz="1900" b="0" dirty="0" smtClean="0"/>
              <a:t>Moving Forward – Incorporating </a:t>
            </a:r>
            <a:r>
              <a:rPr lang="en-US" sz="1900" b="0" dirty="0" smtClean="0"/>
              <a:t>IM-Home </a:t>
            </a:r>
            <a:r>
              <a:rPr lang="en-US" sz="1900" b="0" dirty="0" smtClean="0"/>
              <a:t>into </a:t>
            </a:r>
            <a:r>
              <a:rPr lang="en-US" sz="1900" b="0" dirty="0" smtClean="0"/>
              <a:t>your pediatric </a:t>
            </a:r>
            <a:r>
              <a:rPr lang="en-US" sz="1900" b="0" dirty="0" smtClean="0"/>
              <a:t>best practices.</a:t>
            </a:r>
          </a:p>
        </p:txBody>
      </p:sp>
    </p:spTree>
    <p:extLst>
      <p:ext uri="{BB962C8B-B14F-4D97-AF65-F5344CB8AC3E}">
        <p14:creationId xmlns:p14="http://schemas.microsoft.com/office/powerpoint/2010/main" val="253931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BrainFocus1\Documents\PBP COACHING PICTURES\[012874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2251398" cy="3482578"/>
          </a:xfrm>
          <a:prstGeom prst="roundRect">
            <a:avLst/>
          </a:prstGeom>
          <a:noFill/>
          <a:ln w="38100" cap="sq">
            <a:solidFill>
              <a:schemeClr val="accent3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BrainFocus1\Documents\PBP COACHING PICTURES\[012876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341" y="2590800"/>
            <a:ext cx="2303859" cy="3429000"/>
          </a:xfrm>
          <a:prstGeom prst="roundRect">
            <a:avLst/>
          </a:prstGeom>
          <a:noFill/>
          <a:ln w="38100" cap="sq">
            <a:solidFill>
              <a:schemeClr val="accent1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Half Kneeling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1295400"/>
            <a:ext cx="5181600" cy="4038600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HALF KNEELING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Core strengthening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Pelvic segmentation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Upper body/lower body integration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Proprioceptive body-in-space  </a:t>
            </a:r>
            <a:br>
              <a:rPr lang="en-US" dirty="0" smtClean="0"/>
            </a:br>
            <a:r>
              <a:rPr lang="en-US" dirty="0" smtClean="0"/>
              <a:t>awareness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Reflex integration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Bilateral integration (praxis)</a:t>
            </a:r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MODIFY: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Surfaces/textures/heights/</a:t>
            </a:r>
            <a:br>
              <a:rPr lang="en-US" dirty="0" smtClean="0"/>
            </a:br>
            <a:r>
              <a:rPr lang="en-US" dirty="0" smtClean="0"/>
              <a:t>stability/alternate knees</a:t>
            </a:r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3125391" y="2143125"/>
            <a:ext cx="2917775" cy="326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 eaLnBrk="0" hangingPunct="0">
              <a:defRPr sz="1200">
                <a:solidFill>
                  <a:srgbClr val="727272"/>
                </a:solidFill>
                <a:latin typeface="Marker Felt" charset="0"/>
                <a:ea typeface="ヒラギノ明朝 ProN W3" charset="0"/>
                <a:cs typeface="ヒラギノ明朝 ProN W3" charset="0"/>
                <a:sym typeface="Marker Felt" charset="0"/>
              </a:defRPr>
            </a:lvl1pPr>
            <a:lvl2pPr marL="742950" indent="-285750" eaLnBrk="0" hangingPunct="0">
              <a:defRPr sz="1200">
                <a:solidFill>
                  <a:srgbClr val="727272"/>
                </a:solidFill>
                <a:latin typeface="Marker Felt" charset="0"/>
                <a:ea typeface="ヒラギノ明朝 ProN W3" charset="0"/>
                <a:cs typeface="ヒラギノ明朝 ProN W3" charset="0"/>
                <a:sym typeface="Marker Felt" charset="0"/>
              </a:defRPr>
            </a:lvl2pPr>
            <a:lvl3pPr marL="1143000" indent="-228600" eaLnBrk="0" hangingPunct="0">
              <a:defRPr sz="1200">
                <a:solidFill>
                  <a:srgbClr val="727272"/>
                </a:solidFill>
                <a:latin typeface="Marker Felt" charset="0"/>
                <a:ea typeface="ヒラギノ明朝 ProN W3" charset="0"/>
                <a:cs typeface="ヒラギノ明朝 ProN W3" charset="0"/>
                <a:sym typeface="Marker Felt" charset="0"/>
              </a:defRPr>
            </a:lvl3pPr>
            <a:lvl4pPr marL="1600200" indent="-228600" eaLnBrk="0" hangingPunct="0">
              <a:defRPr sz="1200">
                <a:solidFill>
                  <a:srgbClr val="727272"/>
                </a:solidFill>
                <a:latin typeface="Marker Felt" charset="0"/>
                <a:ea typeface="ヒラギノ明朝 ProN W3" charset="0"/>
                <a:cs typeface="ヒラギノ明朝 ProN W3" charset="0"/>
                <a:sym typeface="Marker Felt" charset="0"/>
              </a:defRPr>
            </a:lvl4pPr>
            <a:lvl5pPr marL="2057400" indent="-228600" eaLnBrk="0" hangingPunct="0">
              <a:defRPr sz="1200">
                <a:solidFill>
                  <a:srgbClr val="727272"/>
                </a:solidFill>
                <a:latin typeface="Marker Felt" charset="0"/>
                <a:ea typeface="ヒラギノ明朝 ProN W3" charset="0"/>
                <a:cs typeface="ヒラギノ明朝 ProN W3" charset="0"/>
                <a:sym typeface="Marker Fel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727272"/>
                </a:solidFill>
                <a:latin typeface="Marker Felt" charset="0"/>
                <a:ea typeface="ヒラギノ明朝 ProN W3" charset="0"/>
                <a:cs typeface="ヒラギノ明朝 ProN W3" charset="0"/>
                <a:sym typeface="Marker Fel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727272"/>
                </a:solidFill>
                <a:latin typeface="Marker Felt" charset="0"/>
                <a:ea typeface="ヒラギノ明朝 ProN W3" charset="0"/>
                <a:cs typeface="ヒラギノ明朝 ProN W3" charset="0"/>
                <a:sym typeface="Marker Fel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727272"/>
                </a:solidFill>
                <a:latin typeface="Marker Felt" charset="0"/>
                <a:ea typeface="ヒラギノ明朝 ProN W3" charset="0"/>
                <a:cs typeface="ヒラギノ明朝 ProN W3" charset="0"/>
                <a:sym typeface="Marker Fel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727272"/>
                </a:solidFill>
                <a:latin typeface="Marker Felt" charset="0"/>
                <a:ea typeface="ヒラギノ明朝 ProN W3" charset="0"/>
                <a:cs typeface="ヒラギノ明朝 ProN W3" charset="0"/>
                <a:sym typeface="Marker Felt" charset="0"/>
              </a:defRPr>
            </a:lvl9pPr>
          </a:lstStyle>
          <a:p>
            <a:pPr eaLnBrk="1" hangingPunct="1"/>
            <a:endParaRPr lang="en-US" sz="17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2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BrainFocus1\Documents\PBP COACHING PICTURES\[012875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051" y="1981200"/>
            <a:ext cx="2692659" cy="3590212"/>
          </a:xfrm>
          <a:prstGeom prst="roundRect">
            <a:avLst/>
          </a:prstGeom>
          <a:noFill/>
          <a:ln w="38100" cap="sq">
            <a:solidFill>
              <a:schemeClr val="accent2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BrainFocus1\Documents\PBP COACHING PICTURES\[012979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4" r="24599" b="7634"/>
          <a:stretch>
            <a:fillRect/>
          </a:stretch>
        </p:blipFill>
        <p:spPr bwMode="auto">
          <a:xfrm>
            <a:off x="5442603" y="2455393"/>
            <a:ext cx="2646950" cy="3590212"/>
          </a:xfrm>
          <a:prstGeom prst="roundRect">
            <a:avLst/>
          </a:prstGeom>
          <a:noFill/>
          <a:ln w="38100" cap="sq">
            <a:solidFill>
              <a:schemeClr val="accent1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Modify Base of Support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3886200" cy="12192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Alter points of stability and mobility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Upper extremities: Clap High-Clap Low 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219198"/>
            <a:ext cx="4038600" cy="12192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Adapt lower extremity movement sequence </a:t>
            </a:r>
          </a:p>
          <a:p>
            <a:pPr>
              <a:lnSpc>
                <a:spcPct val="120000"/>
              </a:lnSpc>
            </a:pPr>
            <a:r>
              <a:rPr lang="en-US" dirty="0"/>
              <a:t>S</a:t>
            </a:r>
            <a:r>
              <a:rPr lang="en-US" dirty="0" smtClean="0"/>
              <a:t>ide step and clap on the beat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Match tempo of music piece or sing to the beat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35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BrainFocus1\Documents\PBP COACHING PICTURES\[012880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2491383" cy="3321844"/>
          </a:xfrm>
          <a:prstGeom prst="roundRect">
            <a:avLst/>
          </a:prstGeom>
          <a:noFill/>
          <a:ln w="38100" cap="sq">
            <a:solidFill>
              <a:schemeClr val="accent2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C:\Users\BrainFocus1\Documents\PBP COACHING PICTURES\[012882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590800"/>
            <a:ext cx="2491383" cy="3321844"/>
          </a:xfrm>
          <a:prstGeom prst="roundRect">
            <a:avLst/>
          </a:prstGeom>
          <a:noFill/>
          <a:ln w="38100" cap="sq">
            <a:solidFill>
              <a:schemeClr val="accent4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Sitting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00400" y="1295400"/>
            <a:ext cx="3962400" cy="3810001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900" dirty="0" smtClean="0"/>
              <a:t>ROUND SITTING</a:t>
            </a:r>
            <a:r>
              <a:rPr lang="en-US" dirty="0" smtClean="0"/>
              <a:t>: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Pelvic and shoulder girdle alignment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Posture and positional awareness (grounded)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Upper body </a:t>
            </a:r>
            <a:br>
              <a:rPr lang="en-US" dirty="0" smtClean="0"/>
            </a:br>
            <a:r>
              <a:rPr lang="en-US" dirty="0" smtClean="0"/>
              <a:t>strengthening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Pelvic shift and core </a:t>
            </a:r>
            <a:br>
              <a:rPr lang="en-US" dirty="0" smtClean="0"/>
            </a:br>
            <a:r>
              <a:rPr lang="en-US" dirty="0" smtClean="0"/>
              <a:t>balance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Diaphragmatic </a:t>
            </a:r>
            <a:br>
              <a:rPr lang="en-US" dirty="0" smtClean="0"/>
            </a:br>
            <a:r>
              <a:rPr lang="en-US" dirty="0" smtClean="0"/>
              <a:t>breathing</a:t>
            </a:r>
          </a:p>
        </p:txBody>
      </p:sp>
    </p:spTree>
    <p:extLst>
      <p:ext uri="{BB962C8B-B14F-4D97-AF65-F5344CB8AC3E}">
        <p14:creationId xmlns:p14="http://schemas.microsoft.com/office/powerpoint/2010/main" val="182401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BrainFocus1\Documents\PBP COACHING PICTURES\[012895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219200"/>
            <a:ext cx="2571750" cy="3429000"/>
          </a:xfrm>
          <a:prstGeom prst="roundRect">
            <a:avLst/>
          </a:prstGeom>
          <a:noFill/>
          <a:ln w="38100" cap="sq">
            <a:solidFill>
              <a:schemeClr val="accent1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4" descr="C:\Users\BrainFocus1\Documents\PBP COACHING PICTURES\[012969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2286000"/>
            <a:ext cx="2534915" cy="3527227"/>
          </a:xfrm>
          <a:prstGeom prst="roundRect">
            <a:avLst/>
          </a:prstGeom>
          <a:noFill/>
          <a:ln w="38100" cap="sq">
            <a:solidFill>
              <a:schemeClr val="accent4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Dynamic Postures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295400"/>
            <a:ext cx="4266010" cy="4495800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DYNAMIC POSTURES: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Proprioceptive awareness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Core stability and shift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Visual orientation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Strengthening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Praxis</a:t>
            </a:r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EXAMPLES: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Ball sit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Stool sit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Bench sit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Bolster sit (astride)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Cube sit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Rocking chair</a:t>
            </a:r>
          </a:p>
        </p:txBody>
      </p:sp>
    </p:spTree>
    <p:extLst>
      <p:ext uri="{BB962C8B-B14F-4D97-AF65-F5344CB8AC3E}">
        <p14:creationId xmlns:p14="http://schemas.microsoft.com/office/powerpoint/2010/main" val="288854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C:\Users\BrainFocus1\Documents\PBP COACHING PICTURES\[010834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3094137" cy="4125516"/>
          </a:xfrm>
          <a:prstGeom prst="roundRect">
            <a:avLst/>
          </a:prstGeom>
          <a:noFill/>
          <a:ln w="38100" cap="sq">
            <a:solidFill>
              <a:schemeClr val="accent2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6" descr="C:\Users\BrainFocus1\Documents\PBP COACHING PICTURES\[010843].jpg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8" t="9526" r="20171" b="4736"/>
          <a:stretch>
            <a:fillRect/>
          </a:stretch>
        </p:blipFill>
        <p:spPr bwMode="auto">
          <a:xfrm>
            <a:off x="4724400" y="3657600"/>
            <a:ext cx="3221831" cy="2343150"/>
          </a:xfrm>
          <a:prstGeom prst="roundRect">
            <a:avLst/>
          </a:prstGeom>
          <a:noFill/>
          <a:ln w="38100" cap="sq">
            <a:solidFill>
              <a:schemeClr val="accent3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Supine/Lying Down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295401"/>
            <a:ext cx="4800600" cy="2514600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SUPINE TIME: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Facilitates proprioceptive awareness (firm surface)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Decreases demands on motor planning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Work up against gravity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Reflex integration: Supine flexion</a:t>
            </a:r>
          </a:p>
        </p:txBody>
      </p:sp>
    </p:spTree>
    <p:extLst>
      <p:ext uri="{BB962C8B-B14F-4D97-AF65-F5344CB8AC3E}">
        <p14:creationId xmlns:p14="http://schemas.microsoft.com/office/powerpoint/2010/main" val="71956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C:\Users\BrainFocus1\Documents\PBP COACHING PICTURES\[010839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2" b="12308"/>
          <a:stretch>
            <a:fillRect/>
          </a:stretch>
        </p:blipFill>
        <p:spPr bwMode="auto">
          <a:xfrm>
            <a:off x="285750" y="1446609"/>
            <a:ext cx="2611934" cy="2786063"/>
          </a:xfrm>
          <a:prstGeom prst="roundRect">
            <a:avLst/>
          </a:prstGeom>
          <a:noFill/>
          <a:ln w="38100" cap="sq">
            <a:solidFill>
              <a:schemeClr val="accent3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5" descr="C:\Users\BrainFocus1\Documents\PBP COACHING PICTURES\[010850].jpg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6" b="2136"/>
          <a:stretch>
            <a:fillRect/>
          </a:stretch>
        </p:blipFill>
        <p:spPr bwMode="auto">
          <a:xfrm>
            <a:off x="3194447" y="4291865"/>
            <a:ext cx="3053953" cy="2357438"/>
          </a:xfrm>
          <a:prstGeom prst="roundRect">
            <a:avLst/>
          </a:prstGeom>
          <a:noFill/>
          <a:ln w="38100" cap="sq">
            <a:solidFill>
              <a:schemeClr val="accent4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6" descr="C:\Users\BrainFocus1\Documents\PBP COACHING PICTURES\[012910].jpg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0" t="10452" r="14059" b="3860"/>
          <a:stretch>
            <a:fillRect/>
          </a:stretch>
        </p:blipFill>
        <p:spPr bwMode="auto">
          <a:xfrm>
            <a:off x="6500812" y="1607344"/>
            <a:ext cx="2411016" cy="3536156"/>
          </a:xfrm>
          <a:prstGeom prst="roundRect">
            <a:avLst/>
          </a:prstGeom>
          <a:noFill/>
          <a:ln w="38100" cap="sq">
            <a:solidFill>
              <a:schemeClr val="accent1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Prone/Tummy Time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74521" y="4415331"/>
            <a:ext cx="2762250" cy="211050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Modifications: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Floor (good for sensory feedback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Floor mat/different   textures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Inverted/under/over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048000" y="1446534"/>
            <a:ext cx="3581400" cy="2786138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PRONE/TUMMY TIME: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Strengthening shoulder girdle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Hip flexor stretch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Facilitate co-contraction to flexor/extensor core stability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Visual-motor integration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Reflex integration</a:t>
            </a:r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56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7315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Review of Module 1 Learning Objectives</a:t>
            </a:r>
            <a:endParaRPr lang="en-US" dirty="0"/>
          </a:p>
        </p:txBody>
      </p:sp>
      <p:sp>
        <p:nvSpPr>
          <p:cNvPr id="28675" name="Content Placeholder 6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IM is used as a training tool across multiple domains and disciplines within pediatrics.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 smtClean="0"/>
              <a:t>Professional judgment and creativity are required to provide optimum outcomes in pediatric IM programs.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kern="900" dirty="0" smtClean="0"/>
              <a:t>Modification is key to provide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kern="900" dirty="0" smtClean="0"/>
              <a:t>	a customized approach to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kern="900" dirty="0" smtClean="0"/>
              <a:t>	each individual.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kern="900" dirty="0" smtClean="0"/>
              <a:t>Pediatrics is diverse – so too is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kern="900" dirty="0" smtClean="0"/>
              <a:t>	the application of IM to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kern="900" dirty="0" smtClean="0"/>
              <a:t>	this population!</a:t>
            </a:r>
          </a:p>
        </p:txBody>
      </p:sp>
      <p:sp>
        <p:nvSpPr>
          <p:cNvPr id="28676" name="Rectangle 2"/>
          <p:cNvSpPr>
            <a:spLocks/>
          </p:cNvSpPr>
          <p:nvPr/>
        </p:nvSpPr>
        <p:spPr bwMode="auto">
          <a:xfrm>
            <a:off x="517922" y="2143125"/>
            <a:ext cx="8420695" cy="196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en-US" sz="2800">
              <a:cs typeface="Marker Felt" charset="0"/>
            </a:endParaRPr>
          </a:p>
        </p:txBody>
      </p:sp>
      <p:pic>
        <p:nvPicPr>
          <p:cNvPr id="28677" name="Picture 6" descr="C:\Users\BrainFocus1\AppData\Local\Microsoft\Windows\Temporary Internet Files\Content.IE5\F2ARZTUM\MC9004415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10000"/>
            <a:ext cx="2225278" cy="2225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708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BrainFocus1\AppData\Local\Microsoft\Windows\Temporary Internet Files\Content.IE5\F2ARZTUM\MC90043156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14400"/>
            <a:ext cx="3856038" cy="385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367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1 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295401"/>
            <a:ext cx="7010400" cy="358140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dirty="0" smtClean="0"/>
              <a:t>Complete Module 1 Post-Test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dirty="0" smtClean="0"/>
              <a:t>Complete Module 1 Worksheet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dirty="0" smtClean="0"/>
              <a:t>Review ready reference/resource sheet for Module 1</a:t>
            </a:r>
          </a:p>
        </p:txBody>
      </p:sp>
      <p:sp>
        <p:nvSpPr>
          <p:cNvPr id="30723" name="Rectangle 2"/>
          <p:cNvSpPr>
            <a:spLocks/>
          </p:cNvSpPr>
          <p:nvPr/>
        </p:nvSpPr>
        <p:spPr bwMode="auto">
          <a:xfrm>
            <a:off x="1042541" y="1919883"/>
            <a:ext cx="6366867" cy="196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en-US" sz="2800" dirty="0">
              <a:solidFill>
                <a:schemeClr val="tx2"/>
              </a:solidFill>
              <a:cs typeface="Marker Fe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85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1747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Boyle CA, </a:t>
            </a:r>
            <a:r>
              <a:rPr lang="en-US" dirty="0" err="1" smtClean="0"/>
              <a:t>Boulet</a:t>
            </a:r>
            <a:r>
              <a:rPr lang="en-US" dirty="0" smtClean="0"/>
              <a:t> S, </a:t>
            </a:r>
            <a:r>
              <a:rPr lang="en-US" dirty="0" err="1" smtClean="0"/>
              <a:t>Schieve</a:t>
            </a:r>
            <a:r>
              <a:rPr lang="en-US" dirty="0" smtClean="0"/>
              <a:t> L, Cohen RA, Blumberg SJ, </a:t>
            </a:r>
            <a:r>
              <a:rPr lang="en-US" dirty="0" err="1" smtClean="0"/>
              <a:t>Yeargin-Allsopp</a:t>
            </a:r>
            <a:r>
              <a:rPr lang="en-US" dirty="0" smtClean="0"/>
              <a:t> M, </a:t>
            </a:r>
            <a:r>
              <a:rPr lang="en-US" dirty="0" err="1" smtClean="0"/>
              <a:t>Visser</a:t>
            </a:r>
            <a:r>
              <a:rPr lang="en-US" dirty="0" smtClean="0"/>
              <a:t> S, </a:t>
            </a:r>
            <a:r>
              <a:rPr lang="en-US" dirty="0" err="1" smtClean="0"/>
              <a:t>Kogan</a:t>
            </a:r>
            <a:r>
              <a:rPr lang="en-US" dirty="0" smtClean="0"/>
              <a:t> MD. Trends in the Prevalence of Developmental Disabilities in US Children, 1997–2008. Pediatrics. 2011</a:t>
            </a:r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err="1" smtClean="0"/>
              <a:t>Buhusi</a:t>
            </a:r>
            <a:r>
              <a:rPr lang="en-US" dirty="0" smtClean="0"/>
              <a:t>, C.V., and </a:t>
            </a:r>
            <a:r>
              <a:rPr lang="en-US" dirty="0" err="1" smtClean="0"/>
              <a:t>Meck</a:t>
            </a:r>
            <a:r>
              <a:rPr lang="en-US" dirty="0" smtClean="0"/>
              <a:t>, W.H. (2005). What makes us tick? Functional and neural mechanisms of interval timing. Nat. Rev. </a:t>
            </a:r>
            <a:r>
              <a:rPr lang="en-US" dirty="0" err="1" smtClean="0"/>
              <a:t>Neurosci</a:t>
            </a:r>
            <a:r>
              <a:rPr lang="en-US" dirty="0" smtClean="0"/>
              <a:t>. 6, 755–765.</a:t>
            </a:r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err="1" smtClean="0"/>
              <a:t>Buonomano</a:t>
            </a:r>
            <a:r>
              <a:rPr lang="en-US" dirty="0" smtClean="0"/>
              <a:t>, D.V., and </a:t>
            </a:r>
            <a:r>
              <a:rPr lang="en-US" dirty="0" err="1" smtClean="0"/>
              <a:t>Karmarkar</a:t>
            </a:r>
            <a:r>
              <a:rPr lang="en-US" dirty="0" smtClean="0"/>
              <a:t>, U.R. (2002). How do we tell time? Neuroscientist 8, 42–51</a:t>
            </a:r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Carr, C.E. (1993). Processing of temporal information in the </a:t>
            </a:r>
            <a:r>
              <a:rPr lang="en-US" dirty="0" err="1" smtClean="0"/>
              <a:t>brain.Annu</a:t>
            </a:r>
            <a:r>
              <a:rPr lang="en-US" dirty="0" smtClean="0"/>
              <a:t>. Rev. </a:t>
            </a:r>
            <a:r>
              <a:rPr lang="en-US" dirty="0" err="1" smtClean="0"/>
              <a:t>Neurosci</a:t>
            </a:r>
            <a:r>
              <a:rPr lang="en-US" dirty="0" smtClean="0"/>
              <a:t>. 16, 223–243.</a:t>
            </a:r>
          </a:p>
        </p:txBody>
      </p:sp>
    </p:spTree>
    <p:extLst>
      <p:ext uri="{BB962C8B-B14F-4D97-AF65-F5344CB8AC3E}">
        <p14:creationId xmlns:p14="http://schemas.microsoft.com/office/powerpoint/2010/main" val="145834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 Goals for Module 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71600" y="1371600"/>
            <a:ext cx="7315200" cy="4038600"/>
          </a:xfrm>
        </p:spPr>
        <p:txBody>
          <a:bodyPr>
            <a:noAutofit/>
          </a:bodyPr>
          <a:lstStyle/>
          <a:p>
            <a:r>
              <a:rPr lang="en-US" sz="2000" dirty="0" smtClean="0"/>
              <a:t>Developing the art of </a:t>
            </a:r>
            <a:r>
              <a:rPr lang="ja-JP" altLang="en-US" sz="2000" dirty="0" smtClean="0"/>
              <a:t>‘</a:t>
            </a:r>
            <a:r>
              <a:rPr lang="en-US" sz="2000" dirty="0" smtClean="0"/>
              <a:t>thinking outside the box</a:t>
            </a:r>
            <a:r>
              <a:rPr lang="ja-JP" altLang="en-US" sz="2000" dirty="0" smtClean="0"/>
              <a:t>’</a:t>
            </a:r>
            <a:r>
              <a:rPr lang="en-US" sz="2000" dirty="0" smtClean="0"/>
              <a:t> with IM</a:t>
            </a:r>
          </a:p>
          <a:p>
            <a:r>
              <a:rPr lang="en-US" sz="2000" dirty="0" smtClean="0"/>
              <a:t>Overview of IM use within the diversity of pediatrics</a:t>
            </a:r>
          </a:p>
          <a:p>
            <a:r>
              <a:rPr lang="en-US" sz="2000" dirty="0" smtClean="0"/>
              <a:t>Getting started – Setting up of equipment/ environments</a:t>
            </a:r>
          </a:p>
          <a:p>
            <a:r>
              <a:rPr lang="en-US" sz="2000" dirty="0" smtClean="0"/>
              <a:t>The Key to IM success – Learning to Modify!</a:t>
            </a:r>
          </a:p>
          <a:p>
            <a:r>
              <a:rPr lang="en-US" sz="2000" dirty="0"/>
              <a:t>P</a:t>
            </a:r>
            <a:r>
              <a:rPr lang="en-US" sz="2000" dirty="0" smtClean="0"/>
              <a:t>ositioning that can be used with IM – Review of Examples</a:t>
            </a:r>
          </a:p>
          <a:p>
            <a:r>
              <a:rPr lang="en-US" sz="2000" dirty="0" smtClean="0"/>
              <a:t>Review of Module 1 Learning Outcomes.</a:t>
            </a:r>
          </a:p>
        </p:txBody>
      </p:sp>
      <p:pic>
        <p:nvPicPr>
          <p:cNvPr id="4100" name="Picture 3" descr="C:\Users\BrainFocus1\AppData\Local\Microsoft\Windows\Temporary Internet Files\Content.IE5\HNKHN620\MC900303038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" b="3127"/>
          <a:stretch/>
        </p:blipFill>
        <p:spPr bwMode="auto">
          <a:xfrm>
            <a:off x="6172200" y="3390900"/>
            <a:ext cx="2323514" cy="2643738"/>
          </a:xfrm>
          <a:prstGeom prst="roundRect">
            <a:avLst/>
          </a:prstGeom>
          <a:noFill/>
          <a:ln w="38100" cap="sq">
            <a:solidFill>
              <a:schemeClr val="accent1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97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2</a:t>
            </a:r>
            <a:endParaRPr lang="en-US" dirty="0"/>
          </a:p>
        </p:txBody>
      </p:sp>
      <p:sp>
        <p:nvSpPr>
          <p:cNvPr id="32771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err="1" smtClean="0"/>
              <a:t>Ivry</a:t>
            </a:r>
            <a:r>
              <a:rPr lang="en-US" dirty="0" smtClean="0"/>
              <a:t>, R. (1996). The representation of temporal information in perception and motor control. </a:t>
            </a:r>
            <a:r>
              <a:rPr lang="en-US" dirty="0" err="1" smtClean="0"/>
              <a:t>Curr</a:t>
            </a:r>
            <a:r>
              <a:rPr lang="en-US" dirty="0" smtClean="0"/>
              <a:t>. </a:t>
            </a:r>
            <a:r>
              <a:rPr lang="en-US" dirty="0" err="1" smtClean="0"/>
              <a:t>Opin</a:t>
            </a:r>
            <a:r>
              <a:rPr lang="en-US" dirty="0" smtClean="0"/>
              <a:t>. </a:t>
            </a:r>
            <a:r>
              <a:rPr lang="en-US" dirty="0" err="1" smtClean="0"/>
              <a:t>Neurobiol</a:t>
            </a:r>
            <a:r>
              <a:rPr lang="en-US" dirty="0" smtClean="0"/>
              <a:t>. 6, 851–857</a:t>
            </a:r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err="1" smtClean="0"/>
              <a:t>Ivry</a:t>
            </a:r>
            <a:r>
              <a:rPr lang="en-US" dirty="0" smtClean="0"/>
              <a:t>, R.B., and Spencer, R.M.C. (2004). The neural representation of time. </a:t>
            </a:r>
            <a:r>
              <a:rPr lang="en-US" dirty="0" err="1" smtClean="0"/>
              <a:t>Curr</a:t>
            </a:r>
            <a:r>
              <a:rPr lang="en-US" dirty="0" smtClean="0"/>
              <a:t>. </a:t>
            </a:r>
            <a:r>
              <a:rPr lang="en-US" dirty="0" err="1" smtClean="0"/>
              <a:t>Opin</a:t>
            </a:r>
            <a:r>
              <a:rPr lang="en-US" dirty="0" smtClean="0"/>
              <a:t>. </a:t>
            </a:r>
            <a:r>
              <a:rPr lang="en-US" dirty="0" err="1" smtClean="0"/>
              <a:t>Neurobiol</a:t>
            </a:r>
            <a:r>
              <a:rPr lang="en-US" dirty="0" smtClean="0"/>
              <a:t>. 14, 225–232</a:t>
            </a:r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err="1" smtClean="0"/>
              <a:t>Mauk</a:t>
            </a:r>
            <a:r>
              <a:rPr lang="en-US" dirty="0" smtClean="0"/>
              <a:t>, M.D., and </a:t>
            </a:r>
            <a:r>
              <a:rPr lang="en-US" dirty="0" err="1" smtClean="0"/>
              <a:t>Buonomano</a:t>
            </a:r>
            <a:r>
              <a:rPr lang="en-US" dirty="0" smtClean="0"/>
              <a:t>, D.V. (2004). The neural basis of temporal processing. </a:t>
            </a:r>
            <a:r>
              <a:rPr lang="en-US" dirty="0" err="1" smtClean="0"/>
              <a:t>Annu</a:t>
            </a:r>
            <a:r>
              <a:rPr lang="en-US" dirty="0" smtClean="0"/>
              <a:t>. Rev. </a:t>
            </a:r>
            <a:r>
              <a:rPr lang="en-US" dirty="0" err="1" smtClean="0"/>
              <a:t>Neurosci</a:t>
            </a:r>
            <a:r>
              <a:rPr lang="en-US" dirty="0" smtClean="0"/>
              <a:t>. 27, 304–340</a:t>
            </a:r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err="1" smtClean="0"/>
              <a:t>Mauk</a:t>
            </a:r>
            <a:r>
              <a:rPr lang="en-US" dirty="0" smtClean="0"/>
              <a:t>, M.D., and Ruiz, B.P. (1992). Learning-dependent timing of </a:t>
            </a:r>
            <a:r>
              <a:rPr lang="en-US" dirty="0" err="1" smtClean="0"/>
              <a:t>Pavlovian</a:t>
            </a:r>
            <a:r>
              <a:rPr lang="en-US" dirty="0" smtClean="0"/>
              <a:t> eyelid responses: differential conditioning using multiple </a:t>
            </a:r>
            <a:r>
              <a:rPr lang="en-US" dirty="0" err="1" smtClean="0"/>
              <a:t>interstimulus</a:t>
            </a:r>
            <a:r>
              <a:rPr lang="en-US" dirty="0" smtClean="0"/>
              <a:t> intervals. </a:t>
            </a:r>
            <a:r>
              <a:rPr lang="en-US" dirty="0" err="1" smtClean="0"/>
              <a:t>Behav</a:t>
            </a:r>
            <a:r>
              <a:rPr lang="en-US" dirty="0" smtClean="0"/>
              <a:t>. </a:t>
            </a:r>
            <a:r>
              <a:rPr lang="en-US" dirty="0" err="1" smtClean="0"/>
              <a:t>Neurosci</a:t>
            </a:r>
            <a:r>
              <a:rPr lang="en-US" dirty="0" smtClean="0"/>
              <a:t>. 106, 666–681</a:t>
            </a:r>
          </a:p>
        </p:txBody>
      </p:sp>
    </p:spTree>
    <p:extLst>
      <p:ext uri="{BB962C8B-B14F-4D97-AF65-F5344CB8AC3E}">
        <p14:creationId xmlns:p14="http://schemas.microsoft.com/office/powerpoint/2010/main" val="271957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3</a:t>
            </a:r>
            <a:endParaRPr lang="en-US"/>
          </a:p>
        </p:txBody>
      </p:sp>
      <p:sp>
        <p:nvSpPr>
          <p:cNvPr id="33795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Medina, J.F., Carey, M.R., and </a:t>
            </a:r>
            <a:r>
              <a:rPr lang="en-US" dirty="0" err="1" smtClean="0"/>
              <a:t>Lisberger</a:t>
            </a:r>
            <a:r>
              <a:rPr lang="en-US" dirty="0" smtClean="0"/>
              <a:t>, S.G. (2005). The representation of time for motor learning. Neuron 45, 157–167.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err="1" smtClean="0"/>
              <a:t>Meegan</a:t>
            </a:r>
            <a:r>
              <a:rPr lang="en-US" dirty="0" smtClean="0"/>
              <a:t>, D.V., </a:t>
            </a:r>
            <a:r>
              <a:rPr lang="en-US" dirty="0" err="1" smtClean="0"/>
              <a:t>Aslin</a:t>
            </a:r>
            <a:r>
              <a:rPr lang="en-US" dirty="0" smtClean="0"/>
              <a:t>, R.N., and Jacobs, R.A. (2000). Motor </a:t>
            </a:r>
            <a:r>
              <a:rPr lang="en-US" dirty="0" err="1" smtClean="0"/>
              <a:t>timinglearned</a:t>
            </a:r>
            <a:r>
              <a:rPr lang="en-US" dirty="0" smtClean="0"/>
              <a:t> without motor training. Nat. </a:t>
            </a:r>
            <a:r>
              <a:rPr lang="en-US" dirty="0" err="1" smtClean="0"/>
              <a:t>Neurosci</a:t>
            </a:r>
            <a:r>
              <a:rPr lang="en-US" dirty="0" smtClean="0"/>
              <a:t>. 3, 860–862.</a:t>
            </a:r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Shannon, R.V., </a:t>
            </a:r>
            <a:r>
              <a:rPr lang="en-US" dirty="0" err="1" smtClean="0"/>
              <a:t>Zeng</a:t>
            </a:r>
            <a:r>
              <a:rPr lang="en-US" dirty="0" smtClean="0"/>
              <a:t>, F.G., </a:t>
            </a:r>
            <a:r>
              <a:rPr lang="en-US" dirty="0" err="1" smtClean="0"/>
              <a:t>Kamath</a:t>
            </a:r>
            <a:r>
              <a:rPr lang="en-US" dirty="0" smtClean="0"/>
              <a:t>, V., </a:t>
            </a:r>
            <a:r>
              <a:rPr lang="en-US" dirty="0" err="1" smtClean="0"/>
              <a:t>Wygonski</a:t>
            </a:r>
            <a:r>
              <a:rPr lang="en-US" dirty="0" smtClean="0"/>
              <a:t>, J., and </a:t>
            </a:r>
            <a:r>
              <a:rPr lang="en-US" dirty="0" err="1" smtClean="0"/>
              <a:t>Ekelid</a:t>
            </a:r>
            <a:r>
              <a:rPr lang="en-US" dirty="0" smtClean="0"/>
              <a:t>, M. (1995). Speech recognition with primarily temporal cues. Science 270, 303–304.</a:t>
            </a:r>
          </a:p>
        </p:txBody>
      </p:sp>
    </p:spTree>
    <p:extLst>
      <p:ext uri="{BB962C8B-B14F-4D97-AF65-F5344CB8AC3E}">
        <p14:creationId xmlns:p14="http://schemas.microsoft.com/office/powerpoint/2010/main" val="5726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Useful Resources</a:t>
            </a:r>
            <a:endParaRPr lang="en-US"/>
          </a:p>
        </p:txBody>
      </p:sp>
      <p:sp>
        <p:nvSpPr>
          <p:cNvPr id="3584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Sensory Processing Disorder: </a:t>
            </a:r>
          </a:p>
          <a:p>
            <a:r>
              <a:rPr lang="en-US" dirty="0" smtClean="0">
                <a:hlinkClick r:id="rId2"/>
              </a:rPr>
              <a:t>www.spdfoundation.net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3"/>
              </a:rPr>
              <a:t>www.sensory-processing-disorder.com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4"/>
              </a:rPr>
              <a:t>www.sensorysmarts.com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5"/>
              </a:rPr>
              <a:t>www.spdsupport.org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Dyspraxia: </a:t>
            </a:r>
          </a:p>
          <a:p>
            <a:r>
              <a:rPr lang="en-US" dirty="0">
                <a:hlinkClick r:id="rId6"/>
              </a:rPr>
              <a:t>www.dyspraxiausa.org</a:t>
            </a:r>
            <a:endParaRPr lang="en-US" dirty="0"/>
          </a:p>
          <a:p>
            <a:r>
              <a:rPr lang="en-US" dirty="0">
                <a:hlinkClick r:id="rId7"/>
              </a:rPr>
              <a:t>www.dyspraxia.info</a:t>
            </a:r>
            <a:endParaRPr lang="en-US" dirty="0"/>
          </a:p>
          <a:p>
            <a:r>
              <a:rPr lang="en-US" dirty="0">
                <a:hlinkClick r:id="rId8"/>
              </a:rPr>
              <a:t>www.alifewithdyspraxia.webs.com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Autism:</a:t>
            </a:r>
          </a:p>
          <a:p>
            <a:r>
              <a:rPr lang="en-US" dirty="0">
                <a:hlinkClick r:id="rId9"/>
              </a:rPr>
              <a:t>www.autismspeaks.org</a:t>
            </a:r>
            <a:r>
              <a:rPr lang="en-US" dirty="0"/>
              <a:t> </a:t>
            </a:r>
          </a:p>
          <a:p>
            <a:r>
              <a:rPr lang="en-US" dirty="0">
                <a:hlinkClick r:id="rId10"/>
              </a:rPr>
              <a:t>www.aspergersyndrome.org</a:t>
            </a:r>
            <a:r>
              <a:rPr lang="en-US" dirty="0"/>
              <a:t> </a:t>
            </a:r>
          </a:p>
          <a:p>
            <a:r>
              <a:rPr lang="en-US" dirty="0">
                <a:hlinkClick r:id="rId11"/>
              </a:rPr>
              <a:t>www.autismspot.org</a:t>
            </a:r>
            <a:r>
              <a:rPr lang="en-US" dirty="0"/>
              <a:t>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59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1371600" y="304800"/>
            <a:ext cx="7315200" cy="1143000"/>
          </a:xfrm>
        </p:spPr>
        <p:txBody>
          <a:bodyPr/>
          <a:lstStyle/>
          <a:p>
            <a:r>
              <a:rPr lang="en-US" dirty="0" smtClean="0">
                <a:sym typeface="Marker Felt"/>
              </a:rPr>
              <a:t>Recommended Webinars</a:t>
            </a:r>
            <a:endParaRPr lang="en" dirty="0">
              <a:sym typeface="Marker Felt"/>
            </a:endParaRPr>
          </a:p>
        </p:txBody>
      </p:sp>
      <p:sp>
        <p:nvSpPr>
          <p:cNvPr id="36867" name="Shape 248"/>
          <p:cNvSpPr txBox="1">
            <a:spLocks noGrp="1"/>
          </p:cNvSpPr>
          <p:nvPr>
            <p:ph idx="1"/>
          </p:nvPr>
        </p:nvSpPr>
        <p:spPr>
          <a:xfrm>
            <a:off x="1676400" y="1752600"/>
            <a:ext cx="7010400" cy="3352801"/>
          </a:xfrm>
        </p:spPr>
        <p:txBody>
          <a:bodyPr/>
          <a:lstStyle>
            <a:lvl1pPr>
              <a:defRPr sz="4600">
                <a:solidFill>
                  <a:srgbClr val="737373"/>
                </a:solidFill>
                <a:latin typeface="Marker Felt" charset="0"/>
                <a:ea typeface="ヒラギノ明朝 ProN W3" charset="0"/>
                <a:cs typeface="ヒラギノ明朝 ProN W3" charset="0"/>
                <a:sym typeface="Marker Felt" charset="0"/>
              </a:defRPr>
            </a:lvl1pPr>
            <a:lvl2pPr marL="742950" indent="-285750">
              <a:defRPr sz="4600">
                <a:solidFill>
                  <a:srgbClr val="737373"/>
                </a:solidFill>
                <a:latin typeface="Marker Felt" charset="0"/>
                <a:ea typeface="ヒラギノ明朝 ProN W3" charset="0"/>
                <a:cs typeface="ヒラギノ明朝 ProN W3" charset="0"/>
                <a:sym typeface="Marker Felt" charset="0"/>
              </a:defRPr>
            </a:lvl2pPr>
            <a:lvl3pPr marL="1143000" indent="-228600">
              <a:defRPr sz="4600">
                <a:solidFill>
                  <a:srgbClr val="737373"/>
                </a:solidFill>
                <a:latin typeface="Marker Felt" charset="0"/>
                <a:ea typeface="ヒラギノ明朝 ProN W3" charset="0"/>
                <a:cs typeface="ヒラギノ明朝 ProN W3" charset="0"/>
                <a:sym typeface="Marker Felt" charset="0"/>
              </a:defRPr>
            </a:lvl3pPr>
            <a:lvl4pPr marL="1600200" indent="-228600">
              <a:defRPr sz="4600">
                <a:solidFill>
                  <a:srgbClr val="737373"/>
                </a:solidFill>
                <a:latin typeface="Marker Felt" charset="0"/>
                <a:ea typeface="ヒラギノ明朝 ProN W3" charset="0"/>
                <a:cs typeface="ヒラギノ明朝 ProN W3" charset="0"/>
                <a:sym typeface="Marker Felt" charset="0"/>
              </a:defRPr>
            </a:lvl4pPr>
            <a:lvl5pPr marL="2057400" indent="-228600">
              <a:defRPr sz="4600">
                <a:solidFill>
                  <a:srgbClr val="737373"/>
                </a:solidFill>
                <a:latin typeface="Marker Felt" charset="0"/>
                <a:ea typeface="ヒラギノ明朝 ProN W3" charset="0"/>
                <a:cs typeface="ヒラギノ明朝 ProN W3" charset="0"/>
                <a:sym typeface="Marker Felt" charset="0"/>
              </a:defRPr>
            </a:lvl5pPr>
            <a:lvl6pPr marL="2514600" indent="-228600" eaLnBrk="0" hangingPunct="0">
              <a:defRPr sz="4600">
                <a:solidFill>
                  <a:srgbClr val="737373"/>
                </a:solidFill>
                <a:latin typeface="Marker Felt" charset="0"/>
                <a:ea typeface="ヒラギノ明朝 ProN W3" charset="0"/>
                <a:cs typeface="ヒラギノ明朝 ProN W3" charset="0"/>
                <a:sym typeface="Marker Felt" charset="0"/>
              </a:defRPr>
            </a:lvl6pPr>
            <a:lvl7pPr marL="2971800" indent="-228600" eaLnBrk="0" hangingPunct="0">
              <a:defRPr sz="4600">
                <a:solidFill>
                  <a:srgbClr val="737373"/>
                </a:solidFill>
                <a:latin typeface="Marker Felt" charset="0"/>
                <a:ea typeface="ヒラギノ明朝 ProN W3" charset="0"/>
                <a:cs typeface="ヒラギノ明朝 ProN W3" charset="0"/>
                <a:sym typeface="Marker Felt" charset="0"/>
              </a:defRPr>
            </a:lvl7pPr>
            <a:lvl8pPr marL="3429000" indent="-228600" eaLnBrk="0" hangingPunct="0">
              <a:defRPr sz="4600">
                <a:solidFill>
                  <a:srgbClr val="737373"/>
                </a:solidFill>
                <a:latin typeface="Marker Felt" charset="0"/>
                <a:ea typeface="ヒラギノ明朝 ProN W3" charset="0"/>
                <a:cs typeface="ヒラギノ明朝 ProN W3" charset="0"/>
                <a:sym typeface="Marker Felt" charset="0"/>
              </a:defRPr>
            </a:lvl8pPr>
            <a:lvl9pPr marL="3886200" indent="-228600" eaLnBrk="0" hangingPunct="0">
              <a:defRPr sz="4600">
                <a:solidFill>
                  <a:srgbClr val="737373"/>
                </a:solidFill>
                <a:latin typeface="Marker Felt" charset="0"/>
                <a:ea typeface="ヒラギノ明朝 ProN W3" charset="0"/>
                <a:cs typeface="ヒラギノ明朝 ProN W3" charset="0"/>
                <a:sym typeface="Marker Felt" charset="0"/>
              </a:defRPr>
            </a:lvl9pPr>
          </a:lstStyle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Introduction to IM Pediatric Best Practices -  Self-Study</a:t>
            </a:r>
          </a:p>
        </p:txBody>
      </p:sp>
    </p:spTree>
    <p:extLst>
      <p:ext uri="{BB962C8B-B14F-4D97-AF65-F5344CB8AC3E}">
        <p14:creationId xmlns:p14="http://schemas.microsoft.com/office/powerpoint/2010/main" val="110246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Thinking </a:t>
            </a:r>
            <a:r>
              <a:rPr lang="ja-JP" altLang="en-US" smtClean="0"/>
              <a:t>‘</a:t>
            </a:r>
            <a:r>
              <a:rPr lang="en-US" smtClean="0"/>
              <a:t>outside of the box</a:t>
            </a:r>
            <a:r>
              <a:rPr lang="ja-JP" altLang="en-US" smtClean="0"/>
              <a:t>’</a:t>
            </a:r>
            <a:endParaRPr 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47800" y="1295400"/>
            <a:ext cx="7299960" cy="37338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Use of professional judgment and creativity to modify IM programming – we are a diverse group!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Developing the flexibility skills to effectively utilize IM as a treatment/training tool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Becoming comfortable thinking </a:t>
            </a:r>
            <a:r>
              <a:rPr lang="ja-JP" altLang="en-US" dirty="0" smtClean="0"/>
              <a:t>‘</a:t>
            </a:r>
            <a:r>
              <a:rPr lang="en-US" dirty="0" smtClean="0"/>
              <a:t>outside of the box</a:t>
            </a:r>
            <a:r>
              <a:rPr lang="ja-JP" altLang="en-US" dirty="0" smtClean="0"/>
              <a:t>’</a:t>
            </a:r>
            <a:r>
              <a:rPr lang="en-US" dirty="0" smtClean="0"/>
              <a:t>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Taking the principles of the Interactive Metronome</a:t>
            </a:r>
            <a:r>
              <a:rPr lang="en-US" baseline="30000" dirty="0" smtClean="0"/>
              <a:t>®</a:t>
            </a:r>
            <a:r>
              <a:rPr lang="en-US" dirty="0" smtClean="0"/>
              <a:t> System and consider them for all </a:t>
            </a:r>
            <a:br>
              <a:rPr lang="en-US" dirty="0" smtClean="0"/>
            </a:br>
            <a:r>
              <a:rPr lang="en-US" dirty="0" smtClean="0"/>
              <a:t>aspects of pediatric services and </a:t>
            </a:r>
            <a:br>
              <a:rPr lang="en-US" dirty="0" smtClean="0"/>
            </a:br>
            <a:r>
              <a:rPr lang="en-US" dirty="0" smtClean="0"/>
              <a:t>performance programs.</a:t>
            </a:r>
            <a:endParaRPr lang="en-US" dirty="0"/>
          </a:p>
        </p:txBody>
      </p:sp>
      <p:pic>
        <p:nvPicPr>
          <p:cNvPr id="6148" name="Picture 5" descr="C:\Users\BrainFocus1\AppData\Local\Microsoft\Windows\Temporary Internet Files\Content.IE5\20RDPH8Q\MC910216365[1]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0" r="14304" b="17034"/>
          <a:stretch/>
        </p:blipFill>
        <p:spPr bwMode="auto">
          <a:xfrm>
            <a:off x="6248400" y="3810000"/>
            <a:ext cx="2043704" cy="2064619"/>
          </a:xfrm>
          <a:prstGeom prst="roundRect">
            <a:avLst>
              <a:gd name="adj" fmla="val 14035"/>
            </a:avLst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42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IM in Peds?</a:t>
            </a:r>
            <a:endParaRPr lang="en-US"/>
          </a:p>
        </p:txBody>
      </p:sp>
      <p:sp>
        <p:nvSpPr>
          <p:cNvPr id="7171" name="Content Placeholder 4"/>
          <p:cNvSpPr>
            <a:spLocks noGrp="1"/>
          </p:cNvSpPr>
          <p:nvPr>
            <p:ph idx="1"/>
          </p:nvPr>
        </p:nvSpPr>
        <p:spPr>
          <a:xfrm>
            <a:off x="1676400" y="1295400"/>
            <a:ext cx="7086600" cy="36576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Timing is critical for the discrimination of sensory stimuli </a:t>
            </a:r>
            <a:r>
              <a:rPr lang="en-US" dirty="0" smtClean="0">
                <a:solidFill>
                  <a:schemeClr val="accent4"/>
                </a:solidFill>
              </a:rPr>
              <a:t>(Shannon et al., 1995; </a:t>
            </a:r>
            <a:r>
              <a:rPr lang="en-US" dirty="0" err="1" smtClean="0">
                <a:solidFill>
                  <a:schemeClr val="accent4"/>
                </a:solidFill>
              </a:rPr>
              <a:t>Buonomano</a:t>
            </a:r>
            <a:r>
              <a:rPr lang="en-US" dirty="0" smtClean="0">
                <a:solidFill>
                  <a:schemeClr val="accent4"/>
                </a:solidFill>
              </a:rPr>
              <a:t> and </a:t>
            </a:r>
            <a:r>
              <a:rPr lang="en-US" dirty="0" err="1" smtClean="0">
                <a:solidFill>
                  <a:schemeClr val="accent4"/>
                </a:solidFill>
              </a:rPr>
              <a:t>Karmarkar</a:t>
            </a:r>
            <a:r>
              <a:rPr lang="en-US" dirty="0" smtClean="0">
                <a:solidFill>
                  <a:schemeClr val="accent4"/>
                </a:solidFill>
              </a:rPr>
              <a:t>, 2002; </a:t>
            </a:r>
            <a:r>
              <a:rPr lang="en-US" dirty="0" err="1" smtClean="0">
                <a:solidFill>
                  <a:schemeClr val="accent4"/>
                </a:solidFill>
              </a:rPr>
              <a:t>Ivry</a:t>
            </a:r>
            <a:r>
              <a:rPr lang="en-US" dirty="0" smtClean="0">
                <a:solidFill>
                  <a:schemeClr val="accent4"/>
                </a:solidFill>
              </a:rPr>
              <a:t> and  Spencer, 2004; </a:t>
            </a:r>
            <a:r>
              <a:rPr lang="en-US" dirty="0" err="1" smtClean="0">
                <a:solidFill>
                  <a:schemeClr val="accent4"/>
                </a:solidFill>
              </a:rPr>
              <a:t>Buhusi</a:t>
            </a:r>
            <a:r>
              <a:rPr lang="en-US" dirty="0" smtClean="0">
                <a:solidFill>
                  <a:schemeClr val="accent4"/>
                </a:solidFill>
              </a:rPr>
              <a:t> and </a:t>
            </a:r>
            <a:r>
              <a:rPr lang="en-US" dirty="0" err="1" smtClean="0">
                <a:solidFill>
                  <a:schemeClr val="accent4"/>
                </a:solidFill>
              </a:rPr>
              <a:t>Meck</a:t>
            </a:r>
            <a:r>
              <a:rPr lang="en-US" dirty="0" smtClean="0">
                <a:solidFill>
                  <a:schemeClr val="accent4"/>
                </a:solidFill>
              </a:rPr>
              <a:t>, 2005) </a:t>
            </a:r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Timing is critical for the generation of coordinated motor responses </a:t>
            </a:r>
            <a:r>
              <a:rPr lang="en-US" dirty="0" smtClean="0">
                <a:solidFill>
                  <a:schemeClr val="accent4"/>
                </a:solidFill>
              </a:rPr>
              <a:t>(</a:t>
            </a:r>
            <a:r>
              <a:rPr lang="en-US" dirty="0" err="1" smtClean="0">
                <a:solidFill>
                  <a:schemeClr val="accent4"/>
                </a:solidFill>
              </a:rPr>
              <a:t>Mauk</a:t>
            </a:r>
            <a:r>
              <a:rPr lang="en-US" dirty="0" smtClean="0">
                <a:solidFill>
                  <a:schemeClr val="accent4"/>
                </a:solidFill>
              </a:rPr>
              <a:t> and Ruiz, 1992; </a:t>
            </a:r>
            <a:r>
              <a:rPr lang="en-US" dirty="0" err="1" smtClean="0">
                <a:solidFill>
                  <a:schemeClr val="accent4"/>
                </a:solidFill>
              </a:rPr>
              <a:t>Ivry</a:t>
            </a:r>
            <a:r>
              <a:rPr lang="en-US" dirty="0" smtClean="0">
                <a:solidFill>
                  <a:schemeClr val="accent4"/>
                </a:solidFill>
              </a:rPr>
              <a:t>, 1996; </a:t>
            </a:r>
            <a:r>
              <a:rPr lang="en-US" dirty="0" err="1" smtClean="0">
                <a:solidFill>
                  <a:schemeClr val="accent4"/>
                </a:solidFill>
              </a:rPr>
              <a:t>Meegan</a:t>
            </a:r>
            <a:r>
              <a:rPr lang="en-US" dirty="0" smtClean="0">
                <a:solidFill>
                  <a:schemeClr val="accent4"/>
                </a:solidFill>
              </a:rPr>
              <a:t> et al., 2000; Medina et al., 2005). </a:t>
            </a:r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The nervous system processes temporal information over a wide range, from microseconds to circadian rhythms </a:t>
            </a:r>
            <a:r>
              <a:rPr lang="en-US" dirty="0" smtClean="0">
                <a:solidFill>
                  <a:schemeClr val="accent4"/>
                </a:solidFill>
              </a:rPr>
              <a:t>(Carr, 1993; </a:t>
            </a:r>
            <a:r>
              <a:rPr lang="en-US" dirty="0" err="1" smtClean="0">
                <a:solidFill>
                  <a:schemeClr val="accent4"/>
                </a:solidFill>
              </a:rPr>
              <a:t>Mauk</a:t>
            </a:r>
            <a:r>
              <a:rPr lang="en-US" dirty="0" smtClean="0">
                <a:solidFill>
                  <a:schemeClr val="accent4"/>
                </a:solidFill>
              </a:rPr>
              <a:t> and </a:t>
            </a:r>
            <a:r>
              <a:rPr lang="en-US" dirty="0" err="1" smtClean="0">
                <a:solidFill>
                  <a:schemeClr val="accent4"/>
                </a:solidFill>
              </a:rPr>
              <a:t>Buonomano</a:t>
            </a:r>
            <a:r>
              <a:rPr lang="en-US" dirty="0" smtClean="0">
                <a:solidFill>
                  <a:schemeClr val="accent4"/>
                </a:solidFill>
              </a:rPr>
              <a:t>, 2004; </a:t>
            </a:r>
            <a:r>
              <a:rPr lang="en-US" dirty="0" err="1" smtClean="0">
                <a:solidFill>
                  <a:schemeClr val="accent4"/>
                </a:solidFill>
              </a:rPr>
              <a:t>Buhusi</a:t>
            </a:r>
            <a:r>
              <a:rPr lang="en-US" dirty="0" smtClean="0">
                <a:solidFill>
                  <a:schemeClr val="accent4"/>
                </a:solidFill>
              </a:rPr>
              <a:t> and </a:t>
            </a:r>
            <a:r>
              <a:rPr lang="en-US" dirty="0" err="1" smtClean="0">
                <a:solidFill>
                  <a:schemeClr val="accent4"/>
                </a:solidFill>
              </a:rPr>
              <a:t>Meck</a:t>
            </a:r>
            <a:r>
              <a:rPr lang="en-US" dirty="0" smtClean="0">
                <a:solidFill>
                  <a:schemeClr val="accent4"/>
                </a:solidFill>
              </a:rPr>
              <a:t>, 2005).</a:t>
            </a: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22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3" descr="dsdev_disabilities_425px.jpg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4800"/>
            <a:ext cx="5038279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 rot="12777256">
            <a:off x="6606475" y="2747855"/>
            <a:ext cx="978408" cy="408432"/>
          </a:xfrm>
          <a:prstGeom prst="rightArrow">
            <a:avLst>
              <a:gd name="adj1" fmla="val 50000"/>
              <a:gd name="adj2" fmla="val 60495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51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Applying IM to the diversity of Pediatrics</a:t>
            </a:r>
            <a:endParaRPr lang="en-US" dirty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5867400" y="1614948"/>
            <a:ext cx="3124200" cy="32766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Educational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Therapeutic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Peak Performance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Recreational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Extra-curricular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Lifestyle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Wellness</a:t>
            </a:r>
            <a:endParaRPr lang="en-US" dirty="0"/>
          </a:p>
        </p:txBody>
      </p:sp>
      <p:pic>
        <p:nvPicPr>
          <p:cNvPr id="6148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72231"/>
            <a:ext cx="2520370" cy="1660253"/>
          </a:xfrm>
          <a:prstGeom prst="roundRect">
            <a:avLst/>
          </a:prstGeom>
          <a:noFill/>
          <a:ln w="38100" cap="sq">
            <a:solidFill>
              <a:schemeClr val="accent3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11" descr="C:\Users\BrainFocus1\AppData\Local\Microsoft\Windows\Temporary Internet Files\Content.IE5\F2ARZTUM\MP90028942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041" y="2619991"/>
            <a:ext cx="1697757" cy="2571750"/>
          </a:xfrm>
          <a:prstGeom prst="roundRect">
            <a:avLst/>
          </a:prstGeom>
          <a:noFill/>
          <a:ln w="38100" cap="sq">
            <a:solidFill>
              <a:schemeClr val="accent2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14" descr="C:\Users\BrainFocus1\AppData\Local\Microsoft\Windows\Temporary Internet Files\Content.IE5\20RDPH8Q\MP900399745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09" y="5044108"/>
            <a:ext cx="2915212" cy="1695393"/>
          </a:xfrm>
          <a:prstGeom prst="roundRect">
            <a:avLst/>
          </a:prstGeom>
          <a:noFill/>
          <a:ln w="38100" cap="sq">
            <a:solidFill>
              <a:schemeClr val="bg2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13" descr="C:\Users\BrainFocus1\AppData\Local\Microsoft\Windows\Temporary Internet Files\Content.IE5\F2ARZTUM\MP900439573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094" y="3824908"/>
            <a:ext cx="1907106" cy="2864102"/>
          </a:xfrm>
          <a:prstGeom prst="roundRect">
            <a:avLst/>
          </a:prstGeom>
          <a:noFill/>
          <a:ln w="38100" cap="sq">
            <a:solidFill>
              <a:schemeClr val="accent4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16" descr="C:\Users\BrainFocus1\AppData\Local\Microsoft\Windows\Temporary Internet Files\Content.IE5\F2ARZTUM\MP900227527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335" y="4862052"/>
            <a:ext cx="2077065" cy="1498790"/>
          </a:xfrm>
          <a:prstGeom prst="roundRect">
            <a:avLst/>
          </a:prstGeom>
          <a:noFill/>
          <a:ln w="38100" cap="sq">
            <a:solidFill>
              <a:schemeClr val="accent6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19" descr="C:\Users\BrainFocus1\AppData\Local\Microsoft\Windows\Temporary Internet Files\Content.IE5\BQD6BJDE\MP900427769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798" y="1548062"/>
            <a:ext cx="1737672" cy="2368844"/>
          </a:xfrm>
          <a:prstGeom prst="roundRect">
            <a:avLst/>
          </a:prstGeom>
          <a:noFill/>
          <a:ln w="38100" cap="sq">
            <a:solidFill>
              <a:schemeClr val="accent1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7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Educational</a:t>
            </a:r>
            <a:endParaRPr lang="en-US"/>
          </a:p>
        </p:txBody>
      </p:sp>
      <p:sp>
        <p:nvSpPr>
          <p:cNvPr id="10243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1600200" y="1295400"/>
            <a:ext cx="3581400" cy="34290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Low Self Esteem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Struggling with academics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Anxiety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Reactive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Poor motor planning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Difficulty finding their own </a:t>
            </a:r>
            <a:r>
              <a:rPr lang="ja-JP" altLang="en-US" dirty="0" smtClean="0"/>
              <a:t>‘</a:t>
            </a:r>
            <a:r>
              <a:rPr lang="en-US" dirty="0" smtClean="0"/>
              <a:t>Rhythm</a:t>
            </a:r>
            <a:r>
              <a:rPr lang="ja-JP" altLang="en-US" dirty="0" smtClean="0"/>
              <a:t>’</a:t>
            </a:r>
            <a:r>
              <a:rPr lang="en-US" dirty="0" smtClean="0"/>
              <a:t> or </a:t>
            </a:r>
            <a:r>
              <a:rPr lang="ja-JP" altLang="en-US" dirty="0" smtClean="0"/>
              <a:t>‘</a:t>
            </a:r>
            <a:r>
              <a:rPr lang="en-US" dirty="0" smtClean="0"/>
              <a:t>Still point</a:t>
            </a:r>
            <a:r>
              <a:rPr lang="ja-JP" altLang="en-US" dirty="0" smtClean="0"/>
              <a:t>’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Eager to please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Difficulty </a:t>
            </a:r>
            <a:r>
              <a:rPr lang="ja-JP" altLang="en-US" dirty="0" smtClean="0"/>
              <a:t>‘</a:t>
            </a:r>
            <a:r>
              <a:rPr lang="en-US" dirty="0" smtClean="0"/>
              <a:t>tuning in</a:t>
            </a:r>
            <a:r>
              <a:rPr lang="ja-JP" altLang="en-US" dirty="0" smtClean="0"/>
              <a:t>’</a:t>
            </a:r>
            <a:endParaRPr lang="en-US" altLang="ja-JP" dirty="0" smtClean="0"/>
          </a:p>
          <a:p>
            <a:pPr>
              <a:lnSpc>
                <a:spcPct val="120000"/>
              </a:lnSpc>
            </a:pPr>
            <a:r>
              <a:rPr lang="en-US" dirty="0"/>
              <a:t>Difficulty keeping track of </a:t>
            </a:r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295400"/>
            <a:ext cx="3962400" cy="236764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Survival </a:t>
            </a:r>
            <a:r>
              <a:rPr lang="en-US" dirty="0"/>
              <a:t>reactions</a:t>
            </a:r>
          </a:p>
          <a:p>
            <a:pPr>
              <a:lnSpc>
                <a:spcPct val="120000"/>
              </a:lnSpc>
            </a:pPr>
            <a:r>
              <a:rPr lang="en-US" dirty="0"/>
              <a:t>Chronic adrenal </a:t>
            </a:r>
            <a:r>
              <a:rPr lang="en-US" dirty="0" smtClean="0"/>
              <a:t>stress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Disorganized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Clumsy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Difficulty </a:t>
            </a:r>
            <a:r>
              <a:rPr lang="ja-JP" altLang="en-US" dirty="0" smtClean="0"/>
              <a:t>‘</a:t>
            </a:r>
            <a:r>
              <a:rPr lang="en-US" dirty="0" smtClean="0"/>
              <a:t>connecting the dots</a:t>
            </a:r>
            <a:r>
              <a:rPr lang="ja-JP" altLang="en-US" dirty="0" smtClean="0"/>
              <a:t>’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Poor listening skills</a:t>
            </a:r>
          </a:p>
          <a:p>
            <a:pPr>
              <a:lnSpc>
                <a:spcPct val="120000"/>
              </a:lnSpc>
            </a:pPr>
            <a:r>
              <a:rPr lang="ja-JP" altLang="en-US" dirty="0" smtClean="0"/>
              <a:t>‘</a:t>
            </a:r>
            <a:r>
              <a:rPr lang="en-US" dirty="0" smtClean="0"/>
              <a:t>Quick to quit</a:t>
            </a:r>
            <a:r>
              <a:rPr lang="ja-JP" altLang="en-US" dirty="0" smtClean="0"/>
              <a:t>’</a:t>
            </a:r>
            <a:endParaRPr lang="en-US" dirty="0" smtClean="0"/>
          </a:p>
          <a:p>
            <a:pPr>
              <a:lnSpc>
                <a:spcPct val="120000"/>
              </a:lnSpc>
            </a:pPr>
            <a:endParaRPr lang="en-US" dirty="0"/>
          </a:p>
        </p:txBody>
      </p:sp>
      <p:pic>
        <p:nvPicPr>
          <p:cNvPr id="7173" name="Picture 4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192" y="3733800"/>
            <a:ext cx="3008708" cy="2277779"/>
          </a:xfrm>
          <a:prstGeom prst="roundRect">
            <a:avLst/>
          </a:prstGeom>
          <a:noFill/>
          <a:ln w="38100" cap="sq">
            <a:solidFill>
              <a:schemeClr val="accent1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26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315200" cy="1143000"/>
          </a:xfrm>
        </p:spPr>
        <p:txBody>
          <a:bodyPr/>
          <a:lstStyle/>
          <a:p>
            <a:r>
              <a:rPr lang="en-US" dirty="0" smtClean="0"/>
              <a:t>Therapeutic </a:t>
            </a:r>
            <a:endParaRPr lang="en-US" dirty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1600200" y="1295400"/>
            <a:ext cx="3733800" cy="37338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400" dirty="0" smtClean="0"/>
              <a:t>Attention Deficit Disorder (314.0; 314.01)</a:t>
            </a:r>
          </a:p>
          <a:p>
            <a:pPr>
              <a:lnSpc>
                <a:spcPct val="110000"/>
              </a:lnSpc>
            </a:pPr>
            <a:r>
              <a:rPr lang="en-US" sz="1400" dirty="0" smtClean="0"/>
              <a:t>Asperger</a:t>
            </a:r>
            <a:r>
              <a:rPr lang="ja-JP" altLang="en-US" sz="1400" dirty="0" smtClean="0"/>
              <a:t>’</a:t>
            </a:r>
            <a:r>
              <a:rPr lang="en-US" sz="1400" dirty="0" smtClean="0"/>
              <a:t>s Syndrome (299.0)</a:t>
            </a:r>
          </a:p>
          <a:p>
            <a:pPr>
              <a:lnSpc>
                <a:spcPct val="110000"/>
              </a:lnSpc>
            </a:pPr>
            <a:r>
              <a:rPr lang="en-US" sz="1400" dirty="0" smtClean="0"/>
              <a:t>Ataxia (438.84; 334.3; 331.89)</a:t>
            </a:r>
          </a:p>
          <a:p>
            <a:pPr>
              <a:lnSpc>
                <a:spcPct val="110000"/>
              </a:lnSpc>
            </a:pPr>
            <a:r>
              <a:rPr lang="en-US" sz="1400" dirty="0" smtClean="0"/>
              <a:t>Autism (299.0)</a:t>
            </a:r>
          </a:p>
          <a:p>
            <a:pPr>
              <a:lnSpc>
                <a:spcPct val="110000"/>
              </a:lnSpc>
            </a:pPr>
            <a:r>
              <a:rPr lang="en-US" sz="1400" dirty="0" smtClean="0"/>
              <a:t>Developmental Delays (315.9)</a:t>
            </a:r>
          </a:p>
          <a:p>
            <a:pPr>
              <a:lnSpc>
                <a:spcPct val="110000"/>
              </a:lnSpc>
            </a:pPr>
            <a:r>
              <a:rPr lang="en-US" sz="1400" dirty="0" smtClean="0"/>
              <a:t>Dyspraxia  (315.4)</a:t>
            </a:r>
          </a:p>
          <a:p>
            <a:pPr>
              <a:lnSpc>
                <a:spcPct val="110000"/>
              </a:lnSpc>
            </a:pPr>
            <a:r>
              <a:rPr lang="en-US" sz="1400" dirty="0" smtClean="0"/>
              <a:t>Dyslexia (315.02)</a:t>
            </a:r>
          </a:p>
          <a:p>
            <a:pPr>
              <a:lnSpc>
                <a:spcPct val="110000"/>
              </a:lnSpc>
            </a:pPr>
            <a:r>
              <a:rPr lang="en-US" sz="1400" dirty="0" smtClean="0"/>
              <a:t>Lack of Coordination (781.3)</a:t>
            </a:r>
          </a:p>
          <a:p>
            <a:pPr>
              <a:lnSpc>
                <a:spcPct val="110000"/>
              </a:lnSpc>
            </a:pPr>
            <a:r>
              <a:rPr lang="en-US" sz="1400" dirty="0" smtClean="0"/>
              <a:t>Speech and Language delays (315.3)</a:t>
            </a:r>
          </a:p>
          <a:p>
            <a:pPr>
              <a:lnSpc>
                <a:spcPct val="110000"/>
              </a:lnSpc>
            </a:pPr>
            <a:r>
              <a:rPr lang="en-US" sz="1400" dirty="0" smtClean="0"/>
              <a:t>Auditory Processing Disorders (388.45; 315.32)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295400"/>
            <a:ext cx="3733800" cy="49530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400" dirty="0"/>
              <a:t>Unspecified Disorders of the Central Nervous System (349.9</a:t>
            </a:r>
            <a:r>
              <a:rPr lang="en-US" sz="1400" dirty="0" smtClean="0"/>
              <a:t>)</a:t>
            </a:r>
          </a:p>
          <a:p>
            <a:pPr>
              <a:lnSpc>
                <a:spcPct val="110000"/>
              </a:lnSpc>
            </a:pPr>
            <a:r>
              <a:rPr lang="en-US" sz="1400" dirty="0" smtClean="0"/>
              <a:t>Hemiplegia </a:t>
            </a:r>
            <a:r>
              <a:rPr lang="en-US" sz="1400" dirty="0"/>
              <a:t>(342; 343.1</a:t>
            </a:r>
            <a:r>
              <a:rPr lang="en-US" sz="1400" dirty="0" smtClean="0"/>
              <a:t>)</a:t>
            </a:r>
          </a:p>
          <a:p>
            <a:pPr>
              <a:lnSpc>
                <a:spcPct val="110000"/>
              </a:lnSpc>
            </a:pPr>
            <a:r>
              <a:rPr lang="en-US" sz="1400" dirty="0" smtClean="0"/>
              <a:t>Pervasive Developmental Delay (299.9)</a:t>
            </a:r>
          </a:p>
          <a:p>
            <a:pPr>
              <a:lnSpc>
                <a:spcPct val="110000"/>
              </a:lnSpc>
            </a:pPr>
            <a:r>
              <a:rPr lang="en-US" sz="1400" dirty="0" smtClean="0"/>
              <a:t>Developmental Coordination Disorder (315.4)</a:t>
            </a:r>
          </a:p>
          <a:p>
            <a:pPr>
              <a:lnSpc>
                <a:spcPct val="110000"/>
              </a:lnSpc>
            </a:pPr>
            <a:r>
              <a:rPr lang="en-US" sz="1400" dirty="0" smtClean="0"/>
              <a:t>Abnormal Posture (781.92)</a:t>
            </a:r>
          </a:p>
          <a:p>
            <a:pPr>
              <a:lnSpc>
                <a:spcPct val="110000"/>
              </a:lnSpc>
            </a:pPr>
            <a:r>
              <a:rPr lang="en-US" sz="1400" dirty="0" smtClean="0"/>
              <a:t>Loss of Limb (755.4)</a:t>
            </a:r>
          </a:p>
          <a:p>
            <a:pPr>
              <a:lnSpc>
                <a:spcPct val="110000"/>
              </a:lnSpc>
            </a:pPr>
            <a:r>
              <a:rPr lang="en-US" sz="1400" dirty="0" smtClean="0"/>
              <a:t>Abnormality of Gait (781.2)</a:t>
            </a:r>
          </a:p>
          <a:p>
            <a:pPr>
              <a:lnSpc>
                <a:spcPct val="110000"/>
              </a:lnSpc>
            </a:pPr>
            <a:r>
              <a:rPr lang="en-US" sz="1400" dirty="0" smtClean="0"/>
              <a:t>Difficulty in Walking (719.7)</a:t>
            </a:r>
          </a:p>
          <a:p>
            <a:pPr>
              <a:lnSpc>
                <a:spcPct val="110000"/>
              </a:lnSpc>
            </a:pPr>
            <a:r>
              <a:rPr lang="en-US" sz="1400" dirty="0" smtClean="0"/>
              <a:t>Orthotic Training (V57.41)</a:t>
            </a:r>
          </a:p>
          <a:p>
            <a:pPr>
              <a:lnSpc>
                <a:spcPct val="110000"/>
              </a:lnSpc>
            </a:pPr>
            <a:r>
              <a:rPr lang="en-US" sz="1400" dirty="0" smtClean="0"/>
              <a:t>Feeding Difficulties (783.3; 307.59; 779.3; 783.41)</a:t>
            </a:r>
          </a:p>
          <a:p>
            <a:pPr>
              <a:lnSpc>
                <a:spcPct val="110000"/>
              </a:lnSpc>
            </a:pPr>
            <a:r>
              <a:rPr lang="en-US" sz="1400" dirty="0" smtClean="0"/>
              <a:t>Dysphagia (787.42)</a:t>
            </a:r>
          </a:p>
          <a:p>
            <a:pPr>
              <a:lnSpc>
                <a:spcPct val="110000"/>
              </a:lnSpc>
            </a:pPr>
            <a:r>
              <a:rPr lang="en-US" sz="1400" dirty="0" smtClean="0"/>
              <a:t>Articulation (315.39; 524.27)</a:t>
            </a:r>
          </a:p>
          <a:p>
            <a:pPr>
              <a:lnSpc>
                <a:spcPct val="110000"/>
              </a:lnSpc>
            </a:pPr>
            <a:r>
              <a:rPr lang="en-US" sz="1400" dirty="0" smtClean="0"/>
              <a:t>Muscle Weakness (728.87; 780.79)</a:t>
            </a:r>
          </a:p>
          <a:p>
            <a:pPr>
              <a:lnSpc>
                <a:spcPct val="110000"/>
              </a:lnSpc>
            </a:pPr>
            <a:r>
              <a:rPr lang="en-US" sz="1400" dirty="0" smtClean="0"/>
              <a:t>Tourette</a:t>
            </a:r>
            <a:r>
              <a:rPr lang="ja-JP" altLang="en-US" sz="1400" dirty="0" smtClean="0"/>
              <a:t>’</a:t>
            </a:r>
            <a:r>
              <a:rPr lang="en-US" sz="1400" dirty="0" smtClean="0"/>
              <a:t>s Disorder (307.23; 333.3)</a:t>
            </a:r>
          </a:p>
          <a:p>
            <a:pPr>
              <a:lnSpc>
                <a:spcPct val="110000"/>
              </a:lnSpc>
            </a:pPr>
            <a:r>
              <a:rPr lang="en-US" sz="1400" dirty="0" smtClean="0"/>
              <a:t>Anxiety (300.0)</a:t>
            </a:r>
          </a:p>
        </p:txBody>
      </p:sp>
      <p:sp>
        <p:nvSpPr>
          <p:cNvPr id="11268" name="Rectangle 3"/>
          <p:cNvSpPr>
            <a:spLocks/>
          </p:cNvSpPr>
          <p:nvPr/>
        </p:nvSpPr>
        <p:spPr bwMode="auto">
          <a:xfrm>
            <a:off x="4732734" y="1428750"/>
            <a:ext cx="4455914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28573" bIns="0"/>
          <a:lstStyle/>
          <a:p>
            <a:pPr marL="268998" indent="-241093">
              <a:spcBef>
                <a:spcPts val="475"/>
              </a:spcBef>
            </a:pPr>
            <a:endParaRPr lang="en-US" sz="1700" dirty="0">
              <a:solidFill>
                <a:srgbClr val="000000"/>
              </a:solidFill>
              <a:latin typeface="Comic Sans MS" charset="0"/>
              <a:cs typeface="Marker Fe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63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Interactive Metronome® Pediatric Specialist Coaching Session 1: Overview and Foundations&amp;quot;&quot;/&gt;&lt;property id=&quot;20307&quot; value=&quot;256&quot;/&gt;&lt;/object&gt;&lt;object type=&quot;3&quot; unique_id=&quot;10006&quot;&gt;&lt;property id=&quot;20148&quot; value=&quot;5&quot;/&gt;&lt;property id=&quot;20300&quot; value=&quot;Slide 2 - &amp;quot;Program Outline&amp;quot;&quot;/&gt;&lt;property id=&quot;20307&quot; value=&quot;258&quot;/&gt;&lt;/object&gt;&lt;object type=&quot;3&quot; unique_id=&quot;10007&quot;&gt;&lt;property id=&quot;20148&quot; value=&quot;5&quot;/&gt;&lt;property id=&quot;20300&quot; value=&quot;Slide 3 - &amp;quot;Session Goals&amp;quot;&quot;/&gt;&lt;property id=&quot;20307&quot; value=&quot;259&quot;/&gt;&lt;/object&gt;&lt;object type=&quot;3&quot; unique_id=&quot;10008&quot;&gt;&lt;property id=&quot;20148&quot; value=&quot;5&quot;/&gt;&lt;property id=&quot;20300&quot; value=&quot;Slide 4 - &amp;quot;Thinking ‘outside of the box’&amp;quot;&quot;/&gt;&lt;property id=&quot;20307&quot; value=&quot;260&quot;/&gt;&lt;/object&gt;&lt;object type=&quot;3&quot; unique_id=&quot;10009&quot;&gt;&lt;property id=&quot;20148&quot; value=&quot;5&quot;/&gt;&lt;property id=&quot;20300&quot; value=&quot;Slide 5 - &amp;quot;Why IM in Peds?&amp;quot;&quot;/&gt;&lt;property id=&quot;20307&quot; value=&quot;261&quot;/&gt;&lt;/object&gt;&lt;object type=&quot;3&quot; unique_id=&quot;10010&quot;&gt;&lt;property id=&quot;20148&quot; value=&quot;5&quot;/&gt;&lt;property id=&quot;20300&quot; value=&quot;Slide 6&quot;/&gt;&lt;property id=&quot;20307&quot; value=&quot;262&quot;/&gt;&lt;/object&gt;&lt;object type=&quot;3&quot; unique_id=&quot;10011&quot;&gt;&lt;property id=&quot;20148&quot; value=&quot;5&quot;/&gt;&lt;property id=&quot;20300&quot; value=&quot;Slide 7 - &amp;quot;Applying IM to the diversity of Pediatrics&amp;quot;&quot;/&gt;&lt;property id=&quot;20307&quot; value=&quot;263&quot;/&gt;&lt;/object&gt;&lt;object type=&quot;3&quot; unique_id=&quot;10012&quot;&gt;&lt;property id=&quot;20148&quot; value=&quot;5&quot;/&gt;&lt;property id=&quot;20300&quot; value=&quot;Slide 8 - &amp;quot;Educational&amp;quot;&quot;/&gt;&lt;property id=&quot;20307&quot; value=&quot;264&quot;/&gt;&lt;/object&gt;&lt;object type=&quot;3&quot; unique_id=&quot;10013&quot;&gt;&lt;property id=&quot;20148&quot; value=&quot;5&quot;/&gt;&lt;property id=&quot;20300&quot; value=&quot;Slide 9 - &amp;quot;Therapeutic &amp;quot;&quot;/&gt;&lt;property id=&quot;20307&quot; value=&quot;265&quot;/&gt;&lt;/object&gt;&lt;object type=&quot;3&quot; unique_id=&quot;10014&quot;&gt;&lt;property id=&quot;20148&quot; value=&quot;5&quot;/&gt;&lt;property id=&quot;20300&quot; value=&quot;Slide 10 - &amp;quot;Peak Performance&amp;quot;&quot;/&gt;&lt;property id=&quot;20307&quot; value=&quot;266&quot;/&gt;&lt;/object&gt;&lt;object type=&quot;3&quot; unique_id=&quot;10015&quot;&gt;&lt;property id=&quot;20148&quot; value=&quot;5&quot;/&gt;&lt;property id=&quot;20300&quot; value=&quot;Slide 11 - &amp;quot;Recreational&amp;quot;&quot;/&gt;&lt;property id=&quot;20307&quot; value=&quot;267&quot;/&gt;&lt;/object&gt;&lt;object type=&quot;3&quot; unique_id=&quot;10016&quot;&gt;&lt;property id=&quot;20148&quot; value=&quot;5&quot;/&gt;&lt;property id=&quot;20300&quot; value=&quot;Slide 12 - &amp;quot;Lifestyle&amp;quot;&quot;/&gt;&lt;property id=&quot;20307&quot; value=&quot;268&quot;/&gt;&lt;/object&gt;&lt;object type=&quot;3&quot; unique_id=&quot;10017&quot;&gt;&lt;property id=&quot;20148&quot; value=&quot;5&quot;/&gt;&lt;property id=&quot;20300&quot; value=&quot;Slide 13 - &amp;quot;Extra-Curricular&amp;quot;&quot;/&gt;&lt;property id=&quot;20307&quot; value=&quot;269&quot;/&gt;&lt;/object&gt;&lt;object type=&quot;3&quot; unique_id=&quot;10018&quot;&gt;&lt;property id=&quot;20148&quot; value=&quot;5&quot;/&gt;&lt;property id=&quot;20300&quot; value=&quot;Slide 14 - &amp;quot;Wellness&amp;quot;&quot;/&gt;&lt;property id=&quot;20307&quot; value=&quot;270&quot;/&gt;&lt;/object&gt;&lt;object type=&quot;3&quot; unique_id=&quot;10019&quot;&gt;&lt;property id=&quot;20148&quot; value=&quot;5&quot;/&gt;&lt;property id=&quot;20300&quot; value=&quot;Slide 15 - &amp;quot;The Key to IM Success:&amp;quot;&quot;/&gt;&lt;property id=&quot;20307&quot; value=&quot;271&quot;/&gt;&lt;/object&gt;&lt;object type=&quot;3&quot; unique_id=&quot;10020&quot;&gt;&lt;property id=&quot;20148&quot; value=&quot;5&quot;/&gt;&lt;property id=&quot;20300&quot; value=&quot;Slide 16 - &amp;quot;Techniques for success&amp;quot;&quot;/&gt;&lt;property id=&quot;20307&quot; value=&quot;272&quot;/&gt;&lt;/object&gt;&lt;object type=&quot;3&quot; unique_id=&quot;10021&quot;&gt;&lt;property id=&quot;20148&quot; value=&quot;5&quot;/&gt;&lt;property id=&quot;20300&quot; value=&quot;Slide 17 - &amp;quot;Set Up - Equipment&amp;quot;&quot;/&gt;&lt;property id=&quot;20307&quot; value=&quot;273&quot;/&gt;&lt;/object&gt;&lt;object type=&quot;3&quot; unique_id=&quot;10022&quot;&gt;&lt;property id=&quot;20148&quot; value=&quot;5&quot;/&gt;&lt;property id=&quot;20300&quot; value=&quot;Slide 18&quot;/&gt;&lt;property id=&quot;20307&quot; value=&quot;274&quot;/&gt;&lt;/object&gt;&lt;object type=&quot;3&quot; unique_id=&quot;10023&quot;&gt;&lt;property id=&quot;20148&quot; value=&quot;5&quot;/&gt;&lt;property id=&quot;20300&quot; value=&quot;Slide 19 - &amp;quot;Positioning: Upright Stance&amp;quot;&quot;/&gt;&lt;property id=&quot;20307&quot; value=&quot;275&quot;/&gt;&lt;/object&gt;&lt;object type=&quot;3&quot; unique_id=&quot;10024&quot;&gt;&lt;property id=&quot;20148&quot; value=&quot;5&quot;/&gt;&lt;property id=&quot;20300&quot; value=&quot;Slide 20 - &amp;quot;Half Kneeling&amp;quot;&quot;/&gt;&lt;property id=&quot;20307&quot; value=&quot;276&quot;/&gt;&lt;/object&gt;&lt;object type=&quot;3&quot; unique_id=&quot;10025&quot;&gt;&lt;property id=&quot;20148&quot; value=&quot;5&quot;/&gt;&lt;property id=&quot;20300&quot; value=&quot;Slide 21 - &amp;quot;Modify Base of Support&amp;quot;&quot;/&gt;&lt;property id=&quot;20307&quot; value=&quot;277&quot;/&gt;&lt;/object&gt;&lt;object type=&quot;3&quot; unique_id=&quot;10026&quot;&gt;&lt;property id=&quot;20148&quot; value=&quot;5&quot;/&gt;&lt;property id=&quot;20300&quot; value=&quot;Slide 22 - &amp;quot;Round Sitting&amp;quot;&quot;/&gt;&lt;property id=&quot;20307&quot; value=&quot;278&quot;/&gt;&lt;/object&gt;&lt;object type=&quot;3&quot; unique_id=&quot;10027&quot;&gt;&lt;property id=&quot;20148&quot; value=&quot;5&quot;/&gt;&lt;property id=&quot;20300&quot; value=&quot;Slide 23 - &amp;quot;Dynamic Postures&amp;quot;&quot;/&gt;&lt;property id=&quot;20307&quot; value=&quot;279&quot;/&gt;&lt;/object&gt;&lt;object type=&quot;3&quot; unique_id=&quot;10028&quot;&gt;&lt;property id=&quot;20148&quot; value=&quot;5&quot;/&gt;&lt;property id=&quot;20300&quot; value=&quot;Slide 24 - &amp;quot;Supine/Lying Down&amp;quot;&quot;/&gt;&lt;property id=&quot;20307&quot; value=&quot;280&quot;/&gt;&lt;/object&gt;&lt;object type=&quot;3&quot; unique_id=&quot;10029&quot;&gt;&lt;property id=&quot;20148&quot; value=&quot;5&quot;/&gt;&lt;property id=&quot;20300&quot; value=&quot;Slide 25 - &amp;quot;Prone/Tummy Time&amp;quot;&quot;/&gt;&lt;property id=&quot;20307&quot; value=&quot;281&quot;/&gt;&lt;/object&gt;&lt;object type=&quot;3&quot; unique_id=&quot;10030&quot;&gt;&lt;property id=&quot;20148&quot; value=&quot;5&quot;/&gt;&lt;property id=&quot;20300&quot; value=&quot;Slide 26 - &amp;quot;Review of Session 1&amp;quot;&quot;/&gt;&lt;property id=&quot;20307&quot; value=&quot;282&quot;/&gt;&lt;/object&gt;&lt;object type=&quot;3&quot; unique_id=&quot;10031&quot;&gt;&lt;property id=&quot;20148&quot; value=&quot;5&quot;/&gt;&lt;property id=&quot;20300&quot; value=&quot;Slide 27&quot;/&gt;&lt;property id=&quot;20307&quot; value=&quot;283&quot;/&gt;&lt;/object&gt;&lt;object type=&quot;3&quot; unique_id=&quot;10032&quot;&gt;&lt;property id=&quot;20148&quot; value=&quot;5&quot;/&gt;&lt;property id=&quot;20300&quot; value=&quot;Slide 28 - &amp;quot;Homework&amp;quot;&quot;/&gt;&lt;property id=&quot;20307&quot; value=&quot;284&quot;/&gt;&lt;/object&gt;&lt;object type=&quot;3&quot; unique_id=&quot;10033&quot;&gt;&lt;property id=&quot;20148&quot; value=&quot;5&quot;/&gt;&lt;property id=&quot;20300&quot; value=&quot;Slide 29 - &amp;quot;References&amp;quot;&quot;/&gt;&lt;property id=&quot;20307&quot; value=&quot;285&quot;/&gt;&lt;/object&gt;&lt;object type=&quot;3&quot; unique_id=&quot;10034&quot;&gt;&lt;property id=&quot;20148&quot; value=&quot;5&quot;/&gt;&lt;property id=&quot;20300&quot; value=&quot;Slide 30 - &amp;quot;References&amp;quot;&quot;/&gt;&lt;property id=&quot;20307&quot; value=&quot;286&quot;/&gt;&lt;/object&gt;&lt;object type=&quot;3&quot; unique_id=&quot;10035&quot;&gt;&lt;property id=&quot;20148&quot; value=&quot;5&quot;/&gt;&lt;property id=&quot;20300&quot; value=&quot;Slide 31 - &amp;quot;References 3&amp;quot;&quot;/&gt;&lt;property id=&quot;20307&quot; value=&quot;287&quot;/&gt;&lt;/object&gt;&lt;object type=&quot;3&quot; unique_id=&quot;10037&quot;&gt;&lt;property id=&quot;20148&quot; value=&quot;5&quot;/&gt;&lt;property id=&quot;20300&quot; value=&quot;Slide 32 - &amp;quot;Useful Resources&amp;quot;&quot;/&gt;&lt;property id=&quot;20307&quot; value=&quot;289&quot;/&gt;&lt;/object&gt;&lt;object type=&quot;3&quot; unique_id=&quot;10038&quot;&gt;&lt;property id=&quot;20148&quot; value=&quot;5&quot;/&gt;&lt;property id=&quot;20300&quot; value=&quot;Slide 33 - &amp;quot;Recommended Webinars&amp;quot;&quot;/&gt;&lt;property id=&quot;20307&quot; value=&quot;29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</TotalTime>
  <Words>1395</Words>
  <Application>Microsoft Macintosh PowerPoint</Application>
  <PresentationFormat>On-screen Show (4:3)</PresentationFormat>
  <Paragraphs>251</Paragraphs>
  <Slides>33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Interactive Metronome® Pediatric Specialist Coaching Module 1: Overview and Foundations</vt:lpstr>
      <vt:lpstr>Program Outline</vt:lpstr>
      <vt:lpstr>Outcome Goals for Module 1</vt:lpstr>
      <vt:lpstr>Thinking ‘outside of the box’</vt:lpstr>
      <vt:lpstr>Why IM in Peds?</vt:lpstr>
      <vt:lpstr>PowerPoint Presentation</vt:lpstr>
      <vt:lpstr>Applying IM to the diversity of Pediatrics</vt:lpstr>
      <vt:lpstr>Educational</vt:lpstr>
      <vt:lpstr>Therapeutic </vt:lpstr>
      <vt:lpstr>Peak Performance</vt:lpstr>
      <vt:lpstr>Recreational</vt:lpstr>
      <vt:lpstr>Lifestyle</vt:lpstr>
      <vt:lpstr>Extra-Curricular</vt:lpstr>
      <vt:lpstr>Wellness</vt:lpstr>
      <vt:lpstr>The Key to IM Success:</vt:lpstr>
      <vt:lpstr>Techniques for success</vt:lpstr>
      <vt:lpstr>Set Up - Equipment</vt:lpstr>
      <vt:lpstr>PowerPoint Presentation</vt:lpstr>
      <vt:lpstr>Positioning: Upright Stance</vt:lpstr>
      <vt:lpstr>Half Kneeling</vt:lpstr>
      <vt:lpstr>Modify Base of Support</vt:lpstr>
      <vt:lpstr>Round Sitting</vt:lpstr>
      <vt:lpstr>Dynamic Postures</vt:lpstr>
      <vt:lpstr>Supine/Lying Down</vt:lpstr>
      <vt:lpstr>Prone/Tummy Time</vt:lpstr>
      <vt:lpstr>Review of Module 1 Learning Objectives</vt:lpstr>
      <vt:lpstr>PowerPoint Presentation</vt:lpstr>
      <vt:lpstr>Module 1 Homework</vt:lpstr>
      <vt:lpstr>References</vt:lpstr>
      <vt:lpstr>References 2</vt:lpstr>
      <vt:lpstr>References 3</vt:lpstr>
      <vt:lpstr>Useful Resources</vt:lpstr>
      <vt:lpstr>Recommended Webinars</vt:lpstr>
    </vt:vector>
  </TitlesOfParts>
  <Company>FIU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Dana McBride</dc:creator>
  <cp:lastModifiedBy>Christopher McElveen</cp:lastModifiedBy>
  <cp:revision>49</cp:revision>
  <dcterms:created xsi:type="dcterms:W3CDTF">2013-03-27T18:34:25Z</dcterms:created>
  <dcterms:modified xsi:type="dcterms:W3CDTF">2014-03-19T16:07:49Z</dcterms:modified>
</cp:coreProperties>
</file>