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sldIdLst>
    <p:sldId id="272" r:id="rId2"/>
    <p:sldId id="441" r:id="rId3"/>
    <p:sldId id="534" r:id="rId4"/>
    <p:sldId id="486" r:id="rId5"/>
    <p:sldId id="478" r:id="rId6"/>
    <p:sldId id="442" r:id="rId7"/>
    <p:sldId id="477" r:id="rId8"/>
    <p:sldId id="480" r:id="rId9"/>
    <p:sldId id="559" r:id="rId10"/>
    <p:sldId id="475" r:id="rId11"/>
    <p:sldId id="469" r:id="rId12"/>
    <p:sldId id="470" r:id="rId13"/>
    <p:sldId id="366" r:id="rId14"/>
    <p:sldId id="383" r:id="rId15"/>
    <p:sldId id="386" r:id="rId16"/>
    <p:sldId id="533" r:id="rId17"/>
    <p:sldId id="527" r:id="rId18"/>
    <p:sldId id="528" r:id="rId19"/>
    <p:sldId id="544" r:id="rId20"/>
    <p:sldId id="546" r:id="rId21"/>
    <p:sldId id="532" r:id="rId22"/>
    <p:sldId id="547" r:id="rId23"/>
    <p:sldId id="564" r:id="rId24"/>
    <p:sldId id="565" r:id="rId25"/>
    <p:sldId id="566" r:id="rId26"/>
    <p:sldId id="567" r:id="rId27"/>
    <p:sldId id="568" r:id="rId28"/>
    <p:sldId id="569" r:id="rId29"/>
    <p:sldId id="570" r:id="rId30"/>
    <p:sldId id="571" r:id="rId31"/>
    <p:sldId id="572" r:id="rId32"/>
    <p:sldId id="573" r:id="rId33"/>
    <p:sldId id="574" r:id="rId34"/>
    <p:sldId id="575" r:id="rId35"/>
    <p:sldId id="576" r:id="rId36"/>
    <p:sldId id="577" r:id="rId37"/>
    <p:sldId id="578" r:id="rId38"/>
    <p:sldId id="579" r:id="rId39"/>
    <p:sldId id="580" r:id="rId40"/>
    <p:sldId id="461" r:id="rId41"/>
    <p:sldId id="554" r:id="rId42"/>
    <p:sldId id="557" r:id="rId43"/>
    <p:sldId id="555" r:id="rId44"/>
    <p:sldId id="562" r:id="rId45"/>
    <p:sldId id="560" r:id="rId46"/>
    <p:sldId id="561" r:id="rId47"/>
    <p:sldId id="556" r:id="rId48"/>
    <p:sldId id="508" r:id="rId49"/>
    <p:sldId id="539" r:id="rId50"/>
    <p:sldId id="552" r:id="rId51"/>
    <p:sldId id="510" r:id="rId52"/>
    <p:sldId id="511" r:id="rId53"/>
    <p:sldId id="551" r:id="rId54"/>
    <p:sldId id="512" r:id="rId55"/>
    <p:sldId id="515" r:id="rId56"/>
    <p:sldId id="558" r:id="rId57"/>
    <p:sldId id="519" r:id="rId58"/>
    <p:sldId id="548" r:id="rId59"/>
    <p:sldId id="549" r:id="rId60"/>
    <p:sldId id="581" r:id="rId61"/>
    <p:sldId id="522" r:id="rId62"/>
    <p:sldId id="524" r:id="rId63"/>
    <p:sldId id="537" r:id="rId64"/>
    <p:sldId id="538" r:id="rId65"/>
    <p:sldId id="543" r:id="rId66"/>
  </p:sldIdLst>
  <p:sldSz cx="9144000" cy="6858000" type="screen4x3"/>
  <p:notesSz cx="6858000" cy="9144000"/>
  <p:custDataLst>
    <p:tags r:id="rId68"/>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232"/>
    <a:srgbClr val="87C74A"/>
    <a:srgbClr val="7DD3F1"/>
    <a:srgbClr val="75CD4A"/>
    <a:srgbClr val="0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87879" autoAdjust="0"/>
  </p:normalViewPr>
  <p:slideViewPr>
    <p:cSldViewPr snapToObjects="1">
      <p:cViewPr varScale="1">
        <p:scale>
          <a:sx n="94" d="100"/>
          <a:sy n="94" d="100"/>
        </p:scale>
        <p:origin x="1864"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9"/>
    </p:cViewPr>
  </p:sorterViewPr>
  <p:notesViewPr>
    <p:cSldViewPr snapToObjects="1">
      <p:cViewPr varScale="1">
        <p:scale>
          <a:sx n="67" d="100"/>
          <a:sy n="67" d="100"/>
        </p:scale>
        <p:origin x="189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7C147A94-94C0-8B4A-8E4F-4AA6BDD9EB38}" type="datetime1">
              <a:rPr lang="en-US"/>
              <a:pPr>
                <a:defRPr/>
              </a:pPr>
              <a:t>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58E9D29A-B3AB-2240-AFE7-9F1CD3677E81}" type="slidenum">
              <a:rPr lang="en-US"/>
              <a:pPr>
                <a:defRPr/>
              </a:pPr>
              <a:t>‹#›</a:t>
            </a:fld>
            <a:endParaRPr lang="en-US"/>
          </a:p>
        </p:txBody>
      </p:sp>
    </p:spTree>
    <p:extLst>
      <p:ext uri="{BB962C8B-B14F-4D97-AF65-F5344CB8AC3E}">
        <p14:creationId xmlns:p14="http://schemas.microsoft.com/office/powerpoint/2010/main" val="402746893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a:t>
            </a:r>
            <a:r>
              <a:rPr lang="en-US" baseline="0" dirty="0"/>
              <a:t> (participants) PPT includes 16 additional slides detailing the </a:t>
            </a:r>
            <a:r>
              <a:rPr lang="en-US" baseline="0" dirty="0" err="1"/>
              <a:t>eclinic</a:t>
            </a:r>
            <a:r>
              <a:rPr lang="en-US" baseline="0" dirty="0"/>
              <a:t> starting after slide 22 video on the </a:t>
            </a:r>
            <a:r>
              <a:rPr lang="en-US" baseline="0" dirty="0" err="1"/>
              <a:t>eclinic</a:t>
            </a:r>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58E9D29A-B3AB-2240-AFE7-9F1CD3677E81}" type="slidenum">
              <a:rPr lang="en-US" smtClean="0"/>
              <a:pPr>
                <a:defRPr/>
              </a:pPr>
              <a:t>1</a:t>
            </a:fld>
            <a:endParaRPr lang="en-US"/>
          </a:p>
        </p:txBody>
      </p:sp>
    </p:spTree>
    <p:extLst>
      <p:ext uri="{BB962C8B-B14F-4D97-AF65-F5344CB8AC3E}">
        <p14:creationId xmlns:p14="http://schemas.microsoft.com/office/powerpoint/2010/main" val="670336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Templates are categorized</a:t>
            </a:r>
            <a:r>
              <a:rPr lang="en-US" baseline="0" dirty="0"/>
              <a:t> by type</a:t>
            </a:r>
          </a:p>
          <a:p>
            <a:r>
              <a:rPr lang="en-US" baseline="0" dirty="0"/>
              <a:t>Click on the hyperlink or PDF to view more details</a:t>
            </a:r>
            <a:endParaRPr lang="en-US" dirty="0"/>
          </a:p>
        </p:txBody>
      </p:sp>
      <p:sp>
        <p:nvSpPr>
          <p:cNvPr id="4" name="Slide Number Placeholder 3"/>
          <p:cNvSpPr>
            <a:spLocks noGrp="1"/>
          </p:cNvSpPr>
          <p:nvPr>
            <p:ph type="sldNum" sz="quarter" idx="10"/>
          </p:nvPr>
        </p:nvSpPr>
        <p:spPr/>
        <p:txBody>
          <a:bodyPr/>
          <a:lstStyle/>
          <a:p>
            <a:pPr>
              <a:defRPr/>
            </a:pPr>
            <a:fld id="{58E9D29A-B3AB-2240-AFE7-9F1CD3677E81}" type="slidenum">
              <a:rPr lang="en-US" smtClean="0"/>
              <a:pPr>
                <a:defRPr/>
              </a:pPr>
              <a:t>18</a:t>
            </a:fld>
            <a:endParaRPr lang="en-US"/>
          </a:p>
        </p:txBody>
      </p:sp>
    </p:spTree>
    <p:extLst>
      <p:ext uri="{BB962C8B-B14F-4D97-AF65-F5344CB8AC3E}">
        <p14:creationId xmlns:p14="http://schemas.microsoft.com/office/powerpoint/2010/main" val="1864122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E9D29A-B3AB-2240-AFE7-9F1CD3677E81}" type="slidenum">
              <a:rPr lang="en-US" smtClean="0"/>
              <a:pPr>
                <a:defRPr/>
              </a:pPr>
              <a:t>19</a:t>
            </a:fld>
            <a:endParaRPr lang="en-US"/>
          </a:p>
        </p:txBody>
      </p:sp>
    </p:spTree>
    <p:extLst>
      <p:ext uri="{BB962C8B-B14F-4D97-AF65-F5344CB8AC3E}">
        <p14:creationId xmlns:p14="http://schemas.microsoft.com/office/powerpoint/2010/main" val="1441447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Once a template is assigned to you client it can be modified</a:t>
            </a:r>
          </a:p>
          <a:p>
            <a:r>
              <a:rPr lang="en-US" baseline="0" dirty="0"/>
              <a:t>Video</a:t>
            </a:r>
            <a:endParaRPr lang="en-US" dirty="0"/>
          </a:p>
        </p:txBody>
      </p:sp>
      <p:sp>
        <p:nvSpPr>
          <p:cNvPr id="4" name="Slide Number Placeholder 3"/>
          <p:cNvSpPr>
            <a:spLocks noGrp="1"/>
          </p:cNvSpPr>
          <p:nvPr>
            <p:ph type="sldNum" sz="quarter" idx="10"/>
          </p:nvPr>
        </p:nvSpPr>
        <p:spPr/>
        <p:txBody>
          <a:bodyPr/>
          <a:lstStyle/>
          <a:p>
            <a:pPr>
              <a:defRPr/>
            </a:pPr>
            <a:fld id="{58E9D29A-B3AB-2240-AFE7-9F1CD3677E81}" type="slidenum">
              <a:rPr lang="en-US" smtClean="0"/>
              <a:pPr>
                <a:defRPr/>
              </a:pPr>
              <a:t>21</a:t>
            </a:fld>
            <a:endParaRPr lang="en-US"/>
          </a:p>
        </p:txBody>
      </p:sp>
    </p:spTree>
    <p:extLst>
      <p:ext uri="{BB962C8B-B14F-4D97-AF65-F5344CB8AC3E}">
        <p14:creationId xmlns:p14="http://schemas.microsoft.com/office/powerpoint/2010/main" val="685049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slides 23-39 for step</a:t>
            </a:r>
            <a:r>
              <a:rPr lang="en-US" baseline="0" dirty="0"/>
              <a:t> by step instructions</a:t>
            </a:r>
            <a:endParaRPr lang="en-US" dirty="0"/>
          </a:p>
        </p:txBody>
      </p:sp>
      <p:sp>
        <p:nvSpPr>
          <p:cNvPr id="4" name="Slide Number Placeholder 3"/>
          <p:cNvSpPr>
            <a:spLocks noGrp="1"/>
          </p:cNvSpPr>
          <p:nvPr>
            <p:ph type="sldNum" sz="quarter" idx="10"/>
          </p:nvPr>
        </p:nvSpPr>
        <p:spPr/>
        <p:txBody>
          <a:bodyPr/>
          <a:lstStyle/>
          <a:p>
            <a:pPr>
              <a:defRPr/>
            </a:pPr>
            <a:fld id="{58E9D29A-B3AB-2240-AFE7-9F1CD3677E81}" type="slidenum">
              <a:rPr lang="en-US" smtClean="0"/>
              <a:pPr>
                <a:defRPr/>
              </a:pPr>
              <a:t>22</a:t>
            </a:fld>
            <a:endParaRPr lang="en-US"/>
          </a:p>
        </p:txBody>
      </p:sp>
    </p:spTree>
    <p:extLst>
      <p:ext uri="{BB962C8B-B14F-4D97-AF65-F5344CB8AC3E}">
        <p14:creationId xmlns:p14="http://schemas.microsoft.com/office/powerpoint/2010/main" val="2518492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a:t>
            </a:r>
          </a:p>
        </p:txBody>
      </p:sp>
      <p:sp>
        <p:nvSpPr>
          <p:cNvPr id="4" name="Slide Number Placeholder 3"/>
          <p:cNvSpPr>
            <a:spLocks noGrp="1"/>
          </p:cNvSpPr>
          <p:nvPr>
            <p:ph type="sldNum" sz="quarter" idx="10"/>
          </p:nvPr>
        </p:nvSpPr>
        <p:spPr/>
        <p:txBody>
          <a:bodyPr/>
          <a:lstStyle/>
          <a:p>
            <a:pPr>
              <a:defRPr/>
            </a:pPr>
            <a:fld id="{58E9D29A-B3AB-2240-AFE7-9F1CD3677E81}" type="slidenum">
              <a:rPr lang="en-US" smtClean="0"/>
              <a:pPr>
                <a:defRPr/>
              </a:pPr>
              <a:t>23</a:t>
            </a:fld>
            <a:endParaRPr lang="en-US"/>
          </a:p>
        </p:txBody>
      </p:sp>
    </p:spTree>
    <p:extLst>
      <p:ext uri="{BB962C8B-B14F-4D97-AF65-F5344CB8AC3E}">
        <p14:creationId xmlns:p14="http://schemas.microsoft.com/office/powerpoint/2010/main" val="1274017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a:t>
            </a:r>
          </a:p>
        </p:txBody>
      </p:sp>
      <p:sp>
        <p:nvSpPr>
          <p:cNvPr id="4" name="Slide Number Placeholder 3"/>
          <p:cNvSpPr>
            <a:spLocks noGrp="1"/>
          </p:cNvSpPr>
          <p:nvPr>
            <p:ph type="sldNum" sz="quarter" idx="10"/>
          </p:nvPr>
        </p:nvSpPr>
        <p:spPr/>
        <p:txBody>
          <a:bodyPr/>
          <a:lstStyle/>
          <a:p>
            <a:pPr>
              <a:defRPr/>
            </a:pPr>
            <a:fld id="{58E9D29A-B3AB-2240-AFE7-9F1CD3677E81}" type="slidenum">
              <a:rPr lang="en-US" smtClean="0"/>
              <a:pPr>
                <a:defRPr/>
              </a:pPr>
              <a:t>24</a:t>
            </a:fld>
            <a:endParaRPr lang="en-US"/>
          </a:p>
        </p:txBody>
      </p:sp>
    </p:spTree>
    <p:extLst>
      <p:ext uri="{BB962C8B-B14F-4D97-AF65-F5344CB8AC3E}">
        <p14:creationId xmlns:p14="http://schemas.microsoft.com/office/powerpoint/2010/main" val="2985205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a:t>
            </a:r>
          </a:p>
        </p:txBody>
      </p:sp>
      <p:sp>
        <p:nvSpPr>
          <p:cNvPr id="4" name="Slide Number Placeholder 3"/>
          <p:cNvSpPr>
            <a:spLocks noGrp="1"/>
          </p:cNvSpPr>
          <p:nvPr>
            <p:ph type="sldNum" sz="quarter" idx="10"/>
          </p:nvPr>
        </p:nvSpPr>
        <p:spPr/>
        <p:txBody>
          <a:bodyPr/>
          <a:lstStyle/>
          <a:p>
            <a:pPr>
              <a:defRPr/>
            </a:pPr>
            <a:fld id="{58E9D29A-B3AB-2240-AFE7-9F1CD3677E81}" type="slidenum">
              <a:rPr lang="en-US" smtClean="0"/>
              <a:pPr>
                <a:defRPr/>
              </a:pPr>
              <a:t>25</a:t>
            </a:fld>
            <a:endParaRPr lang="en-US"/>
          </a:p>
        </p:txBody>
      </p:sp>
    </p:spTree>
    <p:extLst>
      <p:ext uri="{BB962C8B-B14F-4D97-AF65-F5344CB8AC3E}">
        <p14:creationId xmlns:p14="http://schemas.microsoft.com/office/powerpoint/2010/main" val="3348582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a:t>
            </a:r>
          </a:p>
        </p:txBody>
      </p:sp>
      <p:sp>
        <p:nvSpPr>
          <p:cNvPr id="4" name="Slide Number Placeholder 3"/>
          <p:cNvSpPr>
            <a:spLocks noGrp="1"/>
          </p:cNvSpPr>
          <p:nvPr>
            <p:ph type="sldNum" sz="quarter" idx="10"/>
          </p:nvPr>
        </p:nvSpPr>
        <p:spPr/>
        <p:txBody>
          <a:bodyPr/>
          <a:lstStyle/>
          <a:p>
            <a:pPr>
              <a:defRPr/>
            </a:pPr>
            <a:fld id="{58E9D29A-B3AB-2240-AFE7-9F1CD3677E81}" type="slidenum">
              <a:rPr lang="en-US" smtClean="0"/>
              <a:pPr>
                <a:defRPr/>
              </a:pPr>
              <a:t>26</a:t>
            </a:fld>
            <a:endParaRPr lang="en-US"/>
          </a:p>
        </p:txBody>
      </p:sp>
    </p:spTree>
    <p:extLst>
      <p:ext uri="{BB962C8B-B14F-4D97-AF65-F5344CB8AC3E}">
        <p14:creationId xmlns:p14="http://schemas.microsoft.com/office/powerpoint/2010/main" val="2123462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a:t>
            </a:r>
          </a:p>
        </p:txBody>
      </p:sp>
      <p:sp>
        <p:nvSpPr>
          <p:cNvPr id="4" name="Slide Number Placeholder 3"/>
          <p:cNvSpPr>
            <a:spLocks noGrp="1"/>
          </p:cNvSpPr>
          <p:nvPr>
            <p:ph type="sldNum" sz="quarter" idx="10"/>
          </p:nvPr>
        </p:nvSpPr>
        <p:spPr/>
        <p:txBody>
          <a:bodyPr/>
          <a:lstStyle/>
          <a:p>
            <a:pPr>
              <a:defRPr/>
            </a:pPr>
            <a:fld id="{58E9D29A-B3AB-2240-AFE7-9F1CD3677E81}" type="slidenum">
              <a:rPr lang="en-US" smtClean="0"/>
              <a:pPr>
                <a:defRPr/>
              </a:pPr>
              <a:t>32</a:t>
            </a:fld>
            <a:endParaRPr lang="en-US"/>
          </a:p>
        </p:txBody>
      </p:sp>
    </p:spTree>
    <p:extLst>
      <p:ext uri="{BB962C8B-B14F-4D97-AF65-F5344CB8AC3E}">
        <p14:creationId xmlns:p14="http://schemas.microsoft.com/office/powerpoint/2010/main" val="3607365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a:t>
            </a:r>
          </a:p>
        </p:txBody>
      </p:sp>
      <p:sp>
        <p:nvSpPr>
          <p:cNvPr id="4" name="Slide Number Placeholder 3"/>
          <p:cNvSpPr>
            <a:spLocks noGrp="1"/>
          </p:cNvSpPr>
          <p:nvPr>
            <p:ph type="sldNum" sz="quarter" idx="10"/>
          </p:nvPr>
        </p:nvSpPr>
        <p:spPr/>
        <p:txBody>
          <a:bodyPr/>
          <a:lstStyle/>
          <a:p>
            <a:pPr>
              <a:defRPr/>
            </a:pPr>
            <a:fld id="{58E9D29A-B3AB-2240-AFE7-9F1CD3677E81}" type="slidenum">
              <a:rPr lang="en-US" smtClean="0"/>
              <a:pPr>
                <a:defRPr/>
              </a:pPr>
              <a:t>33</a:t>
            </a:fld>
            <a:endParaRPr lang="en-US"/>
          </a:p>
        </p:txBody>
      </p:sp>
    </p:spTree>
    <p:extLst>
      <p:ext uri="{BB962C8B-B14F-4D97-AF65-F5344CB8AC3E}">
        <p14:creationId xmlns:p14="http://schemas.microsoft.com/office/powerpoint/2010/main" val="192343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E9D29A-B3AB-2240-AFE7-9F1CD3677E81}" type="slidenum">
              <a:rPr lang="en-US" smtClean="0"/>
              <a:pPr>
                <a:defRPr/>
              </a:pPr>
              <a:t>5</a:t>
            </a:fld>
            <a:endParaRPr lang="en-US"/>
          </a:p>
        </p:txBody>
      </p:sp>
    </p:spTree>
    <p:extLst>
      <p:ext uri="{BB962C8B-B14F-4D97-AF65-F5344CB8AC3E}">
        <p14:creationId xmlns:p14="http://schemas.microsoft.com/office/powerpoint/2010/main" val="2498150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a:t>
            </a:r>
          </a:p>
        </p:txBody>
      </p:sp>
      <p:sp>
        <p:nvSpPr>
          <p:cNvPr id="4" name="Slide Number Placeholder 3"/>
          <p:cNvSpPr>
            <a:spLocks noGrp="1"/>
          </p:cNvSpPr>
          <p:nvPr>
            <p:ph type="sldNum" sz="quarter" idx="10"/>
          </p:nvPr>
        </p:nvSpPr>
        <p:spPr/>
        <p:txBody>
          <a:bodyPr/>
          <a:lstStyle/>
          <a:p>
            <a:pPr>
              <a:defRPr/>
            </a:pPr>
            <a:fld id="{58E9D29A-B3AB-2240-AFE7-9F1CD3677E81}" type="slidenum">
              <a:rPr lang="en-US" smtClean="0"/>
              <a:pPr>
                <a:defRPr/>
              </a:pPr>
              <a:t>34</a:t>
            </a:fld>
            <a:endParaRPr lang="en-US"/>
          </a:p>
        </p:txBody>
      </p:sp>
    </p:spTree>
    <p:extLst>
      <p:ext uri="{BB962C8B-B14F-4D97-AF65-F5344CB8AC3E}">
        <p14:creationId xmlns:p14="http://schemas.microsoft.com/office/powerpoint/2010/main" val="3986927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a:t>
            </a:r>
          </a:p>
        </p:txBody>
      </p:sp>
      <p:sp>
        <p:nvSpPr>
          <p:cNvPr id="4" name="Slide Number Placeholder 3"/>
          <p:cNvSpPr>
            <a:spLocks noGrp="1"/>
          </p:cNvSpPr>
          <p:nvPr>
            <p:ph type="sldNum" sz="quarter" idx="10"/>
          </p:nvPr>
        </p:nvSpPr>
        <p:spPr/>
        <p:txBody>
          <a:bodyPr/>
          <a:lstStyle/>
          <a:p>
            <a:pPr>
              <a:defRPr/>
            </a:pPr>
            <a:fld id="{58E9D29A-B3AB-2240-AFE7-9F1CD3677E81}" type="slidenum">
              <a:rPr lang="en-US" smtClean="0"/>
              <a:pPr>
                <a:defRPr/>
              </a:pPr>
              <a:t>35</a:t>
            </a:fld>
            <a:endParaRPr lang="en-US"/>
          </a:p>
        </p:txBody>
      </p:sp>
    </p:spTree>
    <p:extLst>
      <p:ext uri="{BB962C8B-B14F-4D97-AF65-F5344CB8AC3E}">
        <p14:creationId xmlns:p14="http://schemas.microsoft.com/office/powerpoint/2010/main" val="1669678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a:t>
            </a:r>
          </a:p>
        </p:txBody>
      </p:sp>
      <p:sp>
        <p:nvSpPr>
          <p:cNvPr id="4" name="Slide Number Placeholder 3"/>
          <p:cNvSpPr>
            <a:spLocks noGrp="1"/>
          </p:cNvSpPr>
          <p:nvPr>
            <p:ph type="sldNum" sz="quarter" idx="10"/>
          </p:nvPr>
        </p:nvSpPr>
        <p:spPr/>
        <p:txBody>
          <a:bodyPr/>
          <a:lstStyle/>
          <a:p>
            <a:pPr>
              <a:defRPr/>
            </a:pPr>
            <a:fld id="{58E9D29A-B3AB-2240-AFE7-9F1CD3677E81}" type="slidenum">
              <a:rPr lang="en-US" smtClean="0"/>
              <a:pPr>
                <a:defRPr/>
              </a:pPr>
              <a:t>36</a:t>
            </a:fld>
            <a:endParaRPr lang="en-US"/>
          </a:p>
        </p:txBody>
      </p:sp>
    </p:spTree>
    <p:extLst>
      <p:ext uri="{BB962C8B-B14F-4D97-AF65-F5344CB8AC3E}">
        <p14:creationId xmlns:p14="http://schemas.microsoft.com/office/powerpoint/2010/main" val="817102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a:t>
            </a:r>
          </a:p>
        </p:txBody>
      </p:sp>
      <p:sp>
        <p:nvSpPr>
          <p:cNvPr id="4" name="Slide Number Placeholder 3"/>
          <p:cNvSpPr>
            <a:spLocks noGrp="1"/>
          </p:cNvSpPr>
          <p:nvPr>
            <p:ph type="sldNum" sz="quarter" idx="10"/>
          </p:nvPr>
        </p:nvSpPr>
        <p:spPr/>
        <p:txBody>
          <a:bodyPr/>
          <a:lstStyle/>
          <a:p>
            <a:pPr>
              <a:defRPr/>
            </a:pPr>
            <a:fld id="{58E9D29A-B3AB-2240-AFE7-9F1CD3677E81}" type="slidenum">
              <a:rPr lang="en-US" smtClean="0"/>
              <a:pPr>
                <a:defRPr/>
              </a:pPr>
              <a:t>37</a:t>
            </a:fld>
            <a:endParaRPr lang="en-US"/>
          </a:p>
        </p:txBody>
      </p:sp>
    </p:spTree>
    <p:extLst>
      <p:ext uri="{BB962C8B-B14F-4D97-AF65-F5344CB8AC3E}">
        <p14:creationId xmlns:p14="http://schemas.microsoft.com/office/powerpoint/2010/main" val="3828184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a:t>
            </a:r>
          </a:p>
        </p:txBody>
      </p:sp>
      <p:sp>
        <p:nvSpPr>
          <p:cNvPr id="4" name="Slide Number Placeholder 3"/>
          <p:cNvSpPr>
            <a:spLocks noGrp="1"/>
          </p:cNvSpPr>
          <p:nvPr>
            <p:ph type="sldNum" sz="quarter" idx="10"/>
          </p:nvPr>
        </p:nvSpPr>
        <p:spPr/>
        <p:txBody>
          <a:bodyPr/>
          <a:lstStyle/>
          <a:p>
            <a:pPr>
              <a:defRPr/>
            </a:pPr>
            <a:fld id="{58E9D29A-B3AB-2240-AFE7-9F1CD3677E81}" type="slidenum">
              <a:rPr lang="en-US" smtClean="0"/>
              <a:pPr>
                <a:defRPr/>
              </a:pPr>
              <a:t>38</a:t>
            </a:fld>
            <a:endParaRPr lang="en-US"/>
          </a:p>
        </p:txBody>
      </p:sp>
    </p:spTree>
    <p:extLst>
      <p:ext uri="{BB962C8B-B14F-4D97-AF65-F5344CB8AC3E}">
        <p14:creationId xmlns:p14="http://schemas.microsoft.com/office/powerpoint/2010/main" val="1939141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a:t>
            </a:r>
          </a:p>
        </p:txBody>
      </p:sp>
      <p:sp>
        <p:nvSpPr>
          <p:cNvPr id="4" name="Slide Number Placeholder 3"/>
          <p:cNvSpPr>
            <a:spLocks noGrp="1"/>
          </p:cNvSpPr>
          <p:nvPr>
            <p:ph type="sldNum" sz="quarter" idx="10"/>
          </p:nvPr>
        </p:nvSpPr>
        <p:spPr/>
        <p:txBody>
          <a:bodyPr/>
          <a:lstStyle/>
          <a:p>
            <a:pPr>
              <a:defRPr/>
            </a:pPr>
            <a:fld id="{58E9D29A-B3AB-2240-AFE7-9F1CD3677E81}" type="slidenum">
              <a:rPr lang="en-US" smtClean="0"/>
              <a:pPr>
                <a:defRPr/>
              </a:pPr>
              <a:t>39</a:t>
            </a:fld>
            <a:endParaRPr lang="en-US"/>
          </a:p>
        </p:txBody>
      </p:sp>
    </p:spTree>
    <p:extLst>
      <p:ext uri="{BB962C8B-B14F-4D97-AF65-F5344CB8AC3E}">
        <p14:creationId xmlns:p14="http://schemas.microsoft.com/office/powerpoint/2010/main" val="6771104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of reports</a:t>
            </a:r>
          </a:p>
        </p:txBody>
      </p:sp>
      <p:sp>
        <p:nvSpPr>
          <p:cNvPr id="4" name="Slide Number Placeholder 3"/>
          <p:cNvSpPr>
            <a:spLocks noGrp="1"/>
          </p:cNvSpPr>
          <p:nvPr>
            <p:ph type="sldNum" sz="quarter" idx="10"/>
          </p:nvPr>
        </p:nvSpPr>
        <p:spPr/>
        <p:txBody>
          <a:bodyPr/>
          <a:lstStyle/>
          <a:p>
            <a:pPr>
              <a:defRPr/>
            </a:pPr>
            <a:fld id="{58E9D29A-B3AB-2240-AFE7-9F1CD3677E81}" type="slidenum">
              <a:rPr lang="en-US" smtClean="0"/>
              <a:pPr>
                <a:defRPr/>
              </a:pPr>
              <a:t>42</a:t>
            </a:fld>
            <a:endParaRPr lang="en-US"/>
          </a:p>
        </p:txBody>
      </p:sp>
    </p:spTree>
    <p:extLst>
      <p:ext uri="{BB962C8B-B14F-4D97-AF65-F5344CB8AC3E}">
        <p14:creationId xmlns:p14="http://schemas.microsoft.com/office/powerpoint/2010/main" val="3023587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Pro</a:t>
            </a:r>
            <a:r>
              <a:rPr lang="en-US" baseline="0" dirty="0"/>
              <a:t> to </a:t>
            </a:r>
            <a:r>
              <a:rPr lang="en-US" baseline="0" dirty="0" err="1"/>
              <a:t>IMHome</a:t>
            </a:r>
            <a:r>
              <a:rPr lang="en-US" baseline="0" dirty="0"/>
              <a:t> transition</a:t>
            </a:r>
            <a:endParaRPr lang="en-US" dirty="0"/>
          </a:p>
        </p:txBody>
      </p:sp>
      <p:sp>
        <p:nvSpPr>
          <p:cNvPr id="4" name="Slide Number Placeholder 3"/>
          <p:cNvSpPr>
            <a:spLocks noGrp="1"/>
          </p:cNvSpPr>
          <p:nvPr>
            <p:ph type="sldNum" sz="quarter" idx="10"/>
          </p:nvPr>
        </p:nvSpPr>
        <p:spPr/>
        <p:txBody>
          <a:bodyPr/>
          <a:lstStyle/>
          <a:p>
            <a:pPr>
              <a:defRPr/>
            </a:pPr>
            <a:fld id="{58E9D29A-B3AB-2240-AFE7-9F1CD3677E81}" type="slidenum">
              <a:rPr lang="en-US" smtClean="0"/>
              <a:pPr>
                <a:defRPr/>
              </a:pPr>
              <a:t>43</a:t>
            </a:fld>
            <a:endParaRPr lang="en-US"/>
          </a:p>
        </p:txBody>
      </p:sp>
    </p:spTree>
    <p:extLst>
      <p:ext uri="{BB962C8B-B14F-4D97-AF65-F5344CB8AC3E}">
        <p14:creationId xmlns:p14="http://schemas.microsoft.com/office/powerpoint/2010/main" val="874657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into</a:t>
            </a:r>
            <a:r>
              <a:rPr lang="en-US" baseline="0" dirty="0"/>
              <a:t> discussion on different settings</a:t>
            </a:r>
            <a:endParaRPr lang="en-US" dirty="0"/>
          </a:p>
        </p:txBody>
      </p:sp>
      <p:sp>
        <p:nvSpPr>
          <p:cNvPr id="4" name="Slide Number Placeholder 3"/>
          <p:cNvSpPr>
            <a:spLocks noGrp="1"/>
          </p:cNvSpPr>
          <p:nvPr>
            <p:ph type="sldNum" sz="quarter" idx="10"/>
          </p:nvPr>
        </p:nvSpPr>
        <p:spPr/>
        <p:txBody>
          <a:bodyPr/>
          <a:lstStyle/>
          <a:p>
            <a:pPr>
              <a:defRPr/>
            </a:pPr>
            <a:fld id="{58E9D29A-B3AB-2240-AFE7-9F1CD3677E81}" type="slidenum">
              <a:rPr lang="en-US" smtClean="0"/>
              <a:pPr>
                <a:defRPr/>
              </a:pPr>
              <a:t>44</a:t>
            </a:fld>
            <a:endParaRPr lang="en-US"/>
          </a:p>
        </p:txBody>
      </p:sp>
    </p:spTree>
    <p:extLst>
      <p:ext uri="{BB962C8B-B14F-4D97-AF65-F5344CB8AC3E}">
        <p14:creationId xmlns:p14="http://schemas.microsoft.com/office/powerpoint/2010/main" val="644050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therapy, academic, life, social,</a:t>
            </a:r>
            <a:r>
              <a:rPr lang="en-US" baseline="0" dirty="0"/>
              <a:t> future goal areas – </a:t>
            </a:r>
            <a:r>
              <a:rPr lang="en-US" b="1" i="1" baseline="0" dirty="0"/>
              <a:t>these goals may be different than those you’ve worked on in the clinic or classroom.  </a:t>
            </a:r>
            <a:endParaRPr lang="en-US" b="1" i="1" dirty="0"/>
          </a:p>
        </p:txBody>
      </p:sp>
      <p:sp>
        <p:nvSpPr>
          <p:cNvPr id="4" name="Slide Number Placeholder 3"/>
          <p:cNvSpPr>
            <a:spLocks noGrp="1"/>
          </p:cNvSpPr>
          <p:nvPr>
            <p:ph type="sldNum" sz="quarter" idx="10"/>
          </p:nvPr>
        </p:nvSpPr>
        <p:spPr/>
        <p:txBody>
          <a:bodyPr/>
          <a:lstStyle/>
          <a:p>
            <a:fld id="{76FB9B30-9F19-4F41-9E6C-8BDA979BF386}" type="slidenum">
              <a:rPr lang="en-US" smtClean="0"/>
              <a:t>45</a:t>
            </a:fld>
            <a:endParaRPr lang="en-US"/>
          </a:p>
        </p:txBody>
      </p:sp>
    </p:spTree>
    <p:extLst>
      <p:ext uri="{BB962C8B-B14F-4D97-AF65-F5344CB8AC3E}">
        <p14:creationId xmlns:p14="http://schemas.microsoft.com/office/powerpoint/2010/main" val="2710642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What is IM-Home? </a:t>
            </a:r>
          </a:p>
        </p:txBody>
      </p:sp>
      <p:sp>
        <p:nvSpPr>
          <p:cNvPr id="4" name="Slide Number Placeholder 3"/>
          <p:cNvSpPr>
            <a:spLocks noGrp="1"/>
          </p:cNvSpPr>
          <p:nvPr>
            <p:ph type="sldNum" sz="quarter" idx="10"/>
          </p:nvPr>
        </p:nvSpPr>
        <p:spPr/>
        <p:txBody>
          <a:bodyPr/>
          <a:lstStyle/>
          <a:p>
            <a:fld id="{76FB9B30-9F19-4F41-9E6C-8BDA979BF386}" type="slidenum">
              <a:rPr lang="en-US" smtClean="0"/>
              <a:t>6</a:t>
            </a:fld>
            <a:endParaRPr lang="en-US"/>
          </a:p>
        </p:txBody>
      </p:sp>
    </p:spTree>
    <p:extLst>
      <p:ext uri="{BB962C8B-B14F-4D97-AF65-F5344CB8AC3E}">
        <p14:creationId xmlns:p14="http://schemas.microsoft.com/office/powerpoint/2010/main" val="13380694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case history resource to determine personal, academic, rehab, social, and home (ADL)</a:t>
            </a:r>
            <a:r>
              <a:rPr lang="en-US" baseline="0" dirty="0"/>
              <a:t> </a:t>
            </a:r>
            <a:r>
              <a:rPr lang="en-US" dirty="0"/>
              <a:t>needs/goals</a:t>
            </a:r>
          </a:p>
        </p:txBody>
      </p:sp>
      <p:sp>
        <p:nvSpPr>
          <p:cNvPr id="4" name="Slide Number Placeholder 3"/>
          <p:cNvSpPr>
            <a:spLocks noGrp="1"/>
          </p:cNvSpPr>
          <p:nvPr>
            <p:ph type="sldNum" sz="quarter" idx="10"/>
          </p:nvPr>
        </p:nvSpPr>
        <p:spPr/>
        <p:txBody>
          <a:bodyPr/>
          <a:lstStyle/>
          <a:p>
            <a:pPr>
              <a:defRPr/>
            </a:pPr>
            <a:fld id="{58E9D29A-B3AB-2240-AFE7-9F1CD3677E81}" type="slidenum">
              <a:rPr lang="en-US" smtClean="0"/>
              <a:pPr>
                <a:defRPr/>
              </a:pPr>
              <a:t>46</a:t>
            </a:fld>
            <a:endParaRPr lang="en-US"/>
          </a:p>
        </p:txBody>
      </p:sp>
    </p:spTree>
    <p:extLst>
      <p:ext uri="{BB962C8B-B14F-4D97-AF65-F5344CB8AC3E}">
        <p14:creationId xmlns:p14="http://schemas.microsoft.com/office/powerpoint/2010/main" val="4698212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great resources you</a:t>
            </a:r>
            <a:r>
              <a:rPr lang="en-US" baseline="0" dirty="0"/>
              <a:t> have is the ratings scales!</a:t>
            </a:r>
            <a:endParaRPr lang="en-US" dirty="0"/>
          </a:p>
        </p:txBody>
      </p:sp>
      <p:sp>
        <p:nvSpPr>
          <p:cNvPr id="4" name="Slide Number Placeholder 3"/>
          <p:cNvSpPr>
            <a:spLocks noGrp="1"/>
          </p:cNvSpPr>
          <p:nvPr>
            <p:ph type="sldNum" sz="quarter" idx="10"/>
          </p:nvPr>
        </p:nvSpPr>
        <p:spPr/>
        <p:txBody>
          <a:bodyPr/>
          <a:lstStyle/>
          <a:p>
            <a:pPr>
              <a:defRPr/>
            </a:pPr>
            <a:fld id="{58E9D29A-B3AB-2240-AFE7-9F1CD3677E81}" type="slidenum">
              <a:rPr lang="en-US" smtClean="0"/>
              <a:pPr>
                <a:defRPr/>
              </a:pPr>
              <a:t>47</a:t>
            </a:fld>
            <a:endParaRPr lang="en-US"/>
          </a:p>
        </p:txBody>
      </p:sp>
    </p:spTree>
    <p:extLst>
      <p:ext uri="{BB962C8B-B14F-4D97-AF65-F5344CB8AC3E}">
        <p14:creationId xmlns:p14="http://schemas.microsoft.com/office/powerpoint/2010/main" val="2344737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train 3-4 times per week at home to get the best results.  </a:t>
            </a:r>
          </a:p>
        </p:txBody>
      </p:sp>
      <p:sp>
        <p:nvSpPr>
          <p:cNvPr id="4" name="Slide Number Placeholder 3"/>
          <p:cNvSpPr>
            <a:spLocks noGrp="1"/>
          </p:cNvSpPr>
          <p:nvPr>
            <p:ph type="sldNum" sz="quarter" idx="10"/>
          </p:nvPr>
        </p:nvSpPr>
        <p:spPr/>
        <p:txBody>
          <a:bodyPr/>
          <a:lstStyle/>
          <a:p>
            <a:pPr>
              <a:defRPr/>
            </a:pPr>
            <a:fld id="{58E9D29A-B3AB-2240-AFE7-9F1CD3677E81}" type="slidenum">
              <a:rPr lang="en-US" smtClean="0"/>
              <a:pPr>
                <a:defRPr/>
              </a:pPr>
              <a:t>48</a:t>
            </a:fld>
            <a:endParaRPr lang="en-US"/>
          </a:p>
        </p:txBody>
      </p:sp>
    </p:spTree>
    <p:extLst>
      <p:ext uri="{BB962C8B-B14F-4D97-AF65-F5344CB8AC3E}">
        <p14:creationId xmlns:p14="http://schemas.microsoft.com/office/powerpoint/2010/main" val="28992146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Emojicons</a:t>
            </a:r>
            <a:r>
              <a:rPr lang="en-US" dirty="0"/>
              <a:t> &amp; </a:t>
            </a:r>
            <a:r>
              <a:rPr lang="en-US"/>
              <a:t>hyperlink</a:t>
            </a:r>
            <a:r>
              <a:rPr lang="en-US" baseline="0"/>
              <a:t> options</a:t>
            </a:r>
            <a:endParaRPr lang="en-US"/>
          </a:p>
        </p:txBody>
      </p:sp>
      <p:sp>
        <p:nvSpPr>
          <p:cNvPr id="4" name="Slide Number Placeholder 3"/>
          <p:cNvSpPr>
            <a:spLocks noGrp="1"/>
          </p:cNvSpPr>
          <p:nvPr>
            <p:ph type="sldNum" sz="quarter" idx="10"/>
          </p:nvPr>
        </p:nvSpPr>
        <p:spPr/>
        <p:txBody>
          <a:bodyPr/>
          <a:lstStyle/>
          <a:p>
            <a:pPr>
              <a:defRPr/>
            </a:pPr>
            <a:fld id="{58E9D29A-B3AB-2240-AFE7-9F1CD3677E81}" type="slidenum">
              <a:rPr lang="en-US" smtClean="0"/>
              <a:pPr>
                <a:defRPr/>
              </a:pPr>
              <a:t>49</a:t>
            </a:fld>
            <a:endParaRPr lang="en-US"/>
          </a:p>
        </p:txBody>
      </p:sp>
    </p:spTree>
    <p:extLst>
      <p:ext uri="{BB962C8B-B14F-4D97-AF65-F5344CB8AC3E}">
        <p14:creationId xmlns:p14="http://schemas.microsoft.com/office/powerpoint/2010/main" val="42619089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 messaging,</a:t>
            </a:r>
            <a:r>
              <a:rPr lang="en-US" baseline="0" dirty="0"/>
              <a:t> new messaging options</a:t>
            </a:r>
            <a:endParaRPr lang="en-US" dirty="0"/>
          </a:p>
        </p:txBody>
      </p:sp>
      <p:sp>
        <p:nvSpPr>
          <p:cNvPr id="4" name="Slide Number Placeholder 3"/>
          <p:cNvSpPr>
            <a:spLocks noGrp="1"/>
          </p:cNvSpPr>
          <p:nvPr>
            <p:ph type="sldNum" sz="quarter" idx="10"/>
          </p:nvPr>
        </p:nvSpPr>
        <p:spPr/>
        <p:txBody>
          <a:bodyPr/>
          <a:lstStyle/>
          <a:p>
            <a:pPr>
              <a:defRPr/>
            </a:pPr>
            <a:fld id="{58E9D29A-B3AB-2240-AFE7-9F1CD3677E81}" type="slidenum">
              <a:rPr lang="en-US" smtClean="0"/>
              <a:pPr>
                <a:defRPr/>
              </a:pPr>
              <a:t>50</a:t>
            </a:fld>
            <a:endParaRPr lang="en-US"/>
          </a:p>
        </p:txBody>
      </p:sp>
    </p:spTree>
    <p:extLst>
      <p:ext uri="{BB962C8B-B14F-4D97-AF65-F5344CB8AC3E}">
        <p14:creationId xmlns:p14="http://schemas.microsoft.com/office/powerpoint/2010/main" val="17785061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Ideas:  Have a box</a:t>
            </a:r>
            <a:r>
              <a:rPr lang="en-US" baseline="0" dirty="0"/>
              <a:t> of tools/toys that are only to be used with </a:t>
            </a:r>
            <a:r>
              <a:rPr lang="en-US" baseline="0" dirty="0" err="1"/>
              <a:t>IMHome</a:t>
            </a:r>
            <a:r>
              <a:rPr lang="en-US" baseline="0" dirty="0"/>
              <a:t> training</a:t>
            </a:r>
          </a:p>
          <a:p>
            <a:pPr marL="171450" indent="-171450">
              <a:buFont typeface="Arial" panose="020B0604020202020204" pitchFamily="34" charset="0"/>
              <a:buChar char="•"/>
            </a:pPr>
            <a:r>
              <a:rPr lang="en-US" baseline="0" dirty="0"/>
              <a:t>Set up </a:t>
            </a:r>
            <a:r>
              <a:rPr lang="en-US" baseline="0" dirty="0" err="1"/>
              <a:t>IMHome</a:t>
            </a:r>
            <a:r>
              <a:rPr lang="en-US" baseline="0" dirty="0"/>
              <a:t> in a special area of the home – make it unique to child</a:t>
            </a:r>
          </a:p>
          <a:p>
            <a:pPr marL="171450" indent="-171450">
              <a:buFont typeface="Arial" panose="020B0604020202020204" pitchFamily="34" charset="0"/>
              <a:buChar char="•"/>
            </a:pPr>
            <a:r>
              <a:rPr lang="en-US" baseline="0" dirty="0"/>
              <a:t>Decrease distractions (use a large refrigerator box to decrease visual distractions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58E9D29A-B3AB-2240-AFE7-9F1CD3677E81}" type="slidenum">
              <a:rPr lang="en-US" smtClean="0"/>
              <a:pPr>
                <a:defRPr/>
              </a:pPr>
              <a:t>51</a:t>
            </a:fld>
            <a:endParaRPr lang="en-US"/>
          </a:p>
        </p:txBody>
      </p:sp>
    </p:spTree>
    <p:extLst>
      <p:ext uri="{BB962C8B-B14F-4D97-AF65-F5344CB8AC3E}">
        <p14:creationId xmlns:p14="http://schemas.microsoft.com/office/powerpoint/2010/main" val="39546745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A57769-AEA8-4841-8152-E450CEA96D87}" type="slidenum">
              <a:rPr lang="en-US" smtClean="0"/>
              <a:t>52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Motivation - </a:t>
            </a:r>
          </a:p>
        </p:txBody>
      </p:sp>
      <p:sp>
        <p:nvSpPr>
          <p:cNvPr id="4" name="Slide Number Placeholder 3"/>
          <p:cNvSpPr>
            <a:spLocks noGrp="1"/>
          </p:cNvSpPr>
          <p:nvPr>
            <p:ph type="sldNum" sz="quarter" idx="10"/>
          </p:nvPr>
        </p:nvSpPr>
        <p:spPr/>
        <p:txBody>
          <a:bodyPr/>
          <a:lstStyle/>
          <a:p>
            <a:pPr>
              <a:defRPr/>
            </a:pPr>
            <a:fld id="{58E9D29A-B3AB-2240-AFE7-9F1CD3677E81}" type="slidenum">
              <a:rPr lang="en-US" smtClean="0"/>
              <a:pPr>
                <a:defRPr/>
              </a:pPr>
              <a:t>53</a:t>
            </a:fld>
            <a:endParaRPr lang="en-US"/>
          </a:p>
        </p:txBody>
      </p:sp>
    </p:spTree>
    <p:extLst>
      <p:ext uri="{BB962C8B-B14F-4D97-AF65-F5344CB8AC3E}">
        <p14:creationId xmlns:p14="http://schemas.microsoft.com/office/powerpoint/2010/main" val="20990998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a graphic or</a:t>
            </a:r>
            <a:r>
              <a:rPr lang="en-US" baseline="0" dirty="0"/>
              <a:t> a picture – no additional words</a:t>
            </a:r>
          </a:p>
          <a:p>
            <a:endParaRPr lang="en-US" baseline="0" dirty="0"/>
          </a:p>
          <a:p>
            <a:r>
              <a:rPr lang="en-US" baseline="0" dirty="0"/>
              <a:t>This slide is the introduction on how to make and keep making a profit using the </a:t>
            </a:r>
            <a:r>
              <a:rPr lang="en-US" baseline="0" dirty="0" err="1"/>
              <a:t>IMHome</a:t>
            </a:r>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58E9D29A-B3AB-2240-AFE7-9F1CD3677E81}" type="slidenum">
              <a:rPr lang="en-US" smtClean="0"/>
              <a:pPr>
                <a:defRPr/>
              </a:pPr>
              <a:t>56</a:t>
            </a:fld>
            <a:endParaRPr lang="en-US"/>
          </a:p>
        </p:txBody>
      </p:sp>
    </p:spTree>
    <p:extLst>
      <p:ext uri="{BB962C8B-B14F-4D97-AF65-F5344CB8AC3E}">
        <p14:creationId xmlns:p14="http://schemas.microsoft.com/office/powerpoint/2010/main" val="37028057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cost</a:t>
            </a:r>
            <a:r>
              <a:rPr lang="en-US" baseline="0" dirty="0"/>
              <a:t> analysis – insurance may pay for some/all of the in-clinic time *depends on insurance, benefits, co-pays, limitations</a:t>
            </a:r>
          </a:p>
          <a:p>
            <a:endParaRPr lang="en-US" baseline="0" dirty="0"/>
          </a:p>
          <a:p>
            <a:r>
              <a:rPr lang="en-US" baseline="0" dirty="0"/>
              <a:t>**Remember that with </a:t>
            </a:r>
            <a:r>
              <a:rPr lang="en-US" baseline="0" dirty="0" err="1"/>
              <a:t>IMPro</a:t>
            </a:r>
            <a:r>
              <a:rPr lang="en-US" baseline="0" dirty="0"/>
              <a:t> you are paying for minutes.  A client that owns the </a:t>
            </a:r>
            <a:r>
              <a:rPr lang="en-US" baseline="0" dirty="0" err="1"/>
              <a:t>IMHome</a:t>
            </a:r>
            <a:r>
              <a:rPr lang="en-US" baseline="0" dirty="0"/>
              <a:t> can bring it with them for training while working with you in the clinic/school setting.  </a:t>
            </a:r>
            <a:endParaRPr lang="en-US" dirty="0"/>
          </a:p>
          <a:p>
            <a:endParaRPr lang="en-US" dirty="0"/>
          </a:p>
          <a:p>
            <a:r>
              <a:rPr lang="en-US" dirty="0"/>
              <a:t>Discuss package example as a way of reducing overall consultation.  2 hours in clinic for training with client (hands on – insurance likely will pay for this!) and 3-5 hours consultation when client is</a:t>
            </a:r>
            <a:r>
              <a:rPr lang="en-US" baseline="0" dirty="0"/>
              <a:t> training in home.  </a:t>
            </a:r>
            <a:endParaRPr lang="en-US" dirty="0"/>
          </a:p>
        </p:txBody>
      </p:sp>
      <p:sp>
        <p:nvSpPr>
          <p:cNvPr id="4" name="Slide Number Placeholder 3"/>
          <p:cNvSpPr>
            <a:spLocks noGrp="1"/>
          </p:cNvSpPr>
          <p:nvPr>
            <p:ph type="sldNum" sz="quarter" idx="10"/>
          </p:nvPr>
        </p:nvSpPr>
        <p:spPr/>
        <p:txBody>
          <a:bodyPr/>
          <a:lstStyle/>
          <a:p>
            <a:pPr>
              <a:defRPr/>
            </a:pPr>
            <a:fld id="{58E9D29A-B3AB-2240-AFE7-9F1CD3677E81}" type="slidenum">
              <a:rPr lang="en-US" smtClean="0"/>
              <a:pPr>
                <a:defRPr/>
              </a:pPr>
              <a:t>57</a:t>
            </a:fld>
            <a:endParaRPr lang="en-US"/>
          </a:p>
        </p:txBody>
      </p:sp>
    </p:spTree>
    <p:extLst>
      <p:ext uri="{BB962C8B-B14F-4D97-AF65-F5344CB8AC3E}">
        <p14:creationId xmlns:p14="http://schemas.microsoft.com/office/powerpoint/2010/main" val="1948698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sz="1400">
              <a:latin typeface="Calibri" charset="0"/>
              <a:ea typeface="ＭＳ Ｐゴシック" charset="0"/>
              <a:cs typeface="ＭＳ Ｐゴシック" charset="0"/>
            </a:endParaRPr>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B4ED15-E162-0143-BDEE-49C553443722}" type="slidenum">
              <a:rPr lang="en-US" sz="1200">
                <a:latin typeface="Calibri" charset="0"/>
              </a:rPr>
              <a:pPr eaLnBrk="1" hangingPunct="1"/>
              <a:t>7</a:t>
            </a:fld>
            <a:endParaRPr lang="en-US" sz="1200">
              <a:latin typeface="Calibri"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ＭＳ Ｐゴシック"/>
              </a:rPr>
              <a:t>$625 may not seem like much, but you are getting paid for your time- you are spending less time with the patient &amp; they are still getting the benefit of IM</a:t>
            </a:r>
          </a:p>
          <a:p>
            <a:r>
              <a:rPr lang="en-US" dirty="0">
                <a:ea typeface="ＭＳ Ｐゴシック"/>
                <a:cs typeface="ＭＳ Ｐゴシック"/>
              </a:rPr>
              <a:t>1. These are patients that you would not have had or would have lost. Extra Money on top of the patient you see in the clinic</a:t>
            </a:r>
          </a:p>
          <a:p>
            <a:r>
              <a:rPr lang="en-US" dirty="0">
                <a:ea typeface="ＭＳ Ｐゴシック"/>
                <a:cs typeface="ＭＳ Ｐゴシック"/>
              </a:rPr>
              <a:t>2. This revenue could be on top of the revenue you are getting while the patient is coming to see you for other modalities in the clinic</a:t>
            </a:r>
          </a:p>
          <a:p>
            <a:endParaRPr lang="en-US" dirty="0">
              <a:ea typeface="ＭＳ Ｐゴシック"/>
              <a:cs typeface="ＭＳ Ｐゴシック"/>
            </a:endParaRPr>
          </a:p>
          <a:p>
            <a:r>
              <a:rPr lang="en-US" dirty="0">
                <a:ea typeface="ＭＳ Ｐゴシック"/>
                <a:cs typeface="ＭＳ Ｐゴシック"/>
              </a:rPr>
              <a:t>$256 may not seem like a lost of saving to the patient, but as the patient needs more sessions the savings get higher as you can see from the table</a:t>
            </a:r>
          </a:p>
          <a:p>
            <a:r>
              <a:rPr lang="en-US" dirty="0">
                <a:ea typeface="ＭＳ Ｐゴシック"/>
                <a:cs typeface="ＭＳ Ｐゴシック"/>
              </a:rPr>
              <a:t>This could be beneficial in the maintenance scenario</a:t>
            </a:r>
          </a:p>
          <a:p>
            <a:endParaRPr lang="en-US" dirty="0">
              <a:ea typeface="ＭＳ Ｐゴシック"/>
              <a:cs typeface="ＭＳ Ｐゴシック"/>
            </a:endParaRPr>
          </a:p>
          <a:p>
            <a:r>
              <a:rPr lang="en-US" dirty="0">
                <a:ea typeface="ＭＳ Ｐゴシック"/>
                <a:cs typeface="ＭＳ Ｐゴシック"/>
              </a:rPr>
              <a:t>Why patients are going to want it from a financial perspective – how to close a sale</a:t>
            </a:r>
          </a:p>
          <a:p>
            <a:r>
              <a:rPr lang="en-US" dirty="0">
                <a:ea typeface="ＭＳ Ｐゴシック"/>
                <a:cs typeface="ＭＳ Ｐゴシック"/>
              </a:rPr>
              <a:t>Where can you , the provider, make your revenue</a:t>
            </a:r>
          </a:p>
        </p:txBody>
      </p:sp>
      <p:sp>
        <p:nvSpPr>
          <p:cNvPr id="4" name="Slide Number Placeholder 3"/>
          <p:cNvSpPr>
            <a:spLocks noGrp="1"/>
          </p:cNvSpPr>
          <p:nvPr>
            <p:ph type="sldNum" sz="quarter" idx="10"/>
          </p:nvPr>
        </p:nvSpPr>
        <p:spPr/>
        <p:txBody>
          <a:bodyPr/>
          <a:lstStyle/>
          <a:p>
            <a:pPr>
              <a:defRPr/>
            </a:pPr>
            <a:fld id="{58E9D29A-B3AB-2240-AFE7-9F1CD3677E81}" type="slidenum">
              <a:rPr lang="en-US" smtClean="0"/>
              <a:pPr>
                <a:defRPr/>
              </a:pPr>
              <a:t>58</a:t>
            </a:fld>
            <a:endParaRPr lang="en-US"/>
          </a:p>
        </p:txBody>
      </p:sp>
    </p:spTree>
    <p:extLst>
      <p:ext uri="{BB962C8B-B14F-4D97-AF65-F5344CB8AC3E}">
        <p14:creationId xmlns:p14="http://schemas.microsoft.com/office/powerpoint/2010/main" val="22293715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ＭＳ Ｐゴシック"/>
              </a:rPr>
              <a:t>Notice what is different in this model- your </a:t>
            </a:r>
            <a:r>
              <a:rPr lang="en-US" i="1" dirty="0">
                <a:ea typeface="ＭＳ Ｐゴシック"/>
                <a:cs typeface="ＭＳ Ｐゴシック"/>
              </a:rPr>
              <a:t>in-clinic sessions </a:t>
            </a:r>
            <a:r>
              <a:rPr lang="en-US" dirty="0">
                <a:ea typeface="ＭＳ Ｐゴシック"/>
                <a:cs typeface="ＭＳ Ｐゴシック"/>
              </a:rPr>
              <a:t>because 15 minute additional consults which means:</a:t>
            </a:r>
          </a:p>
          <a:p>
            <a:pPr marL="171450" indent="-171450">
              <a:buFont typeface="Arial" panose="020B0604020202020204" pitchFamily="34" charset="0"/>
              <a:buChar char="•"/>
            </a:pPr>
            <a:r>
              <a:rPr lang="en-US" dirty="0">
                <a:ea typeface="ＭＳ Ｐゴシック"/>
                <a:cs typeface="ＭＳ Ｐゴシック"/>
              </a:rPr>
              <a:t>More savings for the patients</a:t>
            </a:r>
          </a:p>
          <a:p>
            <a:pPr marL="171450" indent="-171450">
              <a:buFont typeface="Arial" panose="020B0604020202020204" pitchFamily="34" charset="0"/>
              <a:buChar char="•"/>
            </a:pPr>
            <a:r>
              <a:rPr lang="en-US" dirty="0">
                <a:ea typeface="ＭＳ Ｐゴシック"/>
                <a:cs typeface="ＭＳ Ｐゴシック"/>
              </a:rPr>
              <a:t>More time savings for you</a:t>
            </a:r>
          </a:p>
        </p:txBody>
      </p:sp>
      <p:sp>
        <p:nvSpPr>
          <p:cNvPr id="4" name="Slide Number Placeholder 3"/>
          <p:cNvSpPr>
            <a:spLocks noGrp="1"/>
          </p:cNvSpPr>
          <p:nvPr>
            <p:ph type="sldNum" sz="quarter" idx="10"/>
          </p:nvPr>
        </p:nvSpPr>
        <p:spPr/>
        <p:txBody>
          <a:bodyPr/>
          <a:lstStyle/>
          <a:p>
            <a:pPr>
              <a:defRPr/>
            </a:pPr>
            <a:fld id="{58E9D29A-B3AB-2240-AFE7-9F1CD3677E81}" type="slidenum">
              <a:rPr lang="en-US" smtClean="0"/>
              <a:pPr>
                <a:defRPr/>
              </a:pPr>
              <a:t>59</a:t>
            </a:fld>
            <a:endParaRPr lang="en-US"/>
          </a:p>
        </p:txBody>
      </p:sp>
    </p:spTree>
    <p:extLst>
      <p:ext uri="{BB962C8B-B14F-4D97-AF65-F5344CB8AC3E}">
        <p14:creationId xmlns:p14="http://schemas.microsoft.com/office/powerpoint/2010/main" val="4416915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clinicians want more information on profitability take the webinar</a:t>
            </a:r>
            <a:endParaRPr lang="en-US" dirty="0"/>
          </a:p>
        </p:txBody>
      </p:sp>
      <p:sp>
        <p:nvSpPr>
          <p:cNvPr id="4" name="Slide Number Placeholder 3"/>
          <p:cNvSpPr>
            <a:spLocks noGrp="1"/>
          </p:cNvSpPr>
          <p:nvPr>
            <p:ph type="sldNum" sz="quarter" idx="10"/>
          </p:nvPr>
        </p:nvSpPr>
        <p:spPr/>
        <p:txBody>
          <a:bodyPr/>
          <a:lstStyle/>
          <a:p>
            <a:pPr>
              <a:defRPr/>
            </a:pPr>
            <a:fld id="{58E9D29A-B3AB-2240-AFE7-9F1CD3677E81}" type="slidenum">
              <a:rPr lang="en-US" smtClean="0"/>
              <a:pPr>
                <a:defRPr/>
              </a:pPr>
              <a:t>60</a:t>
            </a:fld>
            <a:endParaRPr lang="en-US"/>
          </a:p>
        </p:txBody>
      </p:sp>
    </p:spTree>
    <p:extLst>
      <p:ext uri="{BB962C8B-B14F-4D97-AF65-F5344CB8AC3E}">
        <p14:creationId xmlns:p14="http://schemas.microsoft.com/office/powerpoint/2010/main" val="25500838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part of business development is Marketing.  Use the online resources – FREE! – to assist in marketing!! </a:t>
            </a:r>
          </a:p>
        </p:txBody>
      </p:sp>
      <p:sp>
        <p:nvSpPr>
          <p:cNvPr id="4" name="Slide Number Placeholder 3"/>
          <p:cNvSpPr>
            <a:spLocks noGrp="1"/>
          </p:cNvSpPr>
          <p:nvPr>
            <p:ph type="sldNum" sz="quarter" idx="10"/>
          </p:nvPr>
        </p:nvSpPr>
        <p:spPr/>
        <p:txBody>
          <a:bodyPr/>
          <a:lstStyle/>
          <a:p>
            <a:pPr>
              <a:defRPr/>
            </a:pPr>
            <a:fld id="{58E9D29A-B3AB-2240-AFE7-9F1CD3677E81}" type="slidenum">
              <a:rPr lang="en-US" smtClean="0"/>
              <a:pPr>
                <a:defRPr/>
              </a:pPr>
              <a:t>61</a:t>
            </a:fld>
            <a:endParaRPr lang="en-US"/>
          </a:p>
        </p:txBody>
      </p:sp>
    </p:spTree>
    <p:extLst>
      <p:ext uri="{BB962C8B-B14F-4D97-AF65-F5344CB8AC3E}">
        <p14:creationId xmlns:p14="http://schemas.microsoft.com/office/powerpoint/2010/main" val="4071724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clients we already see in the clinic (using </a:t>
            </a:r>
            <a:r>
              <a:rPr lang="en-US" dirty="0" err="1"/>
              <a:t>IMPro</a:t>
            </a:r>
            <a:r>
              <a:rPr lang="en-US" dirty="0"/>
              <a:t>),</a:t>
            </a:r>
            <a:r>
              <a:rPr lang="en-US" baseline="0" dirty="0"/>
              <a:t> these are some key clients to focus on for </a:t>
            </a:r>
            <a:r>
              <a:rPr lang="en-US" baseline="0" dirty="0" err="1"/>
              <a:t>IMHome</a:t>
            </a:r>
            <a:r>
              <a:rPr lang="en-US" baseline="0" dirty="0"/>
              <a:t> use. </a:t>
            </a:r>
            <a:endParaRPr lang="en-US" dirty="0"/>
          </a:p>
        </p:txBody>
      </p:sp>
      <p:sp>
        <p:nvSpPr>
          <p:cNvPr id="4" name="Slide Number Placeholder 3"/>
          <p:cNvSpPr>
            <a:spLocks noGrp="1"/>
          </p:cNvSpPr>
          <p:nvPr>
            <p:ph type="sldNum" sz="quarter" idx="10"/>
          </p:nvPr>
        </p:nvSpPr>
        <p:spPr/>
        <p:txBody>
          <a:bodyPr/>
          <a:lstStyle/>
          <a:p>
            <a:pPr>
              <a:defRPr/>
            </a:pPr>
            <a:fld id="{58E9D29A-B3AB-2240-AFE7-9F1CD3677E81}" type="slidenum">
              <a:rPr lang="en-US" smtClean="0"/>
              <a:pPr>
                <a:defRPr/>
              </a:pPr>
              <a:t>8</a:t>
            </a:fld>
            <a:endParaRPr lang="en-US"/>
          </a:p>
        </p:txBody>
      </p:sp>
    </p:spTree>
    <p:extLst>
      <p:ext uri="{BB962C8B-B14F-4D97-AF65-F5344CB8AC3E}">
        <p14:creationId xmlns:p14="http://schemas.microsoft.com/office/powerpoint/2010/main" val="523551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assessments</a:t>
            </a:r>
            <a:r>
              <a:rPr lang="en-US" baseline="0" dirty="0"/>
              <a:t> pre and post IM Home training, regardless of setting.  </a:t>
            </a:r>
            <a:endParaRPr lang="en-US" dirty="0"/>
          </a:p>
        </p:txBody>
      </p:sp>
      <p:sp>
        <p:nvSpPr>
          <p:cNvPr id="4" name="Slide Number Placeholder 3"/>
          <p:cNvSpPr>
            <a:spLocks noGrp="1"/>
          </p:cNvSpPr>
          <p:nvPr>
            <p:ph type="sldNum" sz="quarter" idx="10"/>
          </p:nvPr>
        </p:nvSpPr>
        <p:spPr/>
        <p:txBody>
          <a:bodyPr/>
          <a:lstStyle/>
          <a:p>
            <a:pPr>
              <a:defRPr/>
            </a:pPr>
            <a:fld id="{58E9D29A-B3AB-2240-AFE7-9F1CD3677E81}" type="slidenum">
              <a:rPr lang="en-US" smtClean="0"/>
              <a:pPr>
                <a:defRPr/>
              </a:pPr>
              <a:t>9</a:t>
            </a:fld>
            <a:endParaRPr lang="en-US"/>
          </a:p>
        </p:txBody>
      </p:sp>
    </p:spTree>
    <p:extLst>
      <p:ext uri="{BB962C8B-B14F-4D97-AF65-F5344CB8AC3E}">
        <p14:creationId xmlns:p14="http://schemas.microsoft.com/office/powerpoint/2010/main" val="3330597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talk today about different settings and uses with the </a:t>
            </a:r>
            <a:r>
              <a:rPr lang="en-US" dirty="0" err="1"/>
              <a:t>IMHome</a:t>
            </a:r>
            <a:r>
              <a:rPr lang="en-US" dirty="0"/>
              <a:t>.  We will go more in-depth on this later in the presentation.  </a:t>
            </a:r>
          </a:p>
        </p:txBody>
      </p:sp>
      <p:sp>
        <p:nvSpPr>
          <p:cNvPr id="4" name="Slide Number Placeholder 3"/>
          <p:cNvSpPr>
            <a:spLocks noGrp="1"/>
          </p:cNvSpPr>
          <p:nvPr>
            <p:ph type="sldNum" sz="quarter" idx="10"/>
          </p:nvPr>
        </p:nvSpPr>
        <p:spPr/>
        <p:txBody>
          <a:bodyPr/>
          <a:lstStyle/>
          <a:p>
            <a:fld id="{76FB9B30-9F19-4F41-9E6C-8BDA979BF386}" type="slidenum">
              <a:rPr lang="en-US" smtClean="0"/>
              <a:t>10</a:t>
            </a:fld>
            <a:endParaRPr lang="en-US"/>
          </a:p>
        </p:txBody>
      </p:sp>
    </p:spTree>
    <p:extLst>
      <p:ext uri="{BB962C8B-B14F-4D97-AF65-F5344CB8AC3E}">
        <p14:creationId xmlns:p14="http://schemas.microsoft.com/office/powerpoint/2010/main" val="2507035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ＭＳ Ｐゴシック" charset="-128"/>
                <a:cs typeface="ＭＳ Ｐゴシック" charset="-128"/>
              </a:rPr>
              <a:t>How to Authorize </a:t>
            </a:r>
            <a:r>
              <a:rPr lang="en-US" sz="1200" b="1" kern="1200">
                <a:solidFill>
                  <a:schemeClr val="tx1"/>
                </a:solidFill>
                <a:latin typeface="+mn-lt"/>
                <a:ea typeface="ＭＳ Ｐゴシック" charset="-128"/>
                <a:cs typeface="ＭＳ Ｐゴシック" charset="-128"/>
              </a:rPr>
              <a:t>Your License.mp4</a:t>
            </a:r>
            <a:endParaRPr lang="en-US" sz="1200" b="0" kern="120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58E9D29A-B3AB-2240-AFE7-9F1CD3677E81}" type="slidenum">
              <a:rPr lang="en-US" smtClean="0"/>
              <a:pPr>
                <a:defRPr/>
              </a:pPr>
              <a:t>13</a:t>
            </a:fld>
            <a:endParaRPr lang="en-US"/>
          </a:p>
        </p:txBody>
      </p:sp>
    </p:spTree>
    <p:extLst>
      <p:ext uri="{BB962C8B-B14F-4D97-AF65-F5344CB8AC3E}">
        <p14:creationId xmlns:p14="http://schemas.microsoft.com/office/powerpoint/2010/main" val="364004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ＭＳ Ｐゴシック" charset="-128"/>
                <a:cs typeface="ＭＳ Ｐゴシック" charset="-128"/>
              </a:rPr>
              <a:t>Play Video</a:t>
            </a:r>
            <a:endParaRPr lang="en-US" dirty="0"/>
          </a:p>
        </p:txBody>
      </p:sp>
      <p:sp>
        <p:nvSpPr>
          <p:cNvPr id="4" name="Slide Number Placeholder 3"/>
          <p:cNvSpPr>
            <a:spLocks noGrp="1"/>
          </p:cNvSpPr>
          <p:nvPr>
            <p:ph type="sldNum" sz="quarter" idx="10"/>
          </p:nvPr>
        </p:nvSpPr>
        <p:spPr/>
        <p:txBody>
          <a:bodyPr/>
          <a:lstStyle/>
          <a:p>
            <a:pPr>
              <a:defRPr/>
            </a:pPr>
            <a:fld id="{58E9D29A-B3AB-2240-AFE7-9F1CD3677E81}" type="slidenum">
              <a:rPr lang="en-US" smtClean="0"/>
              <a:pPr>
                <a:defRPr/>
              </a:pPr>
              <a:t>17</a:t>
            </a:fld>
            <a:endParaRPr lang="en-US"/>
          </a:p>
        </p:txBody>
      </p:sp>
    </p:spTree>
    <p:extLst>
      <p:ext uri="{BB962C8B-B14F-4D97-AF65-F5344CB8AC3E}">
        <p14:creationId xmlns:p14="http://schemas.microsoft.com/office/powerpoint/2010/main" val="64147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3500" y="1447800"/>
            <a:ext cx="6477000" cy="1470025"/>
          </a:xfrm>
        </p:spPr>
        <p:txBody>
          <a:bodyPr/>
          <a:lstStyle/>
          <a:p>
            <a:r>
              <a:rPr lang="en-US" dirty="0"/>
              <a:t>Click to edit Master title style</a:t>
            </a:r>
          </a:p>
        </p:txBody>
      </p:sp>
      <p:sp>
        <p:nvSpPr>
          <p:cNvPr id="3" name="Subtitle 2"/>
          <p:cNvSpPr>
            <a:spLocks noGrp="1"/>
          </p:cNvSpPr>
          <p:nvPr>
            <p:ph type="subTitle" idx="1"/>
          </p:nvPr>
        </p:nvSpPr>
        <p:spPr>
          <a:xfrm>
            <a:off x="1828800" y="3203575"/>
            <a:ext cx="5486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7FB6A1F-5081-B846-BF22-8A8C1C28CA05}" type="datetime1">
              <a:rPr lang="en-US"/>
              <a:pPr>
                <a:defRPr/>
              </a:pPr>
              <a:t>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A03BE6-AAB9-9749-AF1F-9F804A12855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0" y="342900"/>
            <a:ext cx="8305800" cy="723900"/>
          </a:xfrm>
        </p:spPr>
        <p:txBody>
          <a:bodyPr/>
          <a:lstStyle/>
          <a:p>
            <a:r>
              <a:rPr lang="en-US" dirty="0"/>
              <a:t>Click to edit Master title style</a:t>
            </a:r>
          </a:p>
        </p:txBody>
      </p:sp>
      <p:sp>
        <p:nvSpPr>
          <p:cNvPr id="3" name="Content Placeholder 2"/>
          <p:cNvSpPr>
            <a:spLocks noGrp="1"/>
          </p:cNvSpPr>
          <p:nvPr>
            <p:ph idx="1"/>
          </p:nvPr>
        </p:nvSpPr>
        <p:spPr>
          <a:xfrm>
            <a:off x="419100" y="1219200"/>
            <a:ext cx="8305800" cy="4906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pPr>
              <a:defRPr/>
            </a:pPr>
            <a:fld id="{C9EF7FE1-2AEE-9048-AF14-A9AC0B789B8D}" type="slidenum">
              <a:rPr lang="en-US"/>
              <a:pPr>
                <a:defRPr/>
              </a:pPr>
              <a:t>‹#›</a:t>
            </a:fld>
            <a:endParaRPr lang="en-US"/>
          </a:p>
        </p:txBody>
      </p:sp>
      <p:sp>
        <p:nvSpPr>
          <p:cNvPr id="7" name="TextBox 6">
            <a:extLst>
              <a:ext uri="{FF2B5EF4-FFF2-40B4-BE49-F238E27FC236}">
                <a16:creationId xmlns:a16="http://schemas.microsoft.com/office/drawing/2014/main" id="{4DD30878-1D73-0D59-6CDB-17F7B386FF9D}"/>
              </a:ext>
            </a:extLst>
          </p:cNvPr>
          <p:cNvSpPr txBox="1"/>
          <p:nvPr userDrawn="1"/>
        </p:nvSpPr>
        <p:spPr>
          <a:xfrm>
            <a:off x="76200" y="6096000"/>
            <a:ext cx="6934200" cy="738664"/>
          </a:xfrm>
          <a:prstGeom prst="rect">
            <a:avLst/>
          </a:prstGeom>
          <a:noFill/>
        </p:spPr>
        <p:txBody>
          <a:bodyPr wrap="square" rtlCol="0">
            <a:spAutoFit/>
          </a:bodyPr>
          <a:lstStyle/>
          <a:p>
            <a:r>
              <a:rPr lang="en-US" sz="2400" b="1" dirty="0">
                <a:solidFill>
                  <a:srgbClr val="FFFFFF"/>
                </a:solidFill>
                <a:latin typeface="+mn-lt"/>
              </a:rPr>
              <a:t>Resources can be downloaded from:</a:t>
            </a:r>
          </a:p>
          <a:p>
            <a:r>
              <a:rPr lang="en-US" b="1" dirty="0">
                <a:solidFill>
                  <a:srgbClr val="FFFFFF"/>
                </a:solidFill>
                <a:latin typeface="+mn-lt"/>
              </a:rPr>
              <a:t>https://www.interactivemetronome.com/home-certification-coaching</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0624" y="342900"/>
            <a:ext cx="8302752" cy="800100"/>
          </a:xfrm>
        </p:spPr>
        <p:txBody>
          <a:bodyPr/>
          <a:lstStyle/>
          <a:p>
            <a:r>
              <a:rPr lang="en-US" dirty="0"/>
              <a:t>Click to edit Master title style</a:t>
            </a:r>
          </a:p>
        </p:txBody>
      </p:sp>
      <p:sp>
        <p:nvSpPr>
          <p:cNvPr id="3" name="Content Placeholder 2"/>
          <p:cNvSpPr>
            <a:spLocks noGrp="1"/>
          </p:cNvSpPr>
          <p:nvPr>
            <p:ph sz="half" idx="1"/>
          </p:nvPr>
        </p:nvSpPr>
        <p:spPr>
          <a:xfrm>
            <a:off x="420624" y="1295401"/>
            <a:ext cx="402336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00016" y="1295401"/>
            <a:ext cx="402336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F123A2-38CB-0140-B6C4-A3D79666A965}" type="slidenum">
              <a:rPr lang="en-US"/>
              <a:pPr>
                <a:defRPr/>
              </a:pPr>
              <a:t>‹#›</a:t>
            </a:fld>
            <a:endParaRPr lang="en-US"/>
          </a:p>
        </p:txBody>
      </p:sp>
      <p:sp>
        <p:nvSpPr>
          <p:cNvPr id="8" name="TextBox 7">
            <a:extLst>
              <a:ext uri="{FF2B5EF4-FFF2-40B4-BE49-F238E27FC236}">
                <a16:creationId xmlns:a16="http://schemas.microsoft.com/office/drawing/2014/main" id="{D9518EA2-7E2C-A565-8FFA-2E066CE40858}"/>
              </a:ext>
            </a:extLst>
          </p:cNvPr>
          <p:cNvSpPr txBox="1"/>
          <p:nvPr userDrawn="1"/>
        </p:nvSpPr>
        <p:spPr>
          <a:xfrm>
            <a:off x="76200" y="6096000"/>
            <a:ext cx="6934200" cy="738664"/>
          </a:xfrm>
          <a:prstGeom prst="rect">
            <a:avLst/>
          </a:prstGeom>
          <a:noFill/>
        </p:spPr>
        <p:txBody>
          <a:bodyPr wrap="square" rtlCol="0">
            <a:spAutoFit/>
          </a:bodyPr>
          <a:lstStyle/>
          <a:p>
            <a:r>
              <a:rPr lang="en-US" sz="2400" b="1" dirty="0">
                <a:solidFill>
                  <a:srgbClr val="FFFFFF"/>
                </a:solidFill>
                <a:latin typeface="+mn-lt"/>
              </a:rPr>
              <a:t>Resources can be downloaded from:</a:t>
            </a:r>
          </a:p>
          <a:p>
            <a:r>
              <a:rPr lang="en-US" b="1" dirty="0">
                <a:solidFill>
                  <a:srgbClr val="FFFFFF"/>
                </a:solidFill>
                <a:latin typeface="+mn-lt"/>
              </a:rPr>
              <a:t>https://www.interactivemetronome.com/home-certification-coaching</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 y="342900"/>
            <a:ext cx="8305800" cy="7239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19100" y="1295400"/>
            <a:ext cx="402336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19100" y="1935162"/>
            <a:ext cx="4023360" cy="31702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01540" y="1295400"/>
            <a:ext cx="402336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01540" y="1935162"/>
            <a:ext cx="4023360" cy="31702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12"/>
          </p:nvPr>
        </p:nvSpPr>
        <p:spPr/>
        <p:txBody>
          <a:bodyPr/>
          <a:lstStyle>
            <a:lvl1pPr>
              <a:defRPr/>
            </a:lvl1pPr>
          </a:lstStyle>
          <a:p>
            <a:pPr>
              <a:defRPr/>
            </a:pPr>
            <a:fld id="{F50110D6-9927-3843-876C-D934FF8CD0E0}" type="slidenum">
              <a:rPr lang="en-US"/>
              <a:pPr>
                <a:defRPr/>
              </a:pPr>
              <a:t>‹#›</a:t>
            </a:fld>
            <a:endParaRPr lang="en-US"/>
          </a:p>
        </p:txBody>
      </p:sp>
      <p:sp>
        <p:nvSpPr>
          <p:cNvPr id="10" name="TextBox 9">
            <a:extLst>
              <a:ext uri="{FF2B5EF4-FFF2-40B4-BE49-F238E27FC236}">
                <a16:creationId xmlns:a16="http://schemas.microsoft.com/office/drawing/2014/main" id="{7CE9ECC4-6709-875C-8CA6-D9C853F835E7}"/>
              </a:ext>
            </a:extLst>
          </p:cNvPr>
          <p:cNvSpPr txBox="1"/>
          <p:nvPr userDrawn="1"/>
        </p:nvSpPr>
        <p:spPr>
          <a:xfrm>
            <a:off x="76200" y="6096000"/>
            <a:ext cx="6934200" cy="738664"/>
          </a:xfrm>
          <a:prstGeom prst="rect">
            <a:avLst/>
          </a:prstGeom>
          <a:noFill/>
        </p:spPr>
        <p:txBody>
          <a:bodyPr wrap="square" rtlCol="0">
            <a:spAutoFit/>
          </a:bodyPr>
          <a:lstStyle/>
          <a:p>
            <a:r>
              <a:rPr lang="en-US" sz="2400" b="1" dirty="0">
                <a:solidFill>
                  <a:srgbClr val="FFFFFF"/>
                </a:solidFill>
                <a:latin typeface="+mn-lt"/>
              </a:rPr>
              <a:t>Resources can be downloaded from:</a:t>
            </a:r>
          </a:p>
          <a:p>
            <a:r>
              <a:rPr lang="en-US" b="1" dirty="0">
                <a:solidFill>
                  <a:srgbClr val="FFFFFF"/>
                </a:solidFill>
                <a:latin typeface="+mn-lt"/>
              </a:rPr>
              <a:t>https://www.interactivemetronome.com/home-certification-coaching</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2"/>
          </p:nvPr>
        </p:nvSpPr>
        <p:spPr/>
        <p:txBody>
          <a:bodyPr/>
          <a:lstStyle>
            <a:lvl1pPr>
              <a:defRPr/>
            </a:lvl1pPr>
          </a:lstStyle>
          <a:p>
            <a:pPr>
              <a:defRPr/>
            </a:pPr>
            <a:fld id="{5C59F09E-8C82-944F-BE60-ECB7BFB3F779}" type="slidenum">
              <a:rPr lang="en-US"/>
              <a:pPr>
                <a:defRPr/>
              </a:pPr>
              <a:t>‹#›</a:t>
            </a:fld>
            <a:endParaRPr lang="en-US"/>
          </a:p>
        </p:txBody>
      </p:sp>
      <p:sp>
        <p:nvSpPr>
          <p:cNvPr id="6" name="TextBox 5">
            <a:extLst>
              <a:ext uri="{FF2B5EF4-FFF2-40B4-BE49-F238E27FC236}">
                <a16:creationId xmlns:a16="http://schemas.microsoft.com/office/drawing/2014/main" id="{231FF9CB-6627-EFF9-A9EA-7882E2C2F5AA}"/>
              </a:ext>
            </a:extLst>
          </p:cNvPr>
          <p:cNvSpPr txBox="1"/>
          <p:nvPr userDrawn="1"/>
        </p:nvSpPr>
        <p:spPr>
          <a:xfrm>
            <a:off x="76200" y="6096000"/>
            <a:ext cx="6934200" cy="738664"/>
          </a:xfrm>
          <a:prstGeom prst="rect">
            <a:avLst/>
          </a:prstGeom>
          <a:noFill/>
        </p:spPr>
        <p:txBody>
          <a:bodyPr wrap="square" rtlCol="0">
            <a:spAutoFit/>
          </a:bodyPr>
          <a:lstStyle/>
          <a:p>
            <a:r>
              <a:rPr lang="en-US" sz="2400" b="1" dirty="0">
                <a:solidFill>
                  <a:srgbClr val="FFFFFF"/>
                </a:solidFill>
                <a:latin typeface="+mn-lt"/>
              </a:rPr>
              <a:t>Resources can be downloaded from:</a:t>
            </a:r>
          </a:p>
          <a:p>
            <a:r>
              <a:rPr lang="en-US" b="1" dirty="0">
                <a:solidFill>
                  <a:srgbClr val="FFFFFF"/>
                </a:solidFill>
                <a:latin typeface="+mn-lt"/>
              </a:rPr>
              <a:t>https://www.interactivemetronome.com/home-certification-coaching</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pPr>
              <a:defRPr/>
            </a:pPr>
            <a:fld id="{0BC0664D-51BD-1D4B-9F59-8C7AE9C90E7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273050"/>
            <a:ext cx="2438400"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2819400" y="273051"/>
            <a:ext cx="5867400" cy="4756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81000" y="1435101"/>
            <a:ext cx="2438400" cy="381188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5"/>
          <p:cNvSpPr>
            <a:spLocks noGrp="1"/>
          </p:cNvSpPr>
          <p:nvPr>
            <p:ph type="sldNum" sz="quarter" idx="12"/>
          </p:nvPr>
        </p:nvSpPr>
        <p:spPr/>
        <p:txBody>
          <a:bodyPr/>
          <a:lstStyle>
            <a:lvl1pPr>
              <a:defRPr/>
            </a:lvl1pPr>
          </a:lstStyle>
          <a:p>
            <a:pPr>
              <a:defRPr/>
            </a:pPr>
            <a:fld id="{FFB8A92D-5DEF-6141-9CDA-45A99F9A705E}" type="slidenum">
              <a:rPr lang="en-US"/>
              <a:pPr>
                <a:defRPr/>
              </a:pPr>
              <a:t>‹#›</a:t>
            </a:fld>
            <a:endParaRPr lang="en-US"/>
          </a:p>
        </p:txBody>
      </p:sp>
      <p:sp>
        <p:nvSpPr>
          <p:cNvPr id="8" name="TextBox 7">
            <a:extLst>
              <a:ext uri="{FF2B5EF4-FFF2-40B4-BE49-F238E27FC236}">
                <a16:creationId xmlns:a16="http://schemas.microsoft.com/office/drawing/2014/main" id="{D41CB4CB-C3C1-931D-2079-FC922BAF548E}"/>
              </a:ext>
            </a:extLst>
          </p:cNvPr>
          <p:cNvSpPr txBox="1"/>
          <p:nvPr userDrawn="1"/>
        </p:nvSpPr>
        <p:spPr>
          <a:xfrm>
            <a:off x="76200" y="6096000"/>
            <a:ext cx="6934200" cy="738664"/>
          </a:xfrm>
          <a:prstGeom prst="rect">
            <a:avLst/>
          </a:prstGeom>
          <a:noFill/>
        </p:spPr>
        <p:txBody>
          <a:bodyPr wrap="square" rtlCol="0">
            <a:spAutoFit/>
          </a:bodyPr>
          <a:lstStyle/>
          <a:p>
            <a:r>
              <a:rPr lang="en-US" sz="2400" b="1" dirty="0">
                <a:solidFill>
                  <a:srgbClr val="FFFFFF"/>
                </a:solidFill>
                <a:latin typeface="+mn-lt"/>
              </a:rPr>
              <a:t>Resources can be downloaded from:</a:t>
            </a:r>
          </a:p>
          <a:p>
            <a:r>
              <a:rPr lang="en-US" b="1" dirty="0">
                <a:solidFill>
                  <a:srgbClr val="FFFFFF"/>
                </a:solidFill>
                <a:latin typeface="+mn-lt"/>
              </a:rPr>
              <a:t>https://www.interactivemetronome.com/home-certification-coaching</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0624" y="4191000"/>
            <a:ext cx="8302752"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20624" y="304801"/>
            <a:ext cx="8302752" cy="380999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420624" y="4800600"/>
            <a:ext cx="8302752" cy="457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p:txBody>
          <a:bodyPr/>
          <a:lstStyle>
            <a:lvl1pPr>
              <a:defRPr/>
            </a:lvl1pPr>
          </a:lstStyle>
          <a:p>
            <a:pPr>
              <a:defRPr/>
            </a:pPr>
            <a:fld id="{2557DCFB-90B4-E944-9ECF-9C68CD02F51D}" type="slidenum">
              <a:rPr lang="en-US"/>
              <a:pPr>
                <a:defRPr/>
              </a:pPr>
              <a:t>‹#›</a:t>
            </a:fld>
            <a:endParaRPr lang="en-US"/>
          </a:p>
        </p:txBody>
      </p:sp>
      <p:sp>
        <p:nvSpPr>
          <p:cNvPr id="8" name="TextBox 7">
            <a:extLst>
              <a:ext uri="{FF2B5EF4-FFF2-40B4-BE49-F238E27FC236}">
                <a16:creationId xmlns:a16="http://schemas.microsoft.com/office/drawing/2014/main" id="{FC408AF0-9F98-D3B2-653B-A65425443FCE}"/>
              </a:ext>
            </a:extLst>
          </p:cNvPr>
          <p:cNvSpPr txBox="1"/>
          <p:nvPr userDrawn="1"/>
        </p:nvSpPr>
        <p:spPr>
          <a:xfrm>
            <a:off x="76200" y="6096000"/>
            <a:ext cx="6934200" cy="738664"/>
          </a:xfrm>
          <a:prstGeom prst="rect">
            <a:avLst/>
          </a:prstGeom>
          <a:noFill/>
        </p:spPr>
        <p:txBody>
          <a:bodyPr wrap="square" rtlCol="0">
            <a:spAutoFit/>
          </a:bodyPr>
          <a:lstStyle/>
          <a:p>
            <a:r>
              <a:rPr lang="en-US" sz="2400" b="1" dirty="0">
                <a:solidFill>
                  <a:srgbClr val="FFFFFF"/>
                </a:solidFill>
                <a:latin typeface="+mn-lt"/>
              </a:rPr>
              <a:t>Resources can be downloaded from:</a:t>
            </a:r>
          </a:p>
          <a:p>
            <a:r>
              <a:rPr lang="en-US" b="1" dirty="0">
                <a:solidFill>
                  <a:srgbClr val="FFFFFF"/>
                </a:solidFill>
                <a:latin typeface="+mn-lt"/>
              </a:rPr>
              <a:t>https://www.interactivemetronome.com/home-certification-coaching</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19100" y="342900"/>
            <a:ext cx="8305800" cy="723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19100" y="1219201"/>
            <a:ext cx="8305800" cy="3886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436F4253-D947-0045-9F03-71A2C7AF3565}" type="datetime1">
              <a:rPr lang="en-US"/>
              <a:pPr>
                <a:defRPr/>
              </a:pPr>
              <a:t>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F35A36F6-1A78-CD4F-950C-70D802518FD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ctr" defTabSz="457200" rtl="0" eaLnBrk="0" fontAlgn="base" hangingPunct="0">
        <a:spcBef>
          <a:spcPct val="0"/>
        </a:spcBef>
        <a:spcAft>
          <a:spcPct val="0"/>
        </a:spcAft>
        <a:defRPr sz="4000" b="1" kern="1200">
          <a:solidFill>
            <a:schemeClr val="accent6">
              <a:lumMod val="75000"/>
            </a:schemeClr>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000" b="1">
          <a:solidFill>
            <a:srgbClr val="376092"/>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000" b="1">
          <a:solidFill>
            <a:srgbClr val="376092"/>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000" b="1">
          <a:solidFill>
            <a:srgbClr val="376092"/>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000" b="1">
          <a:solidFill>
            <a:srgbClr val="376092"/>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000" b="1">
          <a:solidFill>
            <a:srgbClr val="376092"/>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000" b="1">
          <a:solidFill>
            <a:srgbClr val="376092"/>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000" b="1">
          <a:solidFill>
            <a:srgbClr val="376092"/>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000" b="1">
          <a:solidFill>
            <a:srgbClr val="376092"/>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800" b="1" kern="1200">
          <a:solidFill>
            <a:schemeClr val="accent5">
              <a:lumMod val="50000"/>
            </a:schemeClr>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400" b="1" kern="1200">
          <a:solidFill>
            <a:schemeClr val="accent5">
              <a:lumMod val="50000"/>
            </a:schemeClr>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000" b="1" kern="1200">
          <a:solidFill>
            <a:schemeClr val="accent5">
              <a:lumMod val="50000"/>
            </a:schemeClr>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800" b="1" kern="1200">
          <a:solidFill>
            <a:schemeClr val="accent5">
              <a:lumMod val="50000"/>
            </a:schemeClr>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800" b="1" kern="1200">
          <a:solidFill>
            <a:schemeClr val="accent5">
              <a:lumMod val="50000"/>
            </a:schemeClr>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5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5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76.png"/></Relationships>
</file>

<file path=ppt/slides/_rels/slide6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5.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tiff"/></Relationships>
</file>

<file path=ppt/slides/_rels/slide6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hyperlink" Target="mailto:support@interactivemetronome.com" TargetMode="Externa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5.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470" y="1273175"/>
            <a:ext cx="4833730" cy="2079625"/>
          </a:xfrm>
        </p:spPr>
        <p:txBody>
          <a:bodyPr/>
          <a:lstStyle/>
          <a:p>
            <a:r>
              <a:rPr lang="en-US" sz="4400" dirty="0"/>
              <a:t>IM-Home </a:t>
            </a:r>
            <a:br>
              <a:rPr lang="en-US" sz="4400" dirty="0"/>
            </a:br>
            <a:r>
              <a:rPr lang="en-US" sz="4400" dirty="0"/>
              <a:t>Certification</a:t>
            </a:r>
          </a:p>
        </p:txBody>
      </p:sp>
      <p:sp>
        <p:nvSpPr>
          <p:cNvPr id="3" name="Subtitle 2"/>
          <p:cNvSpPr>
            <a:spLocks noGrp="1"/>
          </p:cNvSpPr>
          <p:nvPr>
            <p:ph type="subTitle" idx="1"/>
          </p:nvPr>
        </p:nvSpPr>
        <p:spPr>
          <a:xfrm>
            <a:off x="0" y="3352800"/>
            <a:ext cx="5334000" cy="1752600"/>
          </a:xfrm>
        </p:spPr>
        <p:txBody>
          <a:bodyPr/>
          <a:lstStyle/>
          <a:p>
            <a:r>
              <a:rPr lang="en-US" sz="2400" dirty="0">
                <a:solidFill>
                  <a:schemeClr val="accent5">
                    <a:lumMod val="50000"/>
                  </a:schemeClr>
                </a:solidFill>
              </a:rPr>
              <a:t>Presentation by: </a:t>
            </a:r>
          </a:p>
          <a:p>
            <a:r>
              <a:rPr lang="en-US" sz="2400" dirty="0">
                <a:solidFill>
                  <a:schemeClr val="accent5">
                    <a:lumMod val="50000"/>
                  </a:schemeClr>
                </a:solidFill>
              </a:rPr>
              <a:t>April </a:t>
            </a:r>
            <a:r>
              <a:rPr lang="en-US" sz="2400" dirty="0" err="1">
                <a:solidFill>
                  <a:schemeClr val="accent5">
                    <a:lumMod val="50000"/>
                  </a:schemeClr>
                </a:solidFill>
              </a:rPr>
              <a:t>Christopherson</a:t>
            </a:r>
            <a:r>
              <a:rPr lang="en-US" sz="2400" dirty="0">
                <a:solidFill>
                  <a:schemeClr val="accent5">
                    <a:lumMod val="50000"/>
                  </a:schemeClr>
                </a:solidFill>
              </a:rPr>
              <a:t>, OTR/L</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8200" y="152400"/>
            <a:ext cx="4495800" cy="43629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Models of Use</a:t>
            </a:r>
          </a:p>
        </p:txBody>
      </p:sp>
      <p:sp>
        <p:nvSpPr>
          <p:cNvPr id="3" name="Content Placeholder 2"/>
          <p:cNvSpPr>
            <a:spLocks noGrp="1"/>
          </p:cNvSpPr>
          <p:nvPr>
            <p:ph sz="half" idx="1"/>
          </p:nvPr>
        </p:nvSpPr>
        <p:spPr>
          <a:xfrm>
            <a:off x="420624" y="3735207"/>
            <a:ext cx="4023360" cy="1406769"/>
          </a:xfrm>
        </p:spPr>
        <p:txBody>
          <a:bodyPr>
            <a:normAutofit fontScale="77500" lnSpcReduction="20000"/>
          </a:bodyPr>
          <a:lstStyle/>
          <a:p>
            <a:pPr marL="0" indent="0">
              <a:lnSpc>
                <a:spcPct val="110000"/>
              </a:lnSpc>
              <a:buNone/>
            </a:pPr>
            <a:r>
              <a:rPr lang="en-US" sz="2400" u="sng" dirty="0"/>
              <a:t>Hybrid</a:t>
            </a:r>
            <a:r>
              <a:rPr lang="en-US" sz="2400" dirty="0"/>
              <a:t>: </a:t>
            </a:r>
            <a:r>
              <a:rPr lang="en-US" sz="2000" dirty="0"/>
              <a:t>Combination of direct care using </a:t>
            </a:r>
            <a:r>
              <a:rPr lang="en-US" sz="2000" dirty="0" err="1"/>
              <a:t>IMPro</a:t>
            </a:r>
            <a:r>
              <a:rPr lang="en-US" sz="2000" dirty="0"/>
              <a:t> in-clinic &amp; </a:t>
            </a:r>
            <a:r>
              <a:rPr lang="en-US" sz="2000" dirty="0" err="1"/>
              <a:t>IMHome</a:t>
            </a:r>
            <a:r>
              <a:rPr lang="en-US" sz="2000" dirty="0"/>
              <a:t> allows patient to bill insurance part of the time for IM training &amp; address other therapy needs during direct interactions with the professional.</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00016" y="1295401"/>
            <a:ext cx="3759199" cy="2405888"/>
          </a:xfrm>
          <a:prstGeom prst="roundRect">
            <a:avLst/>
          </a:prstGeom>
          <a:ln w="28575">
            <a:solidFill>
              <a:schemeClr val="accent6"/>
            </a:solidFill>
          </a:ln>
          <a:effectLst>
            <a:outerShdw blurRad="50800" dist="38100" dir="18900000" algn="bl" rotWithShape="0">
              <a:prstClr val="black">
                <a:alpha val="40000"/>
              </a:prstClr>
            </a:outerShdw>
          </a:effectLst>
        </p:spPr>
      </p:pic>
      <p:sp>
        <p:nvSpPr>
          <p:cNvPr id="5" name="Content Placeholder 4"/>
          <p:cNvSpPr>
            <a:spLocks noGrp="1"/>
          </p:cNvSpPr>
          <p:nvPr>
            <p:ph sz="half" idx="2"/>
          </p:nvPr>
        </p:nvSpPr>
        <p:spPr>
          <a:xfrm>
            <a:off x="4700016" y="3733800"/>
            <a:ext cx="4023360" cy="1408176"/>
          </a:xfrm>
        </p:spPr>
        <p:txBody>
          <a:bodyPr>
            <a:normAutofit fontScale="77500" lnSpcReduction="20000"/>
          </a:bodyPr>
          <a:lstStyle/>
          <a:p>
            <a:pPr marL="0" indent="0">
              <a:lnSpc>
                <a:spcPct val="110000"/>
              </a:lnSpc>
              <a:buNone/>
            </a:pPr>
            <a:r>
              <a:rPr lang="en-US" sz="2400" u="sng" dirty="0"/>
              <a:t>Virtual</a:t>
            </a:r>
            <a:r>
              <a:rPr lang="en-US" sz="2400" dirty="0"/>
              <a:t>: </a:t>
            </a:r>
            <a:r>
              <a:rPr lang="en-US" sz="2000" dirty="0"/>
              <a:t>Great for those that are good candidates - but are not within reach of an IM Provider; have scheduling or insurance constraints; or will benefit from continued training beyond discharge</a:t>
            </a:r>
          </a:p>
        </p:txBody>
      </p:sp>
      <p:pic>
        <p:nvPicPr>
          <p:cNvPr id="10" name="Content Placeholder 7"/>
          <p:cNvPicPr>
            <a:picLocks noChangeAspect="1"/>
          </p:cNvPicPr>
          <p:nvPr/>
        </p:nvPicPr>
        <p:blipFill rotWithShape="1">
          <a:blip r:embed="rId4" cstate="email">
            <a:extLst>
              <a:ext uri="{28A0092B-C50C-407E-A947-70E740481C1C}">
                <a14:useLocalDpi xmlns:a14="http://schemas.microsoft.com/office/drawing/2010/main"/>
              </a:ext>
            </a:extLst>
          </a:blip>
          <a:srcRect t="16033"/>
          <a:stretch/>
        </p:blipFill>
        <p:spPr bwMode="auto">
          <a:xfrm>
            <a:off x="420624" y="1295401"/>
            <a:ext cx="3771429" cy="2375068"/>
          </a:xfrm>
          <a:prstGeom prst="roundRect">
            <a:avLst/>
          </a:prstGeom>
          <a:noFill/>
          <a:ln w="28575">
            <a:solidFill>
              <a:schemeClr val="accent6"/>
            </a:solidFill>
            <a:miter lim="800000"/>
            <a:headEnd/>
            <a:tailEnd/>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523076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First Steps: Client Enrollment</a:t>
            </a:r>
          </a:p>
        </p:txBody>
      </p:sp>
      <p:sp>
        <p:nvSpPr>
          <p:cNvPr id="5" name="Content Placeholder 4"/>
          <p:cNvSpPr>
            <a:spLocks noGrp="1"/>
          </p:cNvSpPr>
          <p:nvPr>
            <p:ph sz="half" idx="1"/>
          </p:nvPr>
        </p:nvSpPr>
        <p:spPr/>
        <p:txBody>
          <a:bodyPr>
            <a:normAutofit fontScale="92500"/>
          </a:bodyPr>
          <a:lstStyle/>
          <a:p>
            <a:r>
              <a:rPr lang="en-US" sz="2400" dirty="0"/>
              <a:t>Enroll your member in the </a:t>
            </a:r>
            <a:r>
              <a:rPr lang="en-US" sz="2400" dirty="0" err="1"/>
              <a:t>eClinic</a:t>
            </a:r>
            <a:endParaRPr lang="en-US" sz="2400" dirty="0"/>
          </a:p>
          <a:p>
            <a:pPr lvl="1"/>
            <a:r>
              <a:rPr lang="en-US" sz="1600" dirty="0"/>
              <a:t>You will practice on yourself with the demo unit</a:t>
            </a:r>
          </a:p>
          <a:p>
            <a:r>
              <a:rPr lang="en-US" sz="2400" dirty="0"/>
              <a:t>For users who order through the IM-Home website online, you simply click “accept” in your </a:t>
            </a:r>
            <a:r>
              <a:rPr lang="en-US" sz="2400" dirty="0" err="1"/>
              <a:t>eClinic</a:t>
            </a:r>
            <a:r>
              <a:rPr lang="en-US" sz="2400" dirty="0"/>
              <a:t> account</a:t>
            </a:r>
          </a:p>
          <a:p>
            <a:pPr lvl="1"/>
            <a:r>
              <a:rPr lang="en-US" sz="2000" dirty="0"/>
              <a:t>Log into </a:t>
            </a:r>
            <a:r>
              <a:rPr lang="en-US" sz="2000" dirty="0" err="1"/>
              <a:t>eClinic</a:t>
            </a:r>
            <a:r>
              <a:rPr lang="en-US" sz="2000" dirty="0"/>
              <a:t> with provider UN &amp; PW</a:t>
            </a:r>
          </a:p>
          <a:p>
            <a:r>
              <a:rPr lang="en-US" sz="2400" dirty="0"/>
              <a:t>Set-up client’s training plan</a:t>
            </a:r>
          </a:p>
        </p:txBody>
      </p:sp>
      <p:pic>
        <p:nvPicPr>
          <p:cNvPr id="3" name="Picture 2" descr="Screen Shot 2012-05-14 at 5.43.53 P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17444" y="3598698"/>
            <a:ext cx="3169135" cy="700322"/>
          </a:xfrm>
          <a:prstGeom prst="roundRect">
            <a:avLst/>
          </a:prstGeom>
          <a:ln w="28575">
            <a:solidFill>
              <a:schemeClr val="accent6"/>
            </a:solidFill>
          </a:ln>
          <a:effectLst>
            <a:outerShdw blurRad="50800" dist="38100" dir="18900000" algn="bl" rotWithShape="0">
              <a:prstClr val="black">
                <a:alpha val="40000"/>
              </a:prstClr>
            </a:outerShdw>
          </a:effectLst>
        </p:spPr>
      </p:pic>
      <p:pic>
        <p:nvPicPr>
          <p:cNvPr id="9" name="Picture 8" descr="Screen Shot 2015-03-21 at 12.23.56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17444" y="1962984"/>
            <a:ext cx="3169135" cy="1435829"/>
          </a:xfrm>
          <a:prstGeom prst="rect">
            <a:avLst/>
          </a:prstGeom>
        </p:spPr>
      </p:pic>
    </p:spTree>
    <p:extLst>
      <p:ext uri="{BB962C8B-B14F-4D97-AF65-F5344CB8AC3E}">
        <p14:creationId xmlns:p14="http://schemas.microsoft.com/office/powerpoint/2010/main" val="767904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First Steps:  Client Instruction</a:t>
            </a:r>
          </a:p>
        </p:txBody>
      </p:sp>
      <p:sp>
        <p:nvSpPr>
          <p:cNvPr id="5" name="Content Placeholder 4"/>
          <p:cNvSpPr>
            <a:spLocks noGrp="1"/>
          </p:cNvSpPr>
          <p:nvPr>
            <p:ph sz="half" idx="1"/>
          </p:nvPr>
        </p:nvSpPr>
        <p:spPr>
          <a:xfrm>
            <a:off x="420624" y="1295401"/>
            <a:ext cx="4023360" cy="1523999"/>
          </a:xfrm>
        </p:spPr>
        <p:txBody>
          <a:bodyPr/>
          <a:lstStyle/>
          <a:p>
            <a:endParaRPr lang="en-US" dirty="0"/>
          </a:p>
          <a:p>
            <a:r>
              <a:rPr lang="en-US" dirty="0"/>
              <a:t>How to set-up the equipment</a:t>
            </a:r>
          </a:p>
        </p:txBody>
      </p:sp>
      <p:pic>
        <p:nvPicPr>
          <p:cNvPr id="9" name="Content Placeholder 6" descr="Untitled.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4782522" y="2922372"/>
            <a:ext cx="3812838" cy="2115775"/>
          </a:xfrm>
          <a:prstGeom prst="roundRect">
            <a:avLst/>
          </a:prstGeom>
          <a:noFill/>
          <a:ln w="28575">
            <a:solidFill>
              <a:schemeClr val="accent6"/>
            </a:solidFill>
            <a:miter lim="800000"/>
            <a:headEnd/>
            <a:tailEnd/>
          </a:ln>
          <a:effectLst>
            <a:outerShdw blurRad="50800" dist="38100" dir="18900000" algn="bl" rotWithShape="0">
              <a:prstClr val="black">
                <a:alpha val="40000"/>
              </a:prstClr>
            </a:outerShdw>
          </a:effectLst>
        </p:spPr>
      </p:pic>
      <p:sp>
        <p:nvSpPr>
          <p:cNvPr id="10" name="Content Placeholder 9"/>
          <p:cNvSpPr>
            <a:spLocks noGrp="1"/>
          </p:cNvSpPr>
          <p:nvPr>
            <p:ph sz="half" idx="2"/>
          </p:nvPr>
        </p:nvSpPr>
        <p:spPr>
          <a:xfrm>
            <a:off x="4572000" y="1557130"/>
            <a:ext cx="4023360" cy="1523999"/>
          </a:xfrm>
        </p:spPr>
        <p:txBody>
          <a:bodyPr/>
          <a:lstStyle/>
          <a:p>
            <a:r>
              <a:rPr lang="en-US" dirty="0"/>
              <a:t>How to authorize a license</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2922372"/>
            <a:ext cx="2738062" cy="2115775"/>
          </a:xfrm>
          <a:prstGeom prst="roundRect">
            <a:avLst/>
          </a:prstGeom>
          <a:ln w="28575">
            <a:solidFill>
              <a:schemeClr val="accent6"/>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874989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How to Authorize Your License</a:t>
            </a:r>
          </a:p>
        </p:txBody>
      </p:sp>
      <p:pic>
        <p:nvPicPr>
          <p:cNvPr id="6"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l="2358" r="2358"/>
          <a:stretch>
            <a:fillRect/>
          </a:stretch>
        </p:blipFill>
        <p:spPr>
          <a:xfrm>
            <a:off x="1066800" y="1031270"/>
            <a:ext cx="6896100" cy="4074130"/>
          </a:xfrm>
          <a:prstGeom prst="roundRect">
            <a:avLst/>
          </a:prstGeom>
          <a:ln w="28575">
            <a:solidFill>
              <a:schemeClr val="accent6"/>
            </a:solidFill>
          </a:ln>
          <a:effectLst>
            <a:outerShdw blurRad="50800" dist="38100" dir="18900000" algn="bl" rotWithShape="0">
              <a:prstClr val="black">
                <a:alpha val="40000"/>
              </a:prstClr>
            </a:outerShdw>
          </a:effectLst>
        </p:spPr>
      </p:pic>
      <p:grpSp>
        <p:nvGrpSpPr>
          <p:cNvPr id="7" name="Group 6"/>
          <p:cNvGrpSpPr/>
          <p:nvPr/>
        </p:nvGrpSpPr>
        <p:grpSpPr>
          <a:xfrm>
            <a:off x="7763933" y="152400"/>
            <a:ext cx="1193801" cy="491067"/>
            <a:chOff x="5960533" y="3839487"/>
            <a:chExt cx="1193801" cy="491067"/>
          </a:xfrm>
        </p:grpSpPr>
        <p:sp>
          <p:nvSpPr>
            <p:cNvPr id="8" name="Rounded Rectangle 7"/>
            <p:cNvSpPr/>
            <p:nvPr/>
          </p:nvSpPr>
          <p:spPr bwMode="auto">
            <a:xfrm>
              <a:off x="6341533" y="3911599"/>
              <a:ext cx="812801" cy="355601"/>
            </a:xfrm>
            <a:prstGeom prst="round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Gill Sans" charset="0"/>
                  <a:sym typeface="Gill Sans" charset="0"/>
                </a:rPr>
                <a:t>Video</a:t>
              </a:r>
            </a:p>
          </p:txBody>
        </p:sp>
        <p:sp>
          <p:nvSpPr>
            <p:cNvPr id="9" name="Oval 8"/>
            <p:cNvSpPr/>
            <p:nvPr/>
          </p:nvSpPr>
          <p:spPr bwMode="auto">
            <a:xfrm>
              <a:off x="5960533" y="3839487"/>
              <a:ext cx="491067" cy="491067"/>
            </a:xfrm>
            <a:prstGeom prst="ellipse">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Gill Sans" charset="0"/>
                <a:sym typeface="Gill Sans" charset="0"/>
              </a:endParaRPr>
            </a:p>
          </p:txBody>
        </p:sp>
        <p:sp>
          <p:nvSpPr>
            <p:cNvPr id="10" name="Isosceles Triangle 9"/>
            <p:cNvSpPr/>
            <p:nvPr/>
          </p:nvSpPr>
          <p:spPr bwMode="auto">
            <a:xfrm rot="5400000">
              <a:off x="6062135" y="3924446"/>
              <a:ext cx="372533" cy="321149"/>
            </a:xfrm>
            <a:prstGeom prst="triangle">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Gill Sans" charset="0"/>
                <a:sym typeface="Gill Sans" charset="0"/>
              </a:endParaRPr>
            </a:p>
          </p:txBody>
        </p:sp>
      </p:grpSp>
    </p:spTree>
    <p:extLst>
      <p:ext uri="{BB962C8B-B14F-4D97-AF65-F5344CB8AC3E}">
        <p14:creationId xmlns:p14="http://schemas.microsoft.com/office/powerpoint/2010/main" val="3102901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Activate One (1) Free User License </a:t>
            </a:r>
            <a:br>
              <a:rPr lang="en-US" dirty="0"/>
            </a:br>
            <a:r>
              <a:rPr lang="en-US" dirty="0"/>
              <a:t>at Checkout</a:t>
            </a:r>
          </a:p>
        </p:txBody>
      </p:sp>
      <p:pic>
        <p:nvPicPr>
          <p:cNvPr id="7" name="Content Placeholder 6" descr="Untitled.png"/>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319619" y="1447800"/>
            <a:ext cx="6504762" cy="3619048"/>
          </a:xfrm>
          <a:prstGeom prst="roundRect">
            <a:avLst/>
          </a:prstGeom>
          <a:ln w="28575">
            <a:solidFill>
              <a:schemeClr val="accent6"/>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614894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are Done When </a:t>
            </a:r>
            <a:br>
              <a:rPr lang="en-US" dirty="0"/>
            </a:br>
            <a:r>
              <a:rPr lang="en-US" dirty="0"/>
              <a:t>“Paid in Full” Column Indicates “Yes”</a:t>
            </a:r>
          </a:p>
        </p:txBody>
      </p:sp>
      <p:pic>
        <p:nvPicPr>
          <p:cNvPr id="4" name="Content Placeholder 3" descr="Untitled2.png"/>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429142" y="1828800"/>
            <a:ext cx="6285715" cy="2561905"/>
          </a:xfrm>
          <a:prstGeom prst="roundRect">
            <a:avLst/>
          </a:prstGeom>
          <a:ln w="28575">
            <a:solidFill>
              <a:schemeClr val="accent6"/>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399492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42900"/>
            <a:ext cx="8305800" cy="342900"/>
          </a:xfrm>
        </p:spPr>
        <p:txBody>
          <a:bodyPr/>
          <a:lstStyle/>
          <a:p>
            <a:r>
              <a:rPr lang="en-US" dirty="0"/>
              <a:t>Provider Home Page</a:t>
            </a:r>
          </a:p>
        </p:txBody>
      </p:sp>
      <p:pic>
        <p:nvPicPr>
          <p:cNvPr id="9" name="Content Placeholder 8" descr="Screen Shot 2015-03-21 at 12.57.11 PM.png"/>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828800" y="990600"/>
            <a:ext cx="6578600" cy="4906963"/>
          </a:xfrm>
        </p:spPr>
      </p:pic>
      <p:pic>
        <p:nvPicPr>
          <p:cNvPr id="4" name="Picture 3" descr="Screen Shot 2015-03-21 at 12.09.01 P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4902" y="1295401"/>
            <a:ext cx="1364860" cy="3124199"/>
          </a:xfrm>
          <a:prstGeom prst="rect">
            <a:avLst/>
          </a:prstGeom>
        </p:spPr>
      </p:pic>
      <p:sp>
        <p:nvSpPr>
          <p:cNvPr id="5" name="Left Arrow 4"/>
          <p:cNvSpPr/>
          <p:nvPr/>
        </p:nvSpPr>
        <p:spPr>
          <a:xfrm flipV="1">
            <a:off x="1295400" y="1480611"/>
            <a:ext cx="846135" cy="195262"/>
          </a:xfrm>
          <a:prstGeom prst="leftArrow">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7763933" y="152400"/>
            <a:ext cx="1193801" cy="491067"/>
            <a:chOff x="5960533" y="3839487"/>
            <a:chExt cx="1193801" cy="491067"/>
          </a:xfrm>
        </p:grpSpPr>
        <p:sp>
          <p:nvSpPr>
            <p:cNvPr id="8" name="Rounded Rectangle 7"/>
            <p:cNvSpPr/>
            <p:nvPr/>
          </p:nvSpPr>
          <p:spPr bwMode="auto">
            <a:xfrm>
              <a:off x="6341533" y="3911599"/>
              <a:ext cx="812801" cy="355601"/>
            </a:xfrm>
            <a:prstGeom prst="round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Gill Sans" charset="0"/>
                  <a:sym typeface="Gill Sans" charset="0"/>
                </a:rPr>
                <a:t>Video</a:t>
              </a:r>
            </a:p>
          </p:txBody>
        </p:sp>
        <p:sp>
          <p:nvSpPr>
            <p:cNvPr id="10" name="Oval 9"/>
            <p:cNvSpPr/>
            <p:nvPr/>
          </p:nvSpPr>
          <p:spPr bwMode="auto">
            <a:xfrm>
              <a:off x="5960533" y="3839487"/>
              <a:ext cx="491067" cy="491067"/>
            </a:xfrm>
            <a:prstGeom prst="ellipse">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Gill Sans" charset="0"/>
                <a:sym typeface="Gill Sans" charset="0"/>
              </a:endParaRPr>
            </a:p>
          </p:txBody>
        </p:sp>
        <p:sp>
          <p:nvSpPr>
            <p:cNvPr id="11" name="Isosceles Triangle 10"/>
            <p:cNvSpPr/>
            <p:nvPr/>
          </p:nvSpPr>
          <p:spPr bwMode="auto">
            <a:xfrm rot="5400000">
              <a:off x="6062135" y="3924446"/>
              <a:ext cx="372533" cy="321149"/>
            </a:xfrm>
            <a:prstGeom prst="triangle">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Gill Sans" charset="0"/>
                <a:sym typeface="Gill Sans" charset="0"/>
              </a:endParaRPr>
            </a:p>
          </p:txBody>
        </p:sp>
      </p:grpSp>
    </p:spTree>
    <p:extLst>
      <p:ext uri="{BB962C8B-B14F-4D97-AF65-F5344CB8AC3E}">
        <p14:creationId xmlns:p14="http://schemas.microsoft.com/office/powerpoint/2010/main" val="488379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Screen Shot 2015-12-01 at 6.14.24 AM.png"/>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a:fillRect/>
          </a:stretch>
        </p:blipFill>
        <p:spPr>
          <a:xfrm>
            <a:off x="1463040" y="1295401"/>
            <a:ext cx="4023360" cy="3810000"/>
          </a:xfrm>
        </p:spPr>
      </p:pic>
      <p:sp>
        <p:nvSpPr>
          <p:cNvPr id="2" name="Title 1"/>
          <p:cNvSpPr>
            <a:spLocks noGrp="1"/>
          </p:cNvSpPr>
          <p:nvPr>
            <p:ph type="title"/>
          </p:nvPr>
        </p:nvSpPr>
        <p:spPr>
          <a:xfrm>
            <a:off x="420624" y="152400"/>
            <a:ext cx="8302752" cy="800100"/>
          </a:xfrm>
        </p:spPr>
        <p:txBody>
          <a:bodyPr/>
          <a:lstStyle/>
          <a:p>
            <a:r>
              <a:rPr lang="en-US" dirty="0"/>
              <a:t>Set-Up the Training Plan</a:t>
            </a:r>
            <a:br>
              <a:rPr lang="en-US" dirty="0"/>
            </a:br>
            <a:r>
              <a:rPr lang="en-US" dirty="0"/>
              <a:t> with </a:t>
            </a:r>
            <a:r>
              <a:rPr lang="en-US" dirty="0" err="1"/>
              <a:t>Quickstart</a:t>
            </a:r>
            <a:r>
              <a:rPr lang="en-US" dirty="0"/>
              <a:t> Menu</a:t>
            </a:r>
          </a:p>
        </p:txBody>
      </p:sp>
      <p:sp>
        <p:nvSpPr>
          <p:cNvPr id="6" name="Content Placeholder 5"/>
          <p:cNvSpPr>
            <a:spLocks noGrp="1"/>
          </p:cNvSpPr>
          <p:nvPr>
            <p:ph sz="half" idx="2"/>
          </p:nvPr>
        </p:nvSpPr>
        <p:spPr>
          <a:xfrm>
            <a:off x="5559296" y="1295401"/>
            <a:ext cx="3164079" cy="3810000"/>
          </a:xfrm>
        </p:spPr>
        <p:txBody>
          <a:bodyPr>
            <a:normAutofit lnSpcReduction="10000"/>
          </a:bodyPr>
          <a:lstStyle/>
          <a:p>
            <a:r>
              <a:rPr lang="en-US" sz="2400" dirty="0"/>
              <a:t>Assessment Options</a:t>
            </a:r>
          </a:p>
          <a:p>
            <a:r>
              <a:rPr lang="en-US" sz="2400" dirty="0"/>
              <a:t>Age</a:t>
            </a:r>
          </a:p>
          <a:p>
            <a:r>
              <a:rPr lang="en-US" sz="2400" dirty="0"/>
              <a:t>Gender</a:t>
            </a:r>
          </a:p>
          <a:p>
            <a:r>
              <a:rPr lang="en-US" sz="2400" dirty="0"/>
              <a:t>Workouts</a:t>
            </a:r>
          </a:p>
          <a:p>
            <a:r>
              <a:rPr lang="en-US" sz="2400" dirty="0"/>
              <a:t>Difficulty Level</a:t>
            </a:r>
          </a:p>
          <a:p>
            <a:r>
              <a:rPr lang="en-US" sz="2400" dirty="0"/>
              <a:t>Duration</a:t>
            </a:r>
          </a:p>
          <a:p>
            <a:r>
              <a:rPr lang="en-US" sz="2400" dirty="0"/>
              <a:t>Create or Assign to Member</a:t>
            </a:r>
          </a:p>
          <a:p>
            <a:pPr lvl="1"/>
            <a:r>
              <a:rPr lang="en-US" sz="2000" dirty="0"/>
              <a:t>HIPPA Compliance Option</a:t>
            </a:r>
          </a:p>
        </p:txBody>
      </p:sp>
      <p:pic>
        <p:nvPicPr>
          <p:cNvPr id="3" name="Picture 2" descr="Screen Shot 2015-03-21 at 12.09.01 PM.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4902" y="1295401"/>
            <a:ext cx="1364860" cy="3124199"/>
          </a:xfrm>
          <a:prstGeom prst="rect">
            <a:avLst/>
          </a:prstGeom>
        </p:spPr>
      </p:pic>
      <p:sp>
        <p:nvSpPr>
          <p:cNvPr id="7" name="Donut 6"/>
          <p:cNvSpPr/>
          <p:nvPr/>
        </p:nvSpPr>
        <p:spPr>
          <a:xfrm>
            <a:off x="0" y="1752600"/>
            <a:ext cx="1752786" cy="533400"/>
          </a:xfrm>
          <a:prstGeom prst="donu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Left Arrow 8"/>
          <p:cNvSpPr/>
          <p:nvPr/>
        </p:nvSpPr>
        <p:spPr>
          <a:xfrm flipV="1">
            <a:off x="1096694" y="1769270"/>
            <a:ext cx="846135" cy="195262"/>
          </a:xfrm>
          <a:prstGeom prst="leftArrow">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p:nvGrpSpPr>
        <p:grpSpPr>
          <a:xfrm>
            <a:off x="7763933" y="152400"/>
            <a:ext cx="1193801" cy="491067"/>
            <a:chOff x="5960533" y="3839487"/>
            <a:chExt cx="1193801" cy="491067"/>
          </a:xfrm>
        </p:grpSpPr>
        <p:sp>
          <p:nvSpPr>
            <p:cNvPr id="12" name="Rounded Rectangle 11"/>
            <p:cNvSpPr/>
            <p:nvPr/>
          </p:nvSpPr>
          <p:spPr bwMode="auto">
            <a:xfrm>
              <a:off x="6341533" y="3911599"/>
              <a:ext cx="812801" cy="355601"/>
            </a:xfrm>
            <a:prstGeom prst="round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Gill Sans" charset="0"/>
                  <a:sym typeface="Gill Sans" charset="0"/>
                </a:rPr>
                <a:t>Video</a:t>
              </a:r>
            </a:p>
          </p:txBody>
        </p:sp>
        <p:sp>
          <p:nvSpPr>
            <p:cNvPr id="13" name="Oval 12"/>
            <p:cNvSpPr/>
            <p:nvPr/>
          </p:nvSpPr>
          <p:spPr bwMode="auto">
            <a:xfrm>
              <a:off x="5960533" y="3839487"/>
              <a:ext cx="491067" cy="491067"/>
            </a:xfrm>
            <a:prstGeom prst="ellipse">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Gill Sans" charset="0"/>
                <a:sym typeface="Gill Sans" charset="0"/>
              </a:endParaRPr>
            </a:p>
          </p:txBody>
        </p:sp>
        <p:sp>
          <p:nvSpPr>
            <p:cNvPr id="14" name="Isosceles Triangle 13"/>
            <p:cNvSpPr/>
            <p:nvPr/>
          </p:nvSpPr>
          <p:spPr bwMode="auto">
            <a:xfrm rot="5400000">
              <a:off x="6062135" y="3924446"/>
              <a:ext cx="372533" cy="321149"/>
            </a:xfrm>
            <a:prstGeom prst="triangle">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Gill Sans" charset="0"/>
                <a:sym typeface="Gill Sans" charset="0"/>
              </a:endParaRPr>
            </a:p>
          </p:txBody>
        </p:sp>
      </p:grpSp>
    </p:spTree>
    <p:extLst>
      <p:ext uri="{BB962C8B-B14F-4D97-AF65-F5344CB8AC3E}">
        <p14:creationId xmlns:p14="http://schemas.microsoft.com/office/powerpoint/2010/main" val="3534855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12-01 at 6.20.27 AM.png"/>
          <p:cNvPicPr>
            <a:picLocks noGrp="1" noChangeAspect="1"/>
          </p:cNvPicPr>
          <p:nvPr>
            <p:ph sz="half" idx="1"/>
          </p:nvPr>
        </p:nvPicPr>
        <p:blipFill>
          <a:blip r:embed="rId3" cstate="screen">
            <a:extLst>
              <a:ext uri="{28A0092B-C50C-407E-A947-70E740481C1C}">
                <a14:useLocalDpi xmlns:a14="http://schemas.microsoft.com/office/drawing/2010/main"/>
              </a:ext>
            </a:extLst>
          </a:blip>
          <a:srcRect l="-8527" r="-8527"/>
          <a:stretch>
            <a:fillRect/>
          </a:stretch>
        </p:blipFill>
        <p:spPr>
          <a:xfrm>
            <a:off x="1143000" y="1244601"/>
            <a:ext cx="4023360" cy="3810000"/>
          </a:xfrm>
        </p:spPr>
      </p:pic>
      <p:sp>
        <p:nvSpPr>
          <p:cNvPr id="2" name="Title 1"/>
          <p:cNvSpPr>
            <a:spLocks noGrp="1"/>
          </p:cNvSpPr>
          <p:nvPr>
            <p:ph type="title"/>
          </p:nvPr>
        </p:nvSpPr>
        <p:spPr>
          <a:xfrm>
            <a:off x="420624" y="76200"/>
            <a:ext cx="8302752" cy="800100"/>
          </a:xfrm>
        </p:spPr>
        <p:txBody>
          <a:bodyPr/>
          <a:lstStyle/>
          <a:p>
            <a:r>
              <a:rPr lang="en-US" dirty="0"/>
              <a:t>IM Training Template Library</a:t>
            </a:r>
          </a:p>
        </p:txBody>
      </p:sp>
      <p:sp>
        <p:nvSpPr>
          <p:cNvPr id="5" name="Content Placeholder 4"/>
          <p:cNvSpPr>
            <a:spLocks noGrp="1"/>
          </p:cNvSpPr>
          <p:nvPr>
            <p:ph sz="half" idx="2"/>
          </p:nvPr>
        </p:nvSpPr>
        <p:spPr>
          <a:xfrm>
            <a:off x="5166360" y="1066800"/>
            <a:ext cx="3563112" cy="3810000"/>
          </a:xfrm>
        </p:spPr>
        <p:txBody>
          <a:bodyPr/>
          <a:lstStyle/>
          <a:p>
            <a:r>
              <a:rPr lang="en-US" sz="2000" dirty="0"/>
              <a:t>Use any of the 60+ predefined templates</a:t>
            </a:r>
          </a:p>
          <a:p>
            <a:pPr lvl="1"/>
            <a:r>
              <a:rPr lang="en-US" sz="1500" dirty="0"/>
              <a:t>Follow IM phases of training to facilitate success</a:t>
            </a:r>
          </a:p>
          <a:p>
            <a:pPr lvl="1"/>
            <a:r>
              <a:rPr lang="en-US" sz="1500" dirty="0"/>
              <a:t>Can be used “as is”</a:t>
            </a:r>
          </a:p>
          <a:p>
            <a:pPr lvl="1"/>
            <a:r>
              <a:rPr lang="en-US" sz="1500" dirty="0"/>
              <a:t>Can be modified as needed for individual client needs (i.e., changes in IM settings, backgrounds, games, </a:t>
            </a:r>
            <a:r>
              <a:rPr lang="en-US" sz="1500" dirty="0" err="1"/>
              <a:t>etc</a:t>
            </a:r>
            <a:r>
              <a:rPr lang="en-US" sz="1500" dirty="0"/>
              <a:t>)</a:t>
            </a:r>
          </a:p>
          <a:p>
            <a:r>
              <a:rPr lang="en-US" sz="2000" dirty="0"/>
              <a:t>Create your own training plan/template </a:t>
            </a:r>
          </a:p>
          <a:p>
            <a:r>
              <a:rPr lang="en-US" sz="2000" dirty="0"/>
              <a:t>Templates accessible with IM Universe (both Pro &amp; IM-Home)</a:t>
            </a:r>
          </a:p>
        </p:txBody>
      </p:sp>
      <p:pic>
        <p:nvPicPr>
          <p:cNvPr id="9" name="Picture 8" descr="Screen Shot 2015-03-21 at 12.09.01 PM.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4902" y="1295401"/>
            <a:ext cx="1364860" cy="3124199"/>
          </a:xfrm>
          <a:prstGeom prst="rect">
            <a:avLst/>
          </a:prstGeom>
        </p:spPr>
      </p:pic>
      <p:sp>
        <p:nvSpPr>
          <p:cNvPr id="10" name="Left Arrow 9"/>
          <p:cNvSpPr/>
          <p:nvPr/>
        </p:nvSpPr>
        <p:spPr>
          <a:xfrm flipV="1">
            <a:off x="1337527" y="2590800"/>
            <a:ext cx="338873" cy="195262"/>
          </a:xfrm>
          <a:prstGeom prst="leftArrow">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7763933" y="152400"/>
            <a:ext cx="1193801" cy="491067"/>
            <a:chOff x="5960533" y="3839487"/>
            <a:chExt cx="1193801" cy="491067"/>
          </a:xfrm>
        </p:grpSpPr>
        <p:sp>
          <p:nvSpPr>
            <p:cNvPr id="11" name="Rounded Rectangle 10"/>
            <p:cNvSpPr/>
            <p:nvPr/>
          </p:nvSpPr>
          <p:spPr bwMode="auto">
            <a:xfrm>
              <a:off x="6341533" y="3911599"/>
              <a:ext cx="812801" cy="355601"/>
            </a:xfrm>
            <a:prstGeom prst="round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Gill Sans" charset="0"/>
                  <a:sym typeface="Gill Sans" charset="0"/>
                </a:rPr>
                <a:t>Video</a:t>
              </a:r>
            </a:p>
          </p:txBody>
        </p:sp>
        <p:sp>
          <p:nvSpPr>
            <p:cNvPr id="12" name="Oval 11"/>
            <p:cNvSpPr/>
            <p:nvPr/>
          </p:nvSpPr>
          <p:spPr bwMode="auto">
            <a:xfrm>
              <a:off x="5960533" y="3839487"/>
              <a:ext cx="491067" cy="491067"/>
            </a:xfrm>
            <a:prstGeom prst="ellipse">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Gill Sans" charset="0"/>
                <a:sym typeface="Gill Sans" charset="0"/>
              </a:endParaRPr>
            </a:p>
          </p:txBody>
        </p:sp>
        <p:sp>
          <p:nvSpPr>
            <p:cNvPr id="13" name="Isosceles Triangle 12"/>
            <p:cNvSpPr/>
            <p:nvPr/>
          </p:nvSpPr>
          <p:spPr bwMode="auto">
            <a:xfrm rot="5400000">
              <a:off x="6062135" y="3924446"/>
              <a:ext cx="372533" cy="321149"/>
            </a:xfrm>
            <a:prstGeom prst="triangle">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Gill Sans" charset="0"/>
                <a:sym typeface="Gill Sans" charset="0"/>
              </a:endParaRPr>
            </a:p>
          </p:txBody>
        </p:sp>
      </p:grpSp>
    </p:spTree>
    <p:extLst>
      <p:ext uri="{BB962C8B-B14F-4D97-AF65-F5344CB8AC3E}">
        <p14:creationId xmlns:p14="http://schemas.microsoft.com/office/powerpoint/2010/main" val="2472506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IM Templates</a:t>
            </a:r>
          </a:p>
        </p:txBody>
      </p:sp>
      <p:sp>
        <p:nvSpPr>
          <p:cNvPr id="6" name="Content Placeholder 5"/>
          <p:cNvSpPr>
            <a:spLocks noGrp="1"/>
          </p:cNvSpPr>
          <p:nvPr>
            <p:ph sz="half" idx="1"/>
          </p:nvPr>
        </p:nvSpPr>
        <p:spPr>
          <a:xfrm>
            <a:off x="838200" y="1295401"/>
            <a:ext cx="3886200" cy="3810000"/>
          </a:xfrm>
        </p:spPr>
        <p:txBody>
          <a:bodyPr/>
          <a:lstStyle/>
          <a:p>
            <a:pPr marL="0" indent="0">
              <a:buNone/>
            </a:pPr>
            <a:r>
              <a:rPr lang="en-US" sz="2400" dirty="0">
                <a:solidFill>
                  <a:srgbClr val="0070C0"/>
                </a:solidFill>
              </a:rPr>
              <a:t>Workout Types:</a:t>
            </a:r>
          </a:p>
          <a:p>
            <a:r>
              <a:rPr lang="en-US" sz="2400" dirty="0"/>
              <a:t>Auditory Only</a:t>
            </a:r>
          </a:p>
          <a:p>
            <a:r>
              <a:rPr lang="en-US" sz="2400" dirty="0"/>
              <a:t>Auditory to Visual with Progression to Games</a:t>
            </a:r>
          </a:p>
          <a:p>
            <a:r>
              <a:rPr lang="en-US" sz="2400" dirty="0"/>
              <a:t>All Games</a:t>
            </a:r>
          </a:p>
          <a:p>
            <a:r>
              <a:rPr lang="en-US" sz="2400" dirty="0"/>
              <a:t>Fall Risk Reduction</a:t>
            </a:r>
          </a:p>
          <a:p>
            <a:r>
              <a:rPr lang="en-US" sz="2400" dirty="0"/>
              <a:t>Athlete</a:t>
            </a:r>
          </a:p>
          <a:p>
            <a:r>
              <a:rPr lang="en-US" sz="2400" dirty="0"/>
              <a:t>Custom</a:t>
            </a:r>
          </a:p>
        </p:txBody>
      </p:sp>
      <p:sp>
        <p:nvSpPr>
          <p:cNvPr id="9" name="Content Placeholder 8"/>
          <p:cNvSpPr>
            <a:spLocks noGrp="1"/>
          </p:cNvSpPr>
          <p:nvPr>
            <p:ph sz="half" idx="2"/>
          </p:nvPr>
        </p:nvSpPr>
        <p:spPr>
          <a:xfrm>
            <a:off x="4953000" y="1295401"/>
            <a:ext cx="3770376" cy="3352801"/>
          </a:xfrm>
        </p:spPr>
        <p:txBody>
          <a:bodyPr/>
          <a:lstStyle/>
          <a:p>
            <a:pPr marL="0" indent="0">
              <a:buNone/>
            </a:pPr>
            <a:r>
              <a:rPr lang="en-US" sz="2400" dirty="0">
                <a:solidFill>
                  <a:srgbClr val="FF0000"/>
                </a:solidFill>
              </a:rPr>
              <a:t>Difficulty Levels: </a:t>
            </a:r>
          </a:p>
          <a:p>
            <a:r>
              <a:rPr lang="en-US" sz="2400" dirty="0"/>
              <a:t>Based on LFA Assessment Score (Both Hands with Guide Sounds)</a:t>
            </a:r>
          </a:p>
          <a:p>
            <a:r>
              <a:rPr lang="en-US" sz="2400" dirty="0"/>
              <a:t>Easy: LFA&lt;200ms</a:t>
            </a:r>
          </a:p>
          <a:p>
            <a:r>
              <a:rPr lang="en-US" sz="2400" dirty="0"/>
              <a:t>Medium: LFA=100-200ms</a:t>
            </a:r>
          </a:p>
          <a:p>
            <a:r>
              <a:rPr lang="en-US" sz="2400" dirty="0"/>
              <a:t>Hard: LFA&gt;100ms</a:t>
            </a:r>
          </a:p>
        </p:txBody>
      </p:sp>
    </p:spTree>
    <p:extLst>
      <p:ext uri="{BB962C8B-B14F-4D97-AF65-F5344CB8AC3E}">
        <p14:creationId xmlns:p14="http://schemas.microsoft.com/office/powerpoint/2010/main" val="1641484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24" y="342900"/>
            <a:ext cx="4760976" cy="800100"/>
          </a:xfrm>
        </p:spPr>
        <p:txBody>
          <a:bodyPr/>
          <a:lstStyle/>
          <a:p>
            <a:r>
              <a:rPr lang="en-US" dirty="0"/>
              <a:t>Agenda</a:t>
            </a:r>
          </a:p>
        </p:txBody>
      </p:sp>
      <p:sp>
        <p:nvSpPr>
          <p:cNvPr id="3" name="Content Placeholder 2"/>
          <p:cNvSpPr>
            <a:spLocks noGrp="1"/>
          </p:cNvSpPr>
          <p:nvPr>
            <p:ph sz="half" idx="1"/>
          </p:nvPr>
        </p:nvSpPr>
        <p:spPr>
          <a:xfrm>
            <a:off x="420624" y="1295401"/>
            <a:ext cx="4279392" cy="3810000"/>
          </a:xfrm>
        </p:spPr>
        <p:txBody>
          <a:bodyPr>
            <a:normAutofit fontScale="85000" lnSpcReduction="20000"/>
          </a:bodyPr>
          <a:lstStyle/>
          <a:p>
            <a:pPr>
              <a:lnSpc>
                <a:spcPct val="110000"/>
              </a:lnSpc>
            </a:pPr>
            <a:r>
              <a:rPr lang="en-US" sz="2400" dirty="0"/>
              <a:t>Why IM-Home?</a:t>
            </a:r>
          </a:p>
          <a:p>
            <a:pPr>
              <a:lnSpc>
                <a:spcPct val="110000"/>
              </a:lnSpc>
            </a:pPr>
            <a:r>
              <a:rPr lang="en-US" sz="2400" dirty="0"/>
              <a:t>What is IM-Home?</a:t>
            </a:r>
          </a:p>
          <a:p>
            <a:pPr>
              <a:lnSpc>
                <a:spcPct val="110000"/>
              </a:lnSpc>
            </a:pPr>
            <a:r>
              <a:rPr lang="en-US" sz="2400" dirty="0"/>
              <a:t>Client Selection</a:t>
            </a:r>
          </a:p>
          <a:p>
            <a:pPr>
              <a:lnSpc>
                <a:spcPct val="110000"/>
              </a:lnSpc>
            </a:pPr>
            <a:r>
              <a:rPr lang="en-US" sz="2400" dirty="0"/>
              <a:t>Models of Use</a:t>
            </a:r>
          </a:p>
          <a:p>
            <a:pPr>
              <a:lnSpc>
                <a:spcPct val="110000"/>
              </a:lnSpc>
            </a:pPr>
            <a:r>
              <a:rPr lang="en-US" sz="2400" dirty="0"/>
              <a:t>Your Responsibilities as an </a:t>
            </a:r>
            <a:br>
              <a:rPr lang="en-US" sz="2400" dirty="0"/>
            </a:br>
            <a:r>
              <a:rPr lang="en-US" sz="2400" dirty="0"/>
              <a:t>IM-Home Provider</a:t>
            </a:r>
          </a:p>
          <a:p>
            <a:pPr>
              <a:lnSpc>
                <a:spcPct val="110000"/>
              </a:lnSpc>
            </a:pPr>
            <a:r>
              <a:rPr lang="en-US" sz="2400" dirty="0"/>
              <a:t>IM-Home Demo Unit for Marketing</a:t>
            </a:r>
          </a:p>
          <a:p>
            <a:pPr lvl="1">
              <a:lnSpc>
                <a:spcPct val="110000"/>
              </a:lnSpc>
            </a:pPr>
            <a:r>
              <a:rPr lang="en-US" sz="2000" dirty="0">
                <a:solidFill>
                  <a:srgbClr val="FF0000"/>
                </a:solidFill>
              </a:rPr>
              <a:t>*Contact IM to purchase an IM-Home Demo Unit</a:t>
            </a:r>
            <a:endParaRPr lang="en-US" sz="2000" dirty="0"/>
          </a:p>
          <a:p>
            <a:pPr>
              <a:lnSpc>
                <a:spcPct val="110000"/>
              </a:lnSpc>
            </a:pPr>
            <a:r>
              <a:rPr lang="en-US" sz="2400" dirty="0"/>
              <a:t>How to Use the </a:t>
            </a:r>
            <a:r>
              <a:rPr lang="en-US" sz="2400" dirty="0" err="1"/>
              <a:t>eClinic</a:t>
            </a:r>
            <a:endParaRPr lang="en-US" sz="2400" dirty="0"/>
          </a:p>
          <a:p>
            <a:pPr>
              <a:lnSpc>
                <a:spcPct val="110000"/>
              </a:lnSpc>
            </a:pPr>
            <a:r>
              <a:rPr lang="en-US" sz="2400" dirty="0"/>
              <a:t>Identifying Your Client’s Goals</a:t>
            </a:r>
          </a:p>
        </p:txBody>
      </p:sp>
      <p:sp>
        <p:nvSpPr>
          <p:cNvPr id="4" name="Content Placeholder 3"/>
          <p:cNvSpPr>
            <a:spLocks noGrp="1"/>
          </p:cNvSpPr>
          <p:nvPr>
            <p:ph sz="half" idx="2"/>
          </p:nvPr>
        </p:nvSpPr>
        <p:spPr>
          <a:xfrm>
            <a:off x="4700016" y="1849120"/>
            <a:ext cx="4023360" cy="3581400"/>
          </a:xfrm>
        </p:spPr>
        <p:txBody>
          <a:bodyPr/>
          <a:lstStyle/>
          <a:p>
            <a:r>
              <a:rPr lang="en-US" sz="2000" dirty="0"/>
              <a:t>Assessments</a:t>
            </a:r>
          </a:p>
          <a:p>
            <a:r>
              <a:rPr lang="en-US" sz="2000" dirty="0"/>
              <a:t>Shifting from Clinic/School to Home</a:t>
            </a:r>
          </a:p>
          <a:p>
            <a:r>
              <a:rPr lang="en-US" sz="2000" dirty="0"/>
              <a:t>Scheduling your Client’s </a:t>
            </a:r>
            <a:br>
              <a:rPr lang="en-US" sz="2000" dirty="0"/>
            </a:br>
            <a:r>
              <a:rPr lang="en-US" sz="2000" dirty="0"/>
              <a:t>IM-Home sessions</a:t>
            </a:r>
          </a:p>
          <a:p>
            <a:r>
              <a:rPr lang="en-US" sz="2000" dirty="0"/>
              <a:t>Motivational Strategies</a:t>
            </a:r>
          </a:p>
          <a:p>
            <a:r>
              <a:rPr lang="en-US" sz="2000" dirty="0"/>
              <a:t>How to Charge</a:t>
            </a:r>
          </a:p>
          <a:p>
            <a:r>
              <a:rPr lang="en-US" sz="2000" dirty="0"/>
              <a:t>How to Market</a:t>
            </a:r>
          </a:p>
        </p:txBody>
      </p:sp>
      <p:pic>
        <p:nvPicPr>
          <p:cNvPr id="6" name="Content Placeholder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5334000" y="457201"/>
            <a:ext cx="2466086" cy="1676400"/>
          </a:xfrm>
          <a:prstGeom prst="roundRect">
            <a:avLst/>
          </a:prstGeom>
          <a:noFill/>
          <a:ln w="28575">
            <a:solidFill>
              <a:schemeClr val="accent6"/>
            </a:solidFill>
            <a:miter lim="800000"/>
            <a:headEnd/>
            <a:tailEnd/>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4173726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Template Disclaimer</a:t>
            </a:r>
          </a:p>
        </p:txBody>
      </p:sp>
      <p:sp>
        <p:nvSpPr>
          <p:cNvPr id="3" name="Content Placeholder 2"/>
          <p:cNvSpPr>
            <a:spLocks noGrp="1"/>
          </p:cNvSpPr>
          <p:nvPr>
            <p:ph idx="1"/>
          </p:nvPr>
        </p:nvSpPr>
        <p:spPr>
          <a:xfrm>
            <a:off x="419100" y="1219200"/>
            <a:ext cx="8305800" cy="3810000"/>
          </a:xfrm>
        </p:spPr>
        <p:txBody>
          <a:bodyPr/>
          <a:lstStyle/>
          <a:p>
            <a:pPr algn="just"/>
            <a:r>
              <a:rPr lang="en-US" sz="2400" dirty="0">
                <a:solidFill>
                  <a:schemeClr val="tx1"/>
                </a:solidFill>
              </a:rPr>
              <a:t>Templates are not set in stone. While templates can successfully be used ‘as is’ for some, others will need to be adapted and changed to meet the needs of individual clients. The following can be settings can be modified:</a:t>
            </a:r>
          </a:p>
          <a:p>
            <a:pPr marL="457200" lvl="1" indent="0">
              <a:buNone/>
            </a:pPr>
            <a:r>
              <a:rPr lang="en-US" sz="2000" dirty="0">
                <a:solidFill>
                  <a:schemeClr val="tx1"/>
                </a:solidFill>
              </a:rPr>
              <a:t>			- Tempo				- Difficulty </a:t>
            </a:r>
          </a:p>
          <a:p>
            <a:pPr marL="457200" lvl="1" indent="0">
              <a:buNone/>
            </a:pPr>
            <a:r>
              <a:rPr lang="en-US" sz="2000" dirty="0">
                <a:solidFill>
                  <a:schemeClr val="tx1"/>
                </a:solidFill>
              </a:rPr>
              <a:t>			- Guide Sounds		- SRO</a:t>
            </a:r>
          </a:p>
          <a:p>
            <a:pPr marL="457200" lvl="1" indent="0">
              <a:buNone/>
            </a:pPr>
            <a:r>
              <a:rPr lang="en-US" sz="2000" dirty="0">
                <a:solidFill>
                  <a:schemeClr val="tx1"/>
                </a:solidFill>
              </a:rPr>
              <a:t>			- Burst Threshold		- Background Screen</a:t>
            </a:r>
          </a:p>
          <a:p>
            <a:pPr marL="457200" lvl="1" indent="0">
              <a:buNone/>
            </a:pPr>
            <a:r>
              <a:rPr lang="en-US" sz="2000" dirty="0">
                <a:solidFill>
                  <a:schemeClr val="tx1"/>
                </a:solidFill>
              </a:rPr>
              <a:t>			- Visual Indicator		- Volume</a:t>
            </a:r>
          </a:p>
        </p:txBody>
      </p:sp>
    </p:spTree>
    <p:extLst>
      <p:ext uri="{BB962C8B-B14F-4D97-AF65-F5344CB8AC3E}">
        <p14:creationId xmlns:p14="http://schemas.microsoft.com/office/powerpoint/2010/main" val="4262304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12-01 at 6.38.33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6856" y="1781044"/>
            <a:ext cx="6746570" cy="3272916"/>
          </a:xfrm>
          <a:prstGeom prst="rect">
            <a:avLst/>
          </a:prstGeom>
        </p:spPr>
      </p:pic>
      <p:sp>
        <p:nvSpPr>
          <p:cNvPr id="2" name="Title 1"/>
          <p:cNvSpPr>
            <a:spLocks noGrp="1"/>
          </p:cNvSpPr>
          <p:nvPr>
            <p:ph type="title"/>
          </p:nvPr>
        </p:nvSpPr>
        <p:spPr/>
        <p:txBody>
          <a:bodyPr/>
          <a:lstStyle/>
          <a:p>
            <a:r>
              <a:rPr lang="en-US" sz="3600" dirty="0"/>
              <a:t>How the Templates look in the </a:t>
            </a:r>
            <a:r>
              <a:rPr lang="en-US" sz="3600" dirty="0" err="1"/>
              <a:t>eClinic</a:t>
            </a:r>
            <a:endParaRPr lang="en-US" sz="3600" dirty="0"/>
          </a:p>
        </p:txBody>
      </p:sp>
      <p:sp>
        <p:nvSpPr>
          <p:cNvPr id="3" name="Content Placeholder 2"/>
          <p:cNvSpPr>
            <a:spLocks noGrp="1"/>
          </p:cNvSpPr>
          <p:nvPr>
            <p:ph sz="half" idx="1"/>
          </p:nvPr>
        </p:nvSpPr>
        <p:spPr>
          <a:xfrm>
            <a:off x="1010805" y="1295401"/>
            <a:ext cx="4023360" cy="485643"/>
          </a:xfrm>
        </p:spPr>
        <p:txBody>
          <a:bodyPr/>
          <a:lstStyle/>
          <a:p>
            <a:pPr marL="0" indent="0">
              <a:buNone/>
            </a:pPr>
            <a:r>
              <a:rPr lang="en-US" dirty="0"/>
              <a:t>Template Name</a:t>
            </a:r>
          </a:p>
        </p:txBody>
      </p:sp>
      <p:sp>
        <p:nvSpPr>
          <p:cNvPr id="11" name="Content Placeholder 10"/>
          <p:cNvSpPr>
            <a:spLocks noGrp="1"/>
          </p:cNvSpPr>
          <p:nvPr>
            <p:ph sz="half" idx="2"/>
          </p:nvPr>
        </p:nvSpPr>
        <p:spPr>
          <a:xfrm>
            <a:off x="4700016" y="1295401"/>
            <a:ext cx="4023360" cy="485643"/>
          </a:xfrm>
        </p:spPr>
        <p:txBody>
          <a:bodyPr/>
          <a:lstStyle/>
          <a:p>
            <a:pPr marL="0" indent="0">
              <a:buNone/>
            </a:pPr>
            <a:r>
              <a:rPr lang="en-US" dirty="0"/>
              <a:t># of sessions</a:t>
            </a:r>
          </a:p>
        </p:txBody>
      </p:sp>
      <p:cxnSp>
        <p:nvCxnSpPr>
          <p:cNvPr id="8" name="Straight Arrow Connector 7"/>
          <p:cNvCxnSpPr/>
          <p:nvPr/>
        </p:nvCxnSpPr>
        <p:spPr>
          <a:xfrm flipV="1">
            <a:off x="6776155" y="3505200"/>
            <a:ext cx="920045" cy="838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5720972" y="4290655"/>
            <a:ext cx="3423028" cy="715089"/>
          </a:xfrm>
          <a:prstGeom prst="roundRect">
            <a:avLst/>
          </a:prstGeom>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en-US" b="1" dirty="0">
                <a:solidFill>
                  <a:schemeClr val="accent5">
                    <a:lumMod val="50000"/>
                  </a:schemeClr>
                </a:solidFill>
                <a:latin typeface="+mn-lt"/>
              </a:rPr>
              <a:t>Click on Adobe PDF icon to see the entire template</a:t>
            </a:r>
          </a:p>
        </p:txBody>
      </p:sp>
      <p:cxnSp>
        <p:nvCxnSpPr>
          <p:cNvPr id="10" name="Straight Arrow Connector 9"/>
          <p:cNvCxnSpPr/>
          <p:nvPr/>
        </p:nvCxnSpPr>
        <p:spPr>
          <a:xfrm flipV="1">
            <a:off x="412157" y="3810000"/>
            <a:ext cx="920045" cy="838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12157" y="4597121"/>
            <a:ext cx="3423028" cy="715089"/>
          </a:xfrm>
          <a:prstGeom prst="roundRect">
            <a:avLst/>
          </a:prstGeom>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en-US" b="1" dirty="0">
                <a:solidFill>
                  <a:schemeClr val="accent5">
                    <a:lumMod val="50000"/>
                  </a:schemeClr>
                </a:solidFill>
                <a:latin typeface="+mn-lt"/>
              </a:rPr>
              <a:t>Click Double Paper </a:t>
            </a:r>
            <a:r>
              <a:rPr lang="en-US" b="1" dirty="0">
                <a:solidFill>
                  <a:schemeClr val="accent5">
                    <a:lumMod val="50000"/>
                  </a:schemeClr>
                </a:solidFill>
              </a:rPr>
              <a:t>icon to </a:t>
            </a:r>
            <a:r>
              <a:rPr lang="en-US" b="1" dirty="0">
                <a:solidFill>
                  <a:schemeClr val="accent5">
                    <a:lumMod val="50000"/>
                  </a:schemeClr>
                </a:solidFill>
                <a:latin typeface="+mn-lt"/>
              </a:rPr>
              <a:t>Copy an IM Template and modify it</a:t>
            </a:r>
          </a:p>
        </p:txBody>
      </p:sp>
    </p:spTree>
    <p:extLst>
      <p:ext uri="{BB962C8B-B14F-4D97-AF65-F5344CB8AC3E}">
        <p14:creationId xmlns:p14="http://schemas.microsoft.com/office/powerpoint/2010/main" val="84201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eClinic</a:t>
            </a:r>
            <a:r>
              <a:rPr lang="en-US" dirty="0"/>
              <a:t> Controls</a:t>
            </a:r>
          </a:p>
        </p:txBody>
      </p:sp>
      <p:pic>
        <p:nvPicPr>
          <p:cNvPr id="11" name="Content Placeholder 10" descr="Screen Shot 2016-01-20 at 3.07.12 PM.pn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1219200" y="1219201"/>
            <a:ext cx="6449019" cy="3810000"/>
          </a:xfrm>
          <a:prstGeom prst="roundRect">
            <a:avLst>
              <a:gd name="adj" fmla="val 16667"/>
            </a:avLst>
          </a:prstGeom>
          <a:ln w="28575" cmpd="sng">
            <a:solidFill>
              <a:srgbClr val="F79646"/>
            </a:solidFill>
          </a:ln>
          <a:effectLst>
            <a:outerShdw blurRad="50800" dist="38100" dir="16200000"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6" name="Group 5"/>
          <p:cNvGrpSpPr/>
          <p:nvPr/>
        </p:nvGrpSpPr>
        <p:grpSpPr>
          <a:xfrm>
            <a:off x="7763933" y="152400"/>
            <a:ext cx="1193801" cy="491067"/>
            <a:chOff x="5960533" y="3839487"/>
            <a:chExt cx="1193801" cy="491067"/>
          </a:xfrm>
        </p:grpSpPr>
        <p:sp>
          <p:nvSpPr>
            <p:cNvPr id="7" name="Rounded Rectangle 6"/>
            <p:cNvSpPr/>
            <p:nvPr/>
          </p:nvSpPr>
          <p:spPr bwMode="auto">
            <a:xfrm>
              <a:off x="6341533" y="3911599"/>
              <a:ext cx="812801" cy="355601"/>
            </a:xfrm>
            <a:prstGeom prst="round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Gill Sans" charset="0"/>
                  <a:sym typeface="Gill Sans" charset="0"/>
                </a:rPr>
                <a:t>Video</a:t>
              </a:r>
            </a:p>
          </p:txBody>
        </p:sp>
        <p:sp>
          <p:nvSpPr>
            <p:cNvPr id="8" name="Oval 7"/>
            <p:cNvSpPr/>
            <p:nvPr/>
          </p:nvSpPr>
          <p:spPr bwMode="auto">
            <a:xfrm>
              <a:off x="5960533" y="3839487"/>
              <a:ext cx="491067" cy="491067"/>
            </a:xfrm>
            <a:prstGeom prst="ellipse">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Gill Sans" charset="0"/>
                <a:sym typeface="Gill Sans" charset="0"/>
              </a:endParaRPr>
            </a:p>
          </p:txBody>
        </p:sp>
        <p:sp>
          <p:nvSpPr>
            <p:cNvPr id="9" name="Isosceles Triangle 8"/>
            <p:cNvSpPr/>
            <p:nvPr/>
          </p:nvSpPr>
          <p:spPr bwMode="auto">
            <a:xfrm rot="5400000">
              <a:off x="6062135" y="3924446"/>
              <a:ext cx="372533" cy="321149"/>
            </a:xfrm>
            <a:prstGeom prst="triangle">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Gill Sans" charset="0"/>
                <a:sym typeface="Gill Sans" charset="0"/>
              </a:endParaRPr>
            </a:p>
          </p:txBody>
        </p:sp>
      </p:grpSp>
    </p:spTree>
    <p:extLst>
      <p:ext uri="{BB962C8B-B14F-4D97-AF65-F5344CB8AC3E}">
        <p14:creationId xmlns:p14="http://schemas.microsoft.com/office/powerpoint/2010/main" val="1453242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eClinic Controls</a:t>
            </a:r>
          </a:p>
        </p:txBody>
      </p:sp>
      <p:pic>
        <p:nvPicPr>
          <p:cNvPr id="4" name="Content Placeholder 3" descr="Screen Shot 2012-04-25 at 12.45.49 PM.png"/>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tretch/>
        </p:blipFill>
        <p:spPr>
          <a:xfrm>
            <a:off x="914400" y="1255599"/>
            <a:ext cx="3124200" cy="3826771"/>
          </a:xfrm>
          <a:prstGeom prst="roundRect">
            <a:avLst>
              <a:gd name="adj" fmla="val 6169"/>
            </a:avLst>
          </a:prstGeom>
          <a:ln w="28575">
            <a:solidFill>
              <a:srgbClr val="F69232"/>
            </a:solidFill>
          </a:ln>
          <a:effectLst>
            <a:outerShdw blurRad="50800" dist="38100" dir="18900000" algn="bl" rotWithShape="0">
              <a:prstClr val="black">
                <a:alpha val="40000"/>
              </a:prstClr>
            </a:outerShdw>
          </a:effectLst>
        </p:spPr>
      </p:pic>
      <p:sp>
        <p:nvSpPr>
          <p:cNvPr id="3" name="Content Placeholder 2"/>
          <p:cNvSpPr>
            <a:spLocks noGrp="1"/>
          </p:cNvSpPr>
          <p:nvPr>
            <p:ph sz="half" idx="2"/>
          </p:nvPr>
        </p:nvSpPr>
        <p:spPr>
          <a:xfrm>
            <a:off x="4700016" y="1263984"/>
            <a:ext cx="4023360" cy="3810000"/>
          </a:xfrm>
        </p:spPr>
        <p:txBody>
          <a:bodyPr/>
          <a:lstStyle/>
          <a:p>
            <a:pPr marL="0" indent="0">
              <a:buNone/>
            </a:pPr>
            <a:r>
              <a:rPr lang="en-US" dirty="0"/>
              <a:t>The hammer &amp; magic wand icon controls every task in a session.</a:t>
            </a:r>
          </a:p>
        </p:txBody>
      </p:sp>
      <p:sp>
        <p:nvSpPr>
          <p:cNvPr id="5" name="Oval 4"/>
          <p:cNvSpPr/>
          <p:nvPr/>
        </p:nvSpPr>
        <p:spPr>
          <a:xfrm>
            <a:off x="3566160" y="1127760"/>
            <a:ext cx="548640" cy="548640"/>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0143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eClinic Controls</a:t>
            </a:r>
          </a:p>
        </p:txBody>
      </p:sp>
      <p:sp>
        <p:nvSpPr>
          <p:cNvPr id="9" name="Content Placeholder 8"/>
          <p:cNvSpPr>
            <a:spLocks noGrp="1"/>
          </p:cNvSpPr>
          <p:nvPr>
            <p:ph sz="half" idx="2"/>
          </p:nvPr>
        </p:nvSpPr>
        <p:spPr>
          <a:xfrm>
            <a:off x="4700016" y="1248915"/>
            <a:ext cx="4023360" cy="3810000"/>
          </a:xfrm>
        </p:spPr>
        <p:txBody>
          <a:bodyPr/>
          <a:lstStyle/>
          <a:p>
            <a:pPr marL="0" indent="0">
              <a:buNone/>
            </a:pPr>
            <a:r>
              <a:rPr lang="en-US" dirty="0"/>
              <a:t>Arrows- Moves tasks up and down within a session</a:t>
            </a:r>
          </a:p>
        </p:txBody>
      </p:sp>
      <p:pic>
        <p:nvPicPr>
          <p:cNvPr id="11" name="Content Placeholder 3" descr="Screen Shot 2012-04-25 at 12.45.49 PM.png"/>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tretch/>
        </p:blipFill>
        <p:spPr>
          <a:xfrm>
            <a:off x="990600" y="1240530"/>
            <a:ext cx="3124200" cy="3826771"/>
          </a:xfrm>
          <a:prstGeom prst="roundRect">
            <a:avLst>
              <a:gd name="adj" fmla="val 6169"/>
            </a:avLst>
          </a:prstGeom>
          <a:ln w="28575">
            <a:solidFill>
              <a:srgbClr val="F69232"/>
            </a:solidFill>
          </a:ln>
          <a:effectLst>
            <a:outerShdw blurRad="50800" dist="38100" dir="18900000" algn="bl" rotWithShape="0">
              <a:prstClr val="black">
                <a:alpha val="40000"/>
              </a:prstClr>
            </a:outerShdw>
          </a:effectLst>
        </p:spPr>
      </p:pic>
      <p:sp>
        <p:nvSpPr>
          <p:cNvPr id="12" name="Oval 11"/>
          <p:cNvSpPr/>
          <p:nvPr/>
        </p:nvSpPr>
        <p:spPr>
          <a:xfrm>
            <a:off x="3276600" y="1127760"/>
            <a:ext cx="548640" cy="548640"/>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3082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eClinic Controls</a:t>
            </a:r>
          </a:p>
        </p:txBody>
      </p:sp>
      <p:sp>
        <p:nvSpPr>
          <p:cNvPr id="9" name="Content Placeholder 8"/>
          <p:cNvSpPr>
            <a:spLocks noGrp="1"/>
          </p:cNvSpPr>
          <p:nvPr>
            <p:ph sz="half" idx="2"/>
          </p:nvPr>
        </p:nvSpPr>
        <p:spPr>
          <a:xfrm>
            <a:off x="420624" y="1257499"/>
            <a:ext cx="5583936" cy="578917"/>
          </a:xfrm>
        </p:spPr>
        <p:txBody>
          <a:bodyPr/>
          <a:lstStyle/>
          <a:p>
            <a:pPr marL="0" indent="0">
              <a:buNone/>
            </a:pPr>
            <a:r>
              <a:rPr lang="en-US" dirty="0"/>
              <a:t>Pencil- Edits volume and visual screen for session</a:t>
            </a:r>
          </a:p>
        </p:txBody>
      </p:sp>
      <p:pic>
        <p:nvPicPr>
          <p:cNvPr id="3" name="Picture 2" descr="Screen Shot 2012-05-10 at 11.39.36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3400" y="1676399"/>
            <a:ext cx="4564973" cy="3126207"/>
          </a:xfrm>
          <a:prstGeom prst="roundRect">
            <a:avLst>
              <a:gd name="adj" fmla="val 8772"/>
            </a:avLst>
          </a:prstGeom>
          <a:ln w="28575">
            <a:solidFill>
              <a:srgbClr val="F69232"/>
            </a:solidFill>
          </a:ln>
          <a:effectLst>
            <a:outerShdw blurRad="50800" dist="38100" dir="18900000" algn="bl" rotWithShape="0">
              <a:prstClr val="black">
                <a:alpha val="40000"/>
              </a:prstClr>
            </a:outerShdw>
          </a:effectLst>
        </p:spPr>
      </p:pic>
      <p:pic>
        <p:nvPicPr>
          <p:cNvPr id="10" name="Content Placeholder 3" descr="Screen Shot 2012-04-25 at 12.45.49 PM.png"/>
          <p:cNvPicPr>
            <a:picLocks noGrp="1" noChangeAspect="1"/>
          </p:cNvPicPr>
          <p:nvPr>
            <p:ph sz="half" idx="1"/>
          </p:nvPr>
        </p:nvPicPr>
        <p:blipFill rotWithShape="1">
          <a:blip r:embed="rId4" cstate="email">
            <a:extLst>
              <a:ext uri="{28A0092B-C50C-407E-A947-70E740481C1C}">
                <a14:useLocalDpi xmlns:a14="http://schemas.microsoft.com/office/drawing/2010/main"/>
              </a:ext>
            </a:extLst>
          </a:blip>
          <a:stretch/>
        </p:blipFill>
        <p:spPr>
          <a:xfrm>
            <a:off x="1295400" y="2160165"/>
            <a:ext cx="2446321" cy="2996450"/>
          </a:xfrm>
          <a:prstGeom prst="roundRect">
            <a:avLst>
              <a:gd name="adj" fmla="val 6169"/>
            </a:avLst>
          </a:prstGeom>
          <a:ln w="28575">
            <a:solidFill>
              <a:srgbClr val="F69232"/>
            </a:solidFill>
          </a:ln>
          <a:effectLst>
            <a:outerShdw blurRad="50800" dist="38100" dir="18900000" algn="bl" rotWithShape="0">
              <a:prstClr val="black">
                <a:alpha val="40000"/>
              </a:prstClr>
            </a:outerShdw>
          </a:effectLst>
        </p:spPr>
      </p:pic>
      <p:sp>
        <p:nvSpPr>
          <p:cNvPr id="11" name="Oval 10"/>
          <p:cNvSpPr/>
          <p:nvPr/>
        </p:nvSpPr>
        <p:spPr>
          <a:xfrm>
            <a:off x="2727960" y="2057400"/>
            <a:ext cx="548640" cy="548640"/>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0671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eClinic Controls</a:t>
            </a:r>
          </a:p>
        </p:txBody>
      </p:sp>
      <p:sp>
        <p:nvSpPr>
          <p:cNvPr id="8" name="Content Placeholder 7"/>
          <p:cNvSpPr>
            <a:spLocks noGrp="1"/>
          </p:cNvSpPr>
          <p:nvPr>
            <p:ph sz="half" idx="2"/>
          </p:nvPr>
        </p:nvSpPr>
        <p:spPr>
          <a:xfrm>
            <a:off x="4700016" y="1306069"/>
            <a:ext cx="4023360" cy="3810000"/>
          </a:xfrm>
        </p:spPr>
        <p:txBody>
          <a:bodyPr/>
          <a:lstStyle/>
          <a:p>
            <a:pPr marL="0" indent="0">
              <a:buNone/>
            </a:pPr>
            <a:r>
              <a:rPr lang="en-US" dirty="0"/>
              <a:t>3 Papers- Inserts a blank session before or after a session</a:t>
            </a:r>
          </a:p>
        </p:txBody>
      </p:sp>
      <p:pic>
        <p:nvPicPr>
          <p:cNvPr id="9" name="Content Placeholder 3" descr="Screen Shot 2012-04-25 at 12.45.49 PM.png"/>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tretch/>
        </p:blipFill>
        <p:spPr>
          <a:xfrm>
            <a:off x="1063073" y="1295401"/>
            <a:ext cx="3127927" cy="3831336"/>
          </a:xfrm>
          <a:prstGeom prst="roundRect">
            <a:avLst>
              <a:gd name="adj" fmla="val 6169"/>
            </a:avLst>
          </a:prstGeom>
          <a:ln w="28575">
            <a:solidFill>
              <a:srgbClr val="F69232"/>
            </a:solidFill>
          </a:ln>
          <a:effectLst>
            <a:outerShdw blurRad="50800" dist="38100" dir="18900000" algn="bl" rotWithShape="0">
              <a:prstClr val="black">
                <a:alpha val="40000"/>
              </a:prstClr>
            </a:outerShdw>
          </a:effectLst>
        </p:spPr>
      </p:pic>
      <p:sp>
        <p:nvSpPr>
          <p:cNvPr id="10" name="Oval 9"/>
          <p:cNvSpPr/>
          <p:nvPr/>
        </p:nvSpPr>
        <p:spPr>
          <a:xfrm>
            <a:off x="2362200" y="4343400"/>
            <a:ext cx="548640" cy="548640"/>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0556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eClinic Controls</a:t>
            </a:r>
          </a:p>
        </p:txBody>
      </p:sp>
      <p:sp>
        <p:nvSpPr>
          <p:cNvPr id="8" name="Content Placeholder 7"/>
          <p:cNvSpPr>
            <a:spLocks noGrp="1"/>
          </p:cNvSpPr>
          <p:nvPr>
            <p:ph sz="half" idx="2"/>
          </p:nvPr>
        </p:nvSpPr>
        <p:spPr>
          <a:xfrm>
            <a:off x="4700016" y="1284732"/>
            <a:ext cx="4023360" cy="3810000"/>
          </a:xfrm>
        </p:spPr>
        <p:txBody>
          <a:bodyPr/>
          <a:lstStyle/>
          <a:p>
            <a:pPr marL="0" indent="0">
              <a:buNone/>
            </a:pPr>
            <a:r>
              <a:rPr lang="en-US" dirty="0"/>
              <a:t>2 papers- Copies a session to a new session</a:t>
            </a:r>
          </a:p>
          <a:p>
            <a:pPr marL="0" indent="0">
              <a:buNone/>
            </a:pPr>
            <a:endParaRPr lang="en-US" dirty="0"/>
          </a:p>
        </p:txBody>
      </p:sp>
      <p:pic>
        <p:nvPicPr>
          <p:cNvPr id="9" name="Content Placeholder 3" descr="Screen Shot 2012-04-25 at 12.45.49 PM.png"/>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tretch/>
        </p:blipFill>
        <p:spPr>
          <a:xfrm>
            <a:off x="1066800" y="1274064"/>
            <a:ext cx="3127927" cy="3831336"/>
          </a:xfrm>
          <a:prstGeom prst="roundRect">
            <a:avLst>
              <a:gd name="adj" fmla="val 6169"/>
            </a:avLst>
          </a:prstGeom>
          <a:ln w="28575">
            <a:solidFill>
              <a:srgbClr val="F69232"/>
            </a:solidFill>
          </a:ln>
          <a:effectLst>
            <a:outerShdw blurRad="50800" dist="38100" dir="18900000" algn="bl" rotWithShape="0">
              <a:prstClr val="black">
                <a:alpha val="40000"/>
              </a:prstClr>
            </a:outerShdw>
          </a:effectLst>
        </p:spPr>
      </p:pic>
      <p:sp>
        <p:nvSpPr>
          <p:cNvPr id="10" name="Oval 9"/>
          <p:cNvSpPr/>
          <p:nvPr/>
        </p:nvSpPr>
        <p:spPr>
          <a:xfrm>
            <a:off x="2743200" y="4343400"/>
            <a:ext cx="548640" cy="548640"/>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8158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eClinic Controls</a:t>
            </a:r>
          </a:p>
        </p:txBody>
      </p:sp>
      <p:sp>
        <p:nvSpPr>
          <p:cNvPr id="8" name="Content Placeholder 7"/>
          <p:cNvSpPr>
            <a:spLocks noGrp="1"/>
          </p:cNvSpPr>
          <p:nvPr>
            <p:ph sz="half" idx="2"/>
          </p:nvPr>
        </p:nvSpPr>
        <p:spPr>
          <a:xfrm>
            <a:off x="4700016" y="1306068"/>
            <a:ext cx="4023360" cy="3810000"/>
          </a:xfrm>
        </p:spPr>
        <p:txBody>
          <a:bodyPr/>
          <a:lstStyle/>
          <a:p>
            <a:pPr marL="0" indent="0">
              <a:buNone/>
            </a:pPr>
            <a:r>
              <a:rPr lang="en-US" dirty="0"/>
              <a:t>Printer- Prints session</a:t>
            </a:r>
          </a:p>
        </p:txBody>
      </p:sp>
      <p:pic>
        <p:nvPicPr>
          <p:cNvPr id="9" name="Content Placeholder 3" descr="Screen Shot 2012-04-25 at 12.45.49 PM.png"/>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tretch/>
        </p:blipFill>
        <p:spPr>
          <a:xfrm>
            <a:off x="990600" y="1295400"/>
            <a:ext cx="3127927" cy="3831336"/>
          </a:xfrm>
          <a:prstGeom prst="roundRect">
            <a:avLst>
              <a:gd name="adj" fmla="val 6169"/>
            </a:avLst>
          </a:prstGeom>
          <a:ln w="28575">
            <a:solidFill>
              <a:srgbClr val="F69232"/>
            </a:solidFill>
          </a:ln>
          <a:effectLst>
            <a:outerShdw blurRad="50800" dist="38100" dir="18900000" algn="bl" rotWithShape="0">
              <a:prstClr val="black">
                <a:alpha val="40000"/>
              </a:prstClr>
            </a:outerShdw>
          </a:effectLst>
        </p:spPr>
      </p:pic>
      <p:sp>
        <p:nvSpPr>
          <p:cNvPr id="10" name="Oval 9"/>
          <p:cNvSpPr/>
          <p:nvPr/>
        </p:nvSpPr>
        <p:spPr>
          <a:xfrm>
            <a:off x="2971800" y="4343400"/>
            <a:ext cx="548640" cy="548640"/>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6029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eClinic Controls</a:t>
            </a:r>
          </a:p>
        </p:txBody>
      </p:sp>
      <p:sp>
        <p:nvSpPr>
          <p:cNvPr id="8" name="Content Placeholder 7"/>
          <p:cNvSpPr>
            <a:spLocks noGrp="1"/>
          </p:cNvSpPr>
          <p:nvPr>
            <p:ph sz="half" idx="2"/>
          </p:nvPr>
        </p:nvSpPr>
        <p:spPr>
          <a:xfrm>
            <a:off x="4700016" y="1306068"/>
            <a:ext cx="4023360" cy="3810000"/>
          </a:xfrm>
        </p:spPr>
        <p:txBody>
          <a:bodyPr/>
          <a:lstStyle/>
          <a:p>
            <a:pPr marL="0" indent="0">
              <a:buNone/>
            </a:pPr>
            <a:r>
              <a:rPr lang="en-US" dirty="0"/>
              <a:t>Magnifying glass- Allows you to look at session details</a:t>
            </a:r>
          </a:p>
        </p:txBody>
      </p:sp>
      <p:pic>
        <p:nvPicPr>
          <p:cNvPr id="9" name="Content Placeholder 3" descr="Screen Shot 2012-04-25 at 12.45.49 PM.png"/>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tretch/>
        </p:blipFill>
        <p:spPr>
          <a:xfrm>
            <a:off x="762000" y="1295400"/>
            <a:ext cx="3127927" cy="3831336"/>
          </a:xfrm>
          <a:prstGeom prst="roundRect">
            <a:avLst>
              <a:gd name="adj" fmla="val 6169"/>
            </a:avLst>
          </a:prstGeom>
          <a:ln w="28575">
            <a:solidFill>
              <a:srgbClr val="F69232"/>
            </a:solidFill>
          </a:ln>
          <a:effectLst>
            <a:outerShdw blurRad="50800" dist="38100" dir="18900000" algn="bl" rotWithShape="0">
              <a:prstClr val="black">
                <a:alpha val="40000"/>
              </a:prstClr>
            </a:outerShdw>
          </a:effectLst>
        </p:spPr>
      </p:pic>
      <p:sp>
        <p:nvSpPr>
          <p:cNvPr id="10" name="Oval 9"/>
          <p:cNvSpPr/>
          <p:nvPr/>
        </p:nvSpPr>
        <p:spPr>
          <a:xfrm>
            <a:off x="3124200" y="4343400"/>
            <a:ext cx="548640" cy="548640"/>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1141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5" name="Content Placeholder 4"/>
          <p:cNvSpPr>
            <a:spLocks noGrp="1"/>
          </p:cNvSpPr>
          <p:nvPr>
            <p:ph sz="half" idx="1"/>
          </p:nvPr>
        </p:nvSpPr>
        <p:spPr>
          <a:xfrm>
            <a:off x="420624" y="1295401"/>
            <a:ext cx="4023360" cy="3352799"/>
          </a:xfrm>
        </p:spPr>
        <p:txBody>
          <a:bodyPr>
            <a:normAutofit/>
          </a:bodyPr>
          <a:lstStyle/>
          <a:p>
            <a:pPr marL="0" indent="0">
              <a:buNone/>
            </a:pPr>
            <a:r>
              <a:rPr lang="en-US" sz="2400" u="sng" dirty="0"/>
              <a:t>Marketing Materials</a:t>
            </a:r>
          </a:p>
          <a:p>
            <a:r>
              <a:rPr lang="en-US" sz="2400" dirty="0"/>
              <a:t>Screening Form with Pricing</a:t>
            </a:r>
          </a:p>
          <a:p>
            <a:r>
              <a:rPr lang="en-US" sz="2400" dirty="0"/>
              <a:t>What is the Cost of a Changed Life?</a:t>
            </a:r>
          </a:p>
          <a:p>
            <a:r>
              <a:rPr lang="en-US" sz="2400" dirty="0"/>
              <a:t>Developmental Milestones</a:t>
            </a:r>
          </a:p>
          <a:p>
            <a:r>
              <a:rPr lang="en-US" sz="2400" dirty="0"/>
              <a:t>What is IM’s Secret Ingredient?</a:t>
            </a:r>
          </a:p>
        </p:txBody>
      </p:sp>
      <p:pic>
        <p:nvPicPr>
          <p:cNvPr id="8" name="Content Placeholder 7"/>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700588" y="1637202"/>
            <a:ext cx="4022725" cy="2669196"/>
          </a:xfrm>
          <a:prstGeom prst="roundRect">
            <a:avLst/>
          </a:prstGeom>
          <a:ln w="28575">
            <a:solidFill>
              <a:srgbClr val="F69232"/>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154644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eClinic Controls</a:t>
            </a:r>
          </a:p>
        </p:txBody>
      </p:sp>
      <p:sp>
        <p:nvSpPr>
          <p:cNvPr id="8" name="Content Placeholder 7"/>
          <p:cNvSpPr>
            <a:spLocks noGrp="1"/>
          </p:cNvSpPr>
          <p:nvPr>
            <p:ph sz="half" idx="2"/>
          </p:nvPr>
        </p:nvSpPr>
        <p:spPr>
          <a:xfrm>
            <a:off x="4700016" y="1276450"/>
            <a:ext cx="4023360" cy="3810000"/>
          </a:xfrm>
        </p:spPr>
        <p:txBody>
          <a:bodyPr/>
          <a:lstStyle/>
          <a:p>
            <a:pPr marL="0" indent="0">
              <a:buNone/>
            </a:pPr>
            <a:r>
              <a:rPr lang="en-US" dirty="0"/>
              <a:t>Red ‘X’- Deletes entire session</a:t>
            </a:r>
          </a:p>
        </p:txBody>
      </p:sp>
      <p:pic>
        <p:nvPicPr>
          <p:cNvPr id="9" name="Content Placeholder 3" descr="Screen Shot 2012-04-25 at 12.45.49 PM.png"/>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tretch/>
        </p:blipFill>
        <p:spPr>
          <a:xfrm>
            <a:off x="838200" y="1265782"/>
            <a:ext cx="3127927" cy="3831336"/>
          </a:xfrm>
          <a:prstGeom prst="roundRect">
            <a:avLst>
              <a:gd name="adj" fmla="val 6169"/>
            </a:avLst>
          </a:prstGeom>
          <a:ln w="28575">
            <a:solidFill>
              <a:srgbClr val="F69232"/>
            </a:solidFill>
          </a:ln>
          <a:effectLst>
            <a:outerShdw blurRad="50800" dist="38100" dir="18900000" algn="bl" rotWithShape="0">
              <a:prstClr val="black">
                <a:alpha val="40000"/>
              </a:prstClr>
            </a:outerShdw>
          </a:effectLst>
        </p:spPr>
      </p:pic>
      <p:sp>
        <p:nvSpPr>
          <p:cNvPr id="11" name="Oval 10"/>
          <p:cNvSpPr/>
          <p:nvPr/>
        </p:nvSpPr>
        <p:spPr>
          <a:xfrm>
            <a:off x="3505200" y="4306957"/>
            <a:ext cx="548640" cy="548640"/>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1230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Lets focus on the Hammer &amp; Magic Wand</a:t>
            </a:r>
          </a:p>
        </p:txBody>
      </p:sp>
      <p:pic>
        <p:nvPicPr>
          <p:cNvPr id="8" name="Content Placeholder 3" descr="Screen Shot 2012-04-25 at 12.45.49 PM.png"/>
          <p:cNvPicPr>
            <a:picLocks noGrp="1" noChangeAspect="1"/>
          </p:cNvPicPr>
          <p:nvPr>
            <p:ph idx="1"/>
          </p:nvPr>
        </p:nvPicPr>
        <p:blipFill rotWithShape="1">
          <a:blip r:embed="rId2" cstate="email">
            <a:extLst>
              <a:ext uri="{28A0092B-C50C-407E-A947-70E740481C1C}">
                <a14:useLocalDpi xmlns:a14="http://schemas.microsoft.com/office/drawing/2010/main"/>
              </a:ext>
            </a:extLst>
          </a:blip>
          <a:stretch/>
        </p:blipFill>
        <p:spPr>
          <a:xfrm>
            <a:off x="2971800" y="1283805"/>
            <a:ext cx="3127927" cy="3831336"/>
          </a:xfrm>
          <a:prstGeom prst="roundRect">
            <a:avLst>
              <a:gd name="adj" fmla="val 6169"/>
            </a:avLst>
          </a:prstGeom>
          <a:ln w="28575">
            <a:solidFill>
              <a:srgbClr val="F69232"/>
            </a:solidFill>
          </a:ln>
          <a:effectLst>
            <a:outerShdw blurRad="50800" dist="38100" dir="18900000" algn="bl" rotWithShape="0">
              <a:prstClr val="black">
                <a:alpha val="40000"/>
              </a:prstClr>
            </a:outerShdw>
          </a:effectLst>
        </p:spPr>
      </p:pic>
      <p:sp>
        <p:nvSpPr>
          <p:cNvPr id="10" name="Oval 9"/>
          <p:cNvSpPr/>
          <p:nvPr/>
        </p:nvSpPr>
        <p:spPr>
          <a:xfrm>
            <a:off x="5638800" y="1219200"/>
            <a:ext cx="548640" cy="548640"/>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2474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eClinic Controls</a:t>
            </a:r>
          </a:p>
        </p:txBody>
      </p:sp>
      <p:pic>
        <p:nvPicPr>
          <p:cNvPr id="4" name="Content Placeholder 3" descr="Screen Shot 2012-04-25 at 12.45.56 PM.png"/>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838740" y="1219200"/>
            <a:ext cx="5476460" cy="3781450"/>
          </a:xfrm>
          <a:prstGeom prst="roundRect">
            <a:avLst>
              <a:gd name="adj" fmla="val 8565"/>
            </a:avLst>
          </a:prstGeom>
          <a:ln w="28575">
            <a:solidFill>
              <a:srgbClr val="F69232"/>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542131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eClinic Controls</a:t>
            </a:r>
          </a:p>
        </p:txBody>
      </p:sp>
      <p:pic>
        <p:nvPicPr>
          <p:cNvPr id="4" name="Content Placeholder 3" descr="Screen Shot 2012-04-25 at 12.46.02 PM.png"/>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622287" y="1066800"/>
            <a:ext cx="5760280" cy="3966330"/>
          </a:xfrm>
          <a:prstGeom prst="roundRect">
            <a:avLst>
              <a:gd name="adj" fmla="val 7957"/>
            </a:avLst>
          </a:prstGeom>
          <a:ln w="28575">
            <a:solidFill>
              <a:srgbClr val="F69232"/>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452580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eClinic Controls</a:t>
            </a:r>
          </a:p>
        </p:txBody>
      </p:sp>
      <p:pic>
        <p:nvPicPr>
          <p:cNvPr id="4" name="Content Placeholder 3" descr="Screen Shot 2012-04-25 at 12.46.12 PM.png"/>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772478" y="1219200"/>
            <a:ext cx="5618922" cy="3863608"/>
          </a:xfrm>
          <a:prstGeom prst="roundRect">
            <a:avLst>
              <a:gd name="adj" fmla="val 9780"/>
            </a:avLst>
          </a:prstGeom>
          <a:ln w="28575">
            <a:solidFill>
              <a:srgbClr val="F69232"/>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757140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eClinic Controls</a:t>
            </a:r>
          </a:p>
        </p:txBody>
      </p:sp>
      <p:pic>
        <p:nvPicPr>
          <p:cNvPr id="4" name="Content Placeholder 3" descr="Screen Shot 2012-04-25 at 12.46.33 PM.png"/>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81" b="-407"/>
          <a:stretch/>
        </p:blipFill>
        <p:spPr>
          <a:xfrm>
            <a:off x="1817205" y="1219200"/>
            <a:ext cx="5421796" cy="3744578"/>
          </a:xfrm>
          <a:prstGeom prst="roundRect">
            <a:avLst>
              <a:gd name="adj" fmla="val 4716"/>
            </a:avLst>
          </a:prstGeom>
          <a:ln w="28575">
            <a:solidFill>
              <a:srgbClr val="F69232"/>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085532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eClinic Controls</a:t>
            </a:r>
          </a:p>
        </p:txBody>
      </p:sp>
      <p:pic>
        <p:nvPicPr>
          <p:cNvPr id="4" name="Content Placeholder 3" descr="Screen Shot 2012-04-25 at 12.46.39 PM.png"/>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839907" y="1219200"/>
            <a:ext cx="5474126" cy="3779836"/>
          </a:xfrm>
          <a:prstGeom prst="roundRect">
            <a:avLst>
              <a:gd name="adj" fmla="val 5526"/>
            </a:avLst>
          </a:prstGeom>
          <a:ln w="28575">
            <a:solidFill>
              <a:srgbClr val="F69232"/>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336355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eClinic Controls</a:t>
            </a:r>
          </a:p>
        </p:txBody>
      </p:sp>
      <p:pic>
        <p:nvPicPr>
          <p:cNvPr id="5" name="Content Placeholder 4"/>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prstGeom prst="roundRect">
            <a:avLst>
              <a:gd name="adj" fmla="val 9139"/>
            </a:avLst>
          </a:prstGeom>
          <a:ln w="28575">
            <a:solidFill>
              <a:srgbClr val="F69232"/>
            </a:solidFill>
          </a:ln>
          <a:effectLst>
            <a:outerShdw blurRad="50800" dist="38100" dir="18900000" algn="bl" rotWithShape="0">
              <a:prstClr val="black">
                <a:alpha val="40000"/>
              </a:prstClr>
            </a:outerShdw>
          </a:effectLst>
        </p:spPr>
      </p:pic>
      <p:sp>
        <p:nvSpPr>
          <p:cNvPr id="4" name="Content Placeholder 3"/>
          <p:cNvSpPr>
            <a:spLocks noGrp="1"/>
          </p:cNvSpPr>
          <p:nvPr>
            <p:ph sz="half" idx="2"/>
          </p:nvPr>
        </p:nvSpPr>
        <p:spPr/>
        <p:txBody>
          <a:bodyPr/>
          <a:lstStyle/>
          <a:p>
            <a:r>
              <a:rPr lang="en-US" dirty="0"/>
              <a:t>IM Universe has both static &amp; dynamic graphics. Be sure to check out the games! </a:t>
            </a:r>
          </a:p>
        </p:txBody>
      </p:sp>
    </p:spTree>
    <p:extLst>
      <p:ext uri="{BB962C8B-B14F-4D97-AF65-F5344CB8AC3E}">
        <p14:creationId xmlns:p14="http://schemas.microsoft.com/office/powerpoint/2010/main" val="3118358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eClinic Controls</a:t>
            </a:r>
          </a:p>
        </p:txBody>
      </p:sp>
      <p:pic>
        <p:nvPicPr>
          <p:cNvPr id="4" name="Content Placeholder 3" descr="Screen Shot 2012-04-25 at 12.46.26 PM.png"/>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646581" y="1143000"/>
            <a:ext cx="5821020" cy="3985916"/>
          </a:xfrm>
          <a:prstGeom prst="roundRect">
            <a:avLst>
              <a:gd name="adj" fmla="val 9780"/>
            </a:avLst>
          </a:prstGeom>
          <a:ln w="28575">
            <a:solidFill>
              <a:srgbClr val="F69232"/>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289213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eClinic Controls</a:t>
            </a:r>
          </a:p>
        </p:txBody>
      </p:sp>
      <p:pic>
        <p:nvPicPr>
          <p:cNvPr id="4" name="Content Placeholder 3" descr="Screen Shot 2012-04-25 at 12.46.53 PM.png"/>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t="-175" b="-15"/>
          <a:stretch/>
        </p:blipFill>
        <p:spPr>
          <a:xfrm>
            <a:off x="419100" y="1719470"/>
            <a:ext cx="8305800" cy="2315817"/>
          </a:xfrm>
          <a:prstGeom prst="roundRect">
            <a:avLst>
              <a:gd name="adj" fmla="val 9800"/>
            </a:avLst>
          </a:prstGeom>
          <a:ln w="28575">
            <a:solidFill>
              <a:srgbClr val="F69232"/>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798479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5" name="Content Placeholder 4"/>
          <p:cNvSpPr>
            <a:spLocks noGrp="1"/>
          </p:cNvSpPr>
          <p:nvPr>
            <p:ph sz="half" idx="1"/>
          </p:nvPr>
        </p:nvSpPr>
        <p:spPr>
          <a:xfrm>
            <a:off x="762000" y="1142999"/>
            <a:ext cx="4724400" cy="3886201"/>
          </a:xfrm>
        </p:spPr>
        <p:txBody>
          <a:bodyPr/>
          <a:lstStyle/>
          <a:p>
            <a:r>
              <a:rPr lang="en-US" sz="2000" dirty="0"/>
              <a:t>Set-Up &amp; Equipment Guide</a:t>
            </a:r>
          </a:p>
          <a:p>
            <a:pPr>
              <a:lnSpc>
                <a:spcPct val="110000"/>
              </a:lnSpc>
            </a:pPr>
            <a:r>
              <a:rPr lang="en-US" sz="2000"/>
              <a:t>Rating </a:t>
            </a:r>
            <a:r>
              <a:rPr lang="en-US" sz="2000" dirty="0"/>
              <a:t>Scales &amp; Rating Comparison</a:t>
            </a:r>
          </a:p>
          <a:p>
            <a:pPr>
              <a:lnSpc>
                <a:spcPct val="110000"/>
              </a:lnSpc>
            </a:pPr>
            <a:r>
              <a:rPr lang="en-US" sz="2000" dirty="0"/>
              <a:t>Sensitive Assessment Instruments List</a:t>
            </a:r>
          </a:p>
          <a:p>
            <a:pPr>
              <a:lnSpc>
                <a:spcPct val="110000"/>
              </a:lnSpc>
            </a:pPr>
            <a:r>
              <a:rPr lang="en-US" sz="2000" dirty="0"/>
              <a:t>Case History</a:t>
            </a:r>
          </a:p>
          <a:p>
            <a:pPr>
              <a:lnSpc>
                <a:spcPct val="110000"/>
              </a:lnSpc>
            </a:pPr>
            <a:r>
              <a:rPr lang="en-US" sz="2000" dirty="0"/>
              <a:t>Scheduling Chart</a:t>
            </a:r>
          </a:p>
          <a:p>
            <a:pPr>
              <a:lnSpc>
                <a:spcPct val="110000"/>
              </a:lnSpc>
            </a:pPr>
            <a:r>
              <a:rPr lang="en-US" sz="2000" dirty="0"/>
              <a:t>Achievement Chart</a:t>
            </a:r>
          </a:p>
          <a:p>
            <a:pPr>
              <a:lnSpc>
                <a:spcPct val="110000"/>
              </a:lnSpc>
            </a:pPr>
            <a:r>
              <a:rPr lang="en-US" sz="2000" dirty="0"/>
              <a:t>Session Journal</a:t>
            </a:r>
          </a:p>
          <a:p>
            <a:pPr>
              <a:lnSpc>
                <a:spcPct val="110000"/>
              </a:lnSpc>
            </a:pPr>
            <a:r>
              <a:rPr lang="en-US" sz="2000" dirty="0"/>
              <a:t>Certificate of Completion</a:t>
            </a:r>
          </a:p>
        </p:txBody>
      </p:sp>
      <p:pic>
        <p:nvPicPr>
          <p:cNvPr id="13" name="Content Placeholder 3" descr="DSC01193.JPG"/>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5791200" y="1271791"/>
            <a:ext cx="2736515" cy="2995409"/>
          </a:xfrm>
          <a:prstGeom prst="roundRect">
            <a:avLst/>
          </a:prstGeom>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4091970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Help with the eClinic?</a:t>
            </a:r>
          </a:p>
        </p:txBody>
      </p:sp>
      <p:sp>
        <p:nvSpPr>
          <p:cNvPr id="3" name="Content Placeholder 2"/>
          <p:cNvSpPr>
            <a:spLocks noGrp="1"/>
          </p:cNvSpPr>
          <p:nvPr>
            <p:ph sz="half" idx="1"/>
          </p:nvPr>
        </p:nvSpPr>
        <p:spPr>
          <a:xfrm>
            <a:off x="1188143" y="3296129"/>
            <a:ext cx="4255311" cy="1809271"/>
          </a:xfrm>
        </p:spPr>
        <p:txBody>
          <a:bodyPr>
            <a:normAutofit/>
          </a:bodyPr>
          <a:lstStyle/>
          <a:p>
            <a:pPr>
              <a:lnSpc>
                <a:spcPct val="120000"/>
              </a:lnSpc>
            </a:pPr>
            <a:r>
              <a:rPr lang="en-US" sz="2400" dirty="0"/>
              <a:t>Watch Video Tutorials Online</a:t>
            </a:r>
          </a:p>
          <a:p>
            <a:pPr lvl="1">
              <a:lnSpc>
                <a:spcPct val="120000"/>
              </a:lnSpc>
            </a:pPr>
            <a:r>
              <a:rPr lang="en-US" sz="2000" dirty="0"/>
              <a:t>Located under Help/How To</a:t>
            </a:r>
          </a:p>
        </p:txBody>
      </p:sp>
      <p:pic>
        <p:nvPicPr>
          <p:cNvPr id="6" name="Content Placeholder 5"/>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264343" y="1263858"/>
            <a:ext cx="2971517" cy="1979262"/>
          </a:xfrm>
          <a:prstGeom prst="roundRect">
            <a:avLst/>
          </a:prstGeom>
          <a:ln w="28575">
            <a:solidFill>
              <a:srgbClr val="F69232"/>
            </a:solidFill>
          </a:ln>
          <a:effectLst>
            <a:outerShdw blurRad="50800" dist="38100" dir="18900000" algn="bl" rotWithShape="0">
              <a:prstClr val="black">
                <a:alpha val="40000"/>
              </a:prstClr>
            </a:outerShdw>
          </a:effectLst>
        </p:spPr>
      </p:pic>
      <p:pic>
        <p:nvPicPr>
          <p:cNvPr id="7" name="Picture 6" descr="Screen Shot 2015-03-21 at 12.09.01 PM.png"/>
          <p:cNvPicPr>
            <a:picLocks noChangeAspect="1"/>
          </p:cNvPicPr>
          <p:nvPr/>
        </p:nvPicPr>
        <p:blipFill rotWithShape="1">
          <a:blip r:embed="rId3" cstate="screen">
            <a:extLst>
              <a:ext uri="{28A0092B-C50C-407E-A947-70E740481C1C}">
                <a14:useLocalDpi xmlns:a14="http://schemas.microsoft.com/office/drawing/2010/main"/>
              </a:ext>
            </a:extLst>
          </a:blip>
          <a:srcRect b="-223"/>
          <a:stretch/>
        </p:blipFill>
        <p:spPr>
          <a:xfrm>
            <a:off x="6172200" y="1263858"/>
            <a:ext cx="1902498" cy="3808062"/>
          </a:xfrm>
          <a:prstGeom prst="rect">
            <a:avLst/>
          </a:prstGeom>
        </p:spPr>
      </p:pic>
      <p:sp>
        <p:nvSpPr>
          <p:cNvPr id="8" name="Left Arrow 7"/>
          <p:cNvSpPr/>
          <p:nvPr/>
        </p:nvSpPr>
        <p:spPr>
          <a:xfrm rot="10800000" flipV="1">
            <a:off x="4935860" y="4745832"/>
            <a:ext cx="1253273" cy="195262"/>
          </a:xfrm>
          <a:prstGeom prst="leftArrow">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8587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IM-Home &amp; IM Pro are </a:t>
            </a:r>
            <a:r>
              <a:rPr lang="en-US" dirty="0" err="1"/>
              <a:t>eClinic</a:t>
            </a:r>
            <a:r>
              <a:rPr lang="en-US" dirty="0"/>
              <a:t> Compatible!</a:t>
            </a:r>
          </a:p>
        </p:txBody>
      </p:sp>
      <p:sp>
        <p:nvSpPr>
          <p:cNvPr id="3" name="Content Placeholder 2"/>
          <p:cNvSpPr>
            <a:spLocks noGrp="1"/>
          </p:cNvSpPr>
          <p:nvPr>
            <p:ph sz="half" idx="1"/>
          </p:nvPr>
        </p:nvSpPr>
        <p:spPr>
          <a:xfrm>
            <a:off x="609600" y="1300481"/>
            <a:ext cx="4023360" cy="3810000"/>
          </a:xfrm>
        </p:spPr>
        <p:txBody>
          <a:bodyPr/>
          <a:lstStyle/>
          <a:p>
            <a:pPr marL="0" indent="0">
              <a:buNone/>
            </a:pPr>
            <a:r>
              <a:rPr lang="en-US" dirty="0"/>
              <a:t>Data remains intact whether training in the clinic with IM Pro or at home with IM-Home. </a:t>
            </a:r>
          </a:p>
        </p:txBody>
      </p:sp>
      <p:pic>
        <p:nvPicPr>
          <p:cNvPr id="9" name="Content Placeholder 8" descr="yay! happy face.jpg"/>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a:prstGeom prst="roundRect">
            <a:avLst>
              <a:gd name="adj" fmla="val 16667"/>
            </a:avLst>
          </a:prstGeom>
          <a:ln w="28575" cmpd="sng">
            <a:solidFill>
              <a:srgbClr val="F79646"/>
            </a:solidFill>
          </a:ln>
          <a:effectLst>
            <a:outerShdw blurRad="50800" dist="38100" dir="16200000"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73995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Reports Video</a:t>
            </a:r>
          </a:p>
        </p:txBody>
      </p:sp>
      <p:pic>
        <p:nvPicPr>
          <p:cNvPr id="9" name="Content Placeholder 8" descr="Screen Shot 2016-01-20 at 3.12.46 PM.pn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1447800" y="1219201"/>
            <a:ext cx="6545653" cy="3867090"/>
          </a:xfrm>
          <a:prstGeom prst="roundRect">
            <a:avLst>
              <a:gd name="adj" fmla="val 16667"/>
            </a:avLst>
          </a:prstGeom>
          <a:ln w="28575" cmpd="sng">
            <a:solidFill>
              <a:srgbClr val="F79646"/>
            </a:solidFill>
          </a:ln>
          <a:effectLst>
            <a:outerShdw blurRad="50800" dist="38100" dir="16200000"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5" name="Group 4"/>
          <p:cNvGrpSpPr/>
          <p:nvPr/>
        </p:nvGrpSpPr>
        <p:grpSpPr>
          <a:xfrm>
            <a:off x="7763933" y="152400"/>
            <a:ext cx="1193801" cy="491067"/>
            <a:chOff x="5960533" y="3839487"/>
            <a:chExt cx="1193801" cy="491067"/>
          </a:xfrm>
        </p:grpSpPr>
        <p:sp>
          <p:nvSpPr>
            <p:cNvPr id="6" name="Rounded Rectangle 5"/>
            <p:cNvSpPr/>
            <p:nvPr/>
          </p:nvSpPr>
          <p:spPr bwMode="auto">
            <a:xfrm>
              <a:off x="6341533" y="3911599"/>
              <a:ext cx="812801" cy="355601"/>
            </a:xfrm>
            <a:prstGeom prst="round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Gill Sans" charset="0"/>
                  <a:sym typeface="Gill Sans" charset="0"/>
                </a:rPr>
                <a:t>Video</a:t>
              </a:r>
            </a:p>
          </p:txBody>
        </p:sp>
        <p:sp>
          <p:nvSpPr>
            <p:cNvPr id="7" name="Oval 6"/>
            <p:cNvSpPr/>
            <p:nvPr/>
          </p:nvSpPr>
          <p:spPr bwMode="auto">
            <a:xfrm>
              <a:off x="5960533" y="3839487"/>
              <a:ext cx="491067" cy="491067"/>
            </a:xfrm>
            <a:prstGeom prst="ellipse">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Gill Sans" charset="0"/>
                <a:sym typeface="Gill Sans" charset="0"/>
              </a:endParaRPr>
            </a:p>
          </p:txBody>
        </p:sp>
        <p:sp>
          <p:nvSpPr>
            <p:cNvPr id="8" name="Isosceles Triangle 7"/>
            <p:cNvSpPr/>
            <p:nvPr/>
          </p:nvSpPr>
          <p:spPr bwMode="auto">
            <a:xfrm rot="5400000">
              <a:off x="6062135" y="3924446"/>
              <a:ext cx="372533" cy="321149"/>
            </a:xfrm>
            <a:prstGeom prst="triangle">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Gill Sans" charset="0"/>
                <a:sym typeface="Gill Sans" charset="0"/>
              </a:endParaRPr>
            </a:p>
          </p:txBody>
        </p:sp>
      </p:grpSp>
    </p:spTree>
    <p:extLst>
      <p:ext uri="{BB962C8B-B14F-4D97-AF65-F5344CB8AC3E}">
        <p14:creationId xmlns:p14="http://schemas.microsoft.com/office/powerpoint/2010/main" val="1298738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748" y="342900"/>
            <a:ext cx="8302752" cy="800100"/>
          </a:xfrm>
        </p:spPr>
        <p:txBody>
          <a:bodyPr/>
          <a:lstStyle/>
          <a:p>
            <a:r>
              <a:rPr lang="en-US" dirty="0"/>
              <a:t>Transition to </a:t>
            </a:r>
            <a:r>
              <a:rPr lang="en-US" dirty="0" err="1"/>
              <a:t>IMHome</a:t>
            </a:r>
            <a:endParaRPr lang="en-US" dirty="0"/>
          </a:p>
        </p:txBody>
      </p:sp>
      <p:sp>
        <p:nvSpPr>
          <p:cNvPr id="3" name="Content Placeholder 2"/>
          <p:cNvSpPr>
            <a:spLocks noGrp="1"/>
          </p:cNvSpPr>
          <p:nvPr>
            <p:ph sz="half" idx="1"/>
          </p:nvPr>
        </p:nvSpPr>
        <p:spPr/>
        <p:txBody>
          <a:bodyPr>
            <a:normAutofit fontScale="62500" lnSpcReduction="20000"/>
          </a:bodyPr>
          <a:lstStyle/>
          <a:p>
            <a:pPr>
              <a:lnSpc>
                <a:spcPct val="120000"/>
              </a:lnSpc>
            </a:pPr>
            <a:r>
              <a:rPr lang="en-US" dirty="0"/>
              <a:t>When ready to shift from </a:t>
            </a:r>
            <a:r>
              <a:rPr lang="en-US" dirty="0" err="1"/>
              <a:t>IMPro</a:t>
            </a:r>
            <a:r>
              <a:rPr lang="en-US" dirty="0"/>
              <a:t> to IM-Home, set up a meeting with client/caregiver(s)</a:t>
            </a:r>
          </a:p>
          <a:p>
            <a:pPr lvl="1">
              <a:lnSpc>
                <a:spcPct val="120000"/>
              </a:lnSpc>
            </a:pPr>
            <a:r>
              <a:rPr lang="en-US" dirty="0"/>
              <a:t>Review progress to date</a:t>
            </a:r>
          </a:p>
          <a:p>
            <a:pPr lvl="1">
              <a:lnSpc>
                <a:spcPct val="120000"/>
              </a:lnSpc>
            </a:pPr>
            <a:r>
              <a:rPr lang="en-US" dirty="0"/>
              <a:t>Review why you think client is ready to shift to IM-Home</a:t>
            </a:r>
          </a:p>
          <a:p>
            <a:pPr lvl="1">
              <a:lnSpc>
                <a:spcPct val="120000"/>
              </a:lnSpc>
            </a:pPr>
            <a:r>
              <a:rPr lang="en-US" dirty="0">
                <a:solidFill>
                  <a:srgbClr val="4BACC6">
                    <a:lumMod val="50000"/>
                  </a:srgbClr>
                </a:solidFill>
              </a:rPr>
              <a:t>Determine best space within home to complete training</a:t>
            </a:r>
          </a:p>
          <a:p>
            <a:pPr lvl="1">
              <a:lnSpc>
                <a:spcPct val="120000"/>
              </a:lnSpc>
            </a:pPr>
            <a:r>
              <a:rPr lang="en-US" dirty="0"/>
              <a:t>Review what training schedule might be best for your client/caregiver(s)</a:t>
            </a:r>
          </a:p>
          <a:p>
            <a:pPr lvl="1">
              <a:lnSpc>
                <a:spcPct val="120000"/>
              </a:lnSpc>
            </a:pPr>
            <a:r>
              <a:rPr lang="en-US" dirty="0"/>
              <a:t>Help client/caregiver(s) complete the IM-Home scheduling chart before the end of the meeting</a:t>
            </a:r>
          </a:p>
        </p:txBody>
      </p:sp>
      <p:pic>
        <p:nvPicPr>
          <p:cNvPr id="5" name="Content Placeholder 7" descr="iStock_000017335008Small.jpg"/>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5116513" y="1347787"/>
            <a:ext cx="3190875" cy="3705225"/>
          </a:xfrm>
          <a:prstGeom prst="roundRect">
            <a:avLst/>
          </a:prstGeom>
          <a:ln w="28575">
            <a:solidFill>
              <a:srgbClr val="F69232"/>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7573473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Getting the Most From IM-Home</a:t>
            </a:r>
          </a:p>
        </p:txBody>
      </p:sp>
      <p:pic>
        <p:nvPicPr>
          <p:cNvPr id="10" name="Content Placeholder 9" descr="happy-children.jpe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1447800" y="1371600"/>
            <a:ext cx="6248400" cy="3691477"/>
          </a:xfrm>
          <a:prstGeom prst="roundRect">
            <a:avLst/>
          </a:prstGeom>
        </p:spPr>
        <p:style>
          <a:lnRef idx="2">
            <a:schemeClr val="accent6"/>
          </a:lnRef>
          <a:fillRef idx="1">
            <a:schemeClr val="lt1"/>
          </a:fillRef>
          <a:effectRef idx="0">
            <a:schemeClr val="accent6"/>
          </a:effectRef>
          <a:fontRef idx="minor">
            <a:schemeClr val="dk1"/>
          </a:fontRef>
        </p:style>
      </p:pic>
      <p:pic>
        <p:nvPicPr>
          <p:cNvPr id="7" name="Content Placeholder 3" descr="IMG_0223.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9100" y="3276600"/>
            <a:ext cx="2218300" cy="2023402"/>
          </a:xfrm>
          <a:prstGeom prst="ellipse">
            <a:avLst/>
          </a:prstGeom>
          <a:ln w="28575">
            <a:solidFill>
              <a:schemeClr val="accent6"/>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4456001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Identifying Your Client’s Goals</a:t>
            </a:r>
          </a:p>
        </p:txBody>
      </p:sp>
      <p:sp>
        <p:nvSpPr>
          <p:cNvPr id="6" name="Content Placeholder 5"/>
          <p:cNvSpPr>
            <a:spLocks noGrp="1"/>
          </p:cNvSpPr>
          <p:nvPr>
            <p:ph sz="half" idx="1"/>
          </p:nvPr>
        </p:nvSpPr>
        <p:spPr/>
        <p:txBody>
          <a:bodyPr/>
          <a:lstStyle/>
          <a:p>
            <a:r>
              <a:rPr lang="en-US" dirty="0"/>
              <a:t>What are your client’s goals?</a:t>
            </a:r>
          </a:p>
          <a:p>
            <a:r>
              <a:rPr lang="en-US" dirty="0"/>
              <a:t>How can you </a:t>
            </a:r>
            <a:r>
              <a:rPr lang="en-US" i="1" dirty="0"/>
              <a:t>facilitate</a:t>
            </a:r>
            <a:r>
              <a:rPr lang="en-US" dirty="0"/>
              <a:t> achievement of your client’s goals with IM-Home?</a:t>
            </a:r>
          </a:p>
        </p:txBody>
      </p:sp>
      <p:pic>
        <p:nvPicPr>
          <p:cNvPr id="8" name="Content Placeholder 7"/>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5107188" y="2043257"/>
            <a:ext cx="3209524" cy="2314286"/>
          </a:xfrm>
          <a:prstGeom prst="roundRect">
            <a:avLst/>
          </a:prstGeom>
          <a:ln w="28575">
            <a:solidFill>
              <a:srgbClr val="F69232"/>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954617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42900"/>
            <a:ext cx="8305800" cy="723900"/>
          </a:xfrm>
        </p:spPr>
        <p:txBody>
          <a:bodyPr/>
          <a:lstStyle/>
          <a:p>
            <a:r>
              <a:rPr lang="en-US" dirty="0"/>
              <a:t>Case History</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643570" y="1219200"/>
            <a:ext cx="5856860" cy="3899395"/>
          </a:xfrm>
          <a:prstGeom prst="roundRect">
            <a:avLst/>
          </a:prstGeom>
          <a:ln w="28575">
            <a:solidFill>
              <a:srgbClr val="F69232"/>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0850231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24" y="304800"/>
            <a:ext cx="8302752" cy="800100"/>
          </a:xfrm>
        </p:spPr>
        <p:txBody>
          <a:bodyPr/>
          <a:lstStyle/>
          <a:p>
            <a:r>
              <a:rPr lang="en-US" sz="3600" dirty="0"/>
              <a:t>RESOURCE:</a:t>
            </a:r>
            <a:br>
              <a:rPr lang="en-US" dirty="0"/>
            </a:br>
            <a:r>
              <a:rPr lang="en-US" sz="2400" dirty="0"/>
              <a:t>Pre, Mid &amp; Post Ratings Scale Worksheet</a:t>
            </a:r>
          </a:p>
        </p:txBody>
      </p:sp>
      <p:sp>
        <p:nvSpPr>
          <p:cNvPr id="5" name="Content Placeholder 4"/>
          <p:cNvSpPr>
            <a:spLocks noGrp="1"/>
          </p:cNvSpPr>
          <p:nvPr>
            <p:ph sz="half" idx="1"/>
          </p:nvPr>
        </p:nvSpPr>
        <p:spPr/>
        <p:txBody>
          <a:bodyPr/>
          <a:lstStyle/>
          <a:p>
            <a:pPr marL="0" indent="0">
              <a:buNone/>
            </a:pPr>
            <a:endParaRPr lang="en-US" dirty="0"/>
          </a:p>
          <a:p>
            <a:pPr marL="0" indent="0">
              <a:buNone/>
            </a:pPr>
            <a:r>
              <a:rPr lang="en-US" sz="2600" dirty="0"/>
              <a:t>Gauge where your clients are pre, mid and post IM-Home training with Rating Scales:</a:t>
            </a:r>
          </a:p>
          <a:p>
            <a:pPr lvl="1"/>
            <a:r>
              <a:rPr lang="en-US" dirty="0"/>
              <a:t>Social/Emotional</a:t>
            </a:r>
          </a:p>
          <a:p>
            <a:pPr lvl="1"/>
            <a:r>
              <a:rPr lang="en-US" dirty="0"/>
              <a:t>Language</a:t>
            </a:r>
          </a:p>
          <a:p>
            <a:pPr lvl="1"/>
            <a:r>
              <a:rPr lang="en-US" dirty="0"/>
              <a:t>Physical/Motor</a:t>
            </a:r>
          </a:p>
          <a:p>
            <a:pPr lvl="1"/>
            <a:r>
              <a:rPr lang="en-US" dirty="0"/>
              <a:t>Sensory</a:t>
            </a:r>
          </a:p>
          <a:p>
            <a:pPr lvl="1"/>
            <a:r>
              <a:rPr lang="en-US" dirty="0"/>
              <a:t>Attention/Organization</a:t>
            </a:r>
          </a:p>
          <a:p>
            <a:pPr marL="0" indent="0">
              <a:buNone/>
            </a:pPr>
            <a:endParaRPr lang="en-US" dirty="0"/>
          </a:p>
        </p:txBody>
      </p:sp>
      <p:pic>
        <p:nvPicPr>
          <p:cNvPr id="4" name="Content Placeholder 3"/>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5334000" y="1742661"/>
            <a:ext cx="2958773" cy="3180522"/>
          </a:xfrm>
        </p:spPr>
      </p:pic>
    </p:spTree>
    <p:extLst>
      <p:ext uri="{BB962C8B-B14F-4D97-AF65-F5344CB8AC3E}">
        <p14:creationId xmlns:p14="http://schemas.microsoft.com/office/powerpoint/2010/main" val="28607615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IM-Home Training Schedule</a:t>
            </a:r>
          </a:p>
        </p:txBody>
      </p:sp>
      <p:pic>
        <p:nvPicPr>
          <p:cNvPr id="6" name="Content Placeholder 5" descr="Screen Shot 2012-04-26 at 3.10.16 PM.pn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762476" y="1232917"/>
            <a:ext cx="5619048" cy="3857143"/>
          </a:xfrm>
          <a:prstGeom prst="roundRect">
            <a:avLst>
              <a:gd name="adj" fmla="val 6617"/>
            </a:avLst>
          </a:prstGeom>
          <a:ln w="28575">
            <a:solidFill>
              <a:srgbClr val="F69232"/>
            </a:solidFill>
          </a:ln>
          <a:effectLst>
            <a:outerShdw blurRad="50800" dist="38100" dir="18900000" algn="bl" rotWithShape="0">
              <a:prstClr val="black">
                <a:alpha val="40000"/>
              </a:prstClr>
            </a:outerShdw>
          </a:effectLst>
        </p:spPr>
      </p:pic>
      <p:sp>
        <p:nvSpPr>
          <p:cNvPr id="8" name="5-Point Star 7"/>
          <p:cNvSpPr/>
          <p:nvPr/>
        </p:nvSpPr>
        <p:spPr>
          <a:xfrm>
            <a:off x="6741056" y="1601821"/>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5-Point Star 8"/>
          <p:cNvSpPr/>
          <p:nvPr/>
        </p:nvSpPr>
        <p:spPr>
          <a:xfrm>
            <a:off x="6781800" y="2360578"/>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5-Point Star 9"/>
          <p:cNvSpPr/>
          <p:nvPr/>
        </p:nvSpPr>
        <p:spPr>
          <a:xfrm>
            <a:off x="6781800" y="3124741"/>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5-Point Star 10"/>
          <p:cNvSpPr/>
          <p:nvPr/>
        </p:nvSpPr>
        <p:spPr>
          <a:xfrm>
            <a:off x="6781800" y="3886200"/>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5-Point Star 11"/>
          <p:cNvSpPr/>
          <p:nvPr/>
        </p:nvSpPr>
        <p:spPr>
          <a:xfrm>
            <a:off x="4337350" y="1601821"/>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5-Point Star 12"/>
          <p:cNvSpPr/>
          <p:nvPr/>
        </p:nvSpPr>
        <p:spPr>
          <a:xfrm>
            <a:off x="4337350" y="2360578"/>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5-Point Star 13"/>
          <p:cNvSpPr/>
          <p:nvPr/>
        </p:nvSpPr>
        <p:spPr>
          <a:xfrm>
            <a:off x="4337350" y="3124741"/>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5-Point Star 14"/>
          <p:cNvSpPr/>
          <p:nvPr/>
        </p:nvSpPr>
        <p:spPr>
          <a:xfrm>
            <a:off x="4343400" y="3886200"/>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5-Point Star 15"/>
          <p:cNvSpPr/>
          <p:nvPr/>
        </p:nvSpPr>
        <p:spPr>
          <a:xfrm>
            <a:off x="2776728" y="1601821"/>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5-Point Star 16"/>
          <p:cNvSpPr/>
          <p:nvPr/>
        </p:nvSpPr>
        <p:spPr>
          <a:xfrm>
            <a:off x="2776728" y="2360578"/>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5-Point Star 17"/>
          <p:cNvSpPr/>
          <p:nvPr/>
        </p:nvSpPr>
        <p:spPr>
          <a:xfrm>
            <a:off x="2776728" y="3124741"/>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5-Point Star 18"/>
          <p:cNvSpPr/>
          <p:nvPr/>
        </p:nvSpPr>
        <p:spPr>
          <a:xfrm>
            <a:off x="2776728" y="3886200"/>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5-Point Star 19"/>
          <p:cNvSpPr/>
          <p:nvPr/>
        </p:nvSpPr>
        <p:spPr>
          <a:xfrm>
            <a:off x="5185366" y="1601821"/>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5-Point Star 20"/>
          <p:cNvSpPr/>
          <p:nvPr/>
        </p:nvSpPr>
        <p:spPr>
          <a:xfrm>
            <a:off x="5185365" y="2360578"/>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5-Point Star 21"/>
          <p:cNvSpPr/>
          <p:nvPr/>
        </p:nvSpPr>
        <p:spPr>
          <a:xfrm>
            <a:off x="5185366" y="3124741"/>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5-Point Star 22"/>
          <p:cNvSpPr/>
          <p:nvPr/>
        </p:nvSpPr>
        <p:spPr>
          <a:xfrm>
            <a:off x="5185364" y="3886200"/>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6937137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 Encouragement &amp; Feedback with IM-Home Messaging System</a:t>
            </a:r>
          </a:p>
        </p:txBody>
      </p:sp>
      <p:pic>
        <p:nvPicPr>
          <p:cNvPr id="3" name="Content Placeholder 2" descr="Screen Shot 2015-12-01 at 7.01.11 AM.png"/>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t="2486" b="-609"/>
          <a:stretch/>
        </p:blipFill>
        <p:spPr>
          <a:xfrm>
            <a:off x="420688" y="2057400"/>
            <a:ext cx="4022725" cy="1879601"/>
          </a:xfrm>
        </p:spPr>
      </p:pic>
      <p:sp>
        <p:nvSpPr>
          <p:cNvPr id="5" name="Content Placeholder 4"/>
          <p:cNvSpPr>
            <a:spLocks noGrp="1"/>
          </p:cNvSpPr>
          <p:nvPr>
            <p:ph sz="half" idx="2"/>
          </p:nvPr>
        </p:nvSpPr>
        <p:spPr/>
        <p:txBody>
          <a:bodyPr/>
          <a:lstStyle/>
          <a:p>
            <a:r>
              <a:rPr lang="en-US" dirty="0"/>
              <a:t>Single Messages</a:t>
            </a:r>
          </a:p>
          <a:p>
            <a:r>
              <a:rPr lang="en-US" dirty="0"/>
              <a:t>Group Messages</a:t>
            </a:r>
          </a:p>
          <a:p>
            <a:r>
              <a:rPr lang="en-US" dirty="0"/>
              <a:t>Auto Messages</a:t>
            </a:r>
          </a:p>
          <a:p>
            <a:pPr lvl="1"/>
            <a:r>
              <a:rPr lang="en-US" dirty="0"/>
              <a:t>If training hasn’t been completed in ___ days</a:t>
            </a:r>
          </a:p>
          <a:p>
            <a:pPr lvl="1"/>
            <a:r>
              <a:rPr lang="en-US" dirty="0"/>
              <a:t>After a session # or date</a:t>
            </a:r>
          </a:p>
          <a:p>
            <a:pPr lvl="1"/>
            <a:r>
              <a:rPr lang="en-US" dirty="0"/>
              <a:t>Upon completion of a training plan</a:t>
            </a:r>
          </a:p>
        </p:txBody>
      </p:sp>
      <p:cxnSp>
        <p:nvCxnSpPr>
          <p:cNvPr id="6" name="Straight Arrow Connector 5"/>
          <p:cNvCxnSpPr/>
          <p:nvPr/>
        </p:nvCxnSpPr>
        <p:spPr>
          <a:xfrm flipV="1">
            <a:off x="533400" y="3310748"/>
            <a:ext cx="920045" cy="838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33400" y="4097869"/>
            <a:ext cx="3423028" cy="715089"/>
          </a:xfrm>
          <a:prstGeom prst="roundRect">
            <a:avLst/>
          </a:prstGeom>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en-US" b="1" dirty="0">
                <a:solidFill>
                  <a:schemeClr val="accent5">
                    <a:lumMod val="50000"/>
                  </a:schemeClr>
                </a:solidFill>
                <a:latin typeface="+mn-lt"/>
              </a:rPr>
              <a:t>Capability to insert </a:t>
            </a:r>
            <a:r>
              <a:rPr lang="en-US" b="1" dirty="0" err="1">
                <a:solidFill>
                  <a:schemeClr val="accent5">
                    <a:lumMod val="50000"/>
                  </a:schemeClr>
                </a:solidFill>
                <a:latin typeface="+mn-lt"/>
              </a:rPr>
              <a:t>emojicons</a:t>
            </a:r>
            <a:r>
              <a:rPr lang="en-US" b="1" dirty="0">
                <a:solidFill>
                  <a:schemeClr val="accent5">
                    <a:lumMod val="50000"/>
                  </a:schemeClr>
                </a:solidFill>
                <a:latin typeface="+mn-lt"/>
              </a:rPr>
              <a:t>, hyperlinks and more! </a:t>
            </a:r>
          </a:p>
        </p:txBody>
      </p:sp>
      <p:cxnSp>
        <p:nvCxnSpPr>
          <p:cNvPr id="8" name="Straight Arrow Connector 7"/>
          <p:cNvCxnSpPr/>
          <p:nvPr/>
        </p:nvCxnSpPr>
        <p:spPr>
          <a:xfrm flipV="1">
            <a:off x="2743200" y="2891648"/>
            <a:ext cx="615245" cy="12062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347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                     The Solution</a:t>
            </a:r>
          </a:p>
        </p:txBody>
      </p:sp>
      <p:sp>
        <p:nvSpPr>
          <p:cNvPr id="3" name="Content Placeholder 2"/>
          <p:cNvSpPr>
            <a:spLocks noGrp="1"/>
          </p:cNvSpPr>
          <p:nvPr>
            <p:ph sz="half" idx="1"/>
          </p:nvPr>
        </p:nvSpPr>
        <p:spPr/>
        <p:txBody>
          <a:bodyPr/>
          <a:lstStyle/>
          <a:p>
            <a:r>
              <a:rPr lang="en-US" sz="2400" dirty="0"/>
              <a:t>Scheduling</a:t>
            </a:r>
          </a:p>
          <a:p>
            <a:r>
              <a:rPr lang="en-US" sz="2400" dirty="0"/>
              <a:t>Distance</a:t>
            </a:r>
          </a:p>
          <a:p>
            <a:r>
              <a:rPr lang="en-US" sz="2400" dirty="0"/>
              <a:t>Money/Insurance</a:t>
            </a:r>
          </a:p>
          <a:p>
            <a:r>
              <a:rPr lang="en-US" sz="2400" dirty="0"/>
              <a:t>Limited Clinic Time</a:t>
            </a:r>
          </a:p>
          <a:p>
            <a:r>
              <a:rPr lang="en-US" sz="2400" dirty="0"/>
              <a:t>Maintenance </a:t>
            </a:r>
          </a:p>
        </p:txBody>
      </p:sp>
      <p:pic>
        <p:nvPicPr>
          <p:cNvPr id="8" name="Content Placeholder 3" descr="IMG_0223.jpg"/>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6937423" y="1295401"/>
            <a:ext cx="1999810" cy="1824108"/>
          </a:xfrm>
          <a:prstGeom prst="ellipse">
            <a:avLst/>
          </a:prstGeom>
          <a:ln w="28575">
            <a:solidFill>
              <a:schemeClr val="accent6"/>
            </a:solidFill>
          </a:ln>
          <a:effectLst>
            <a:outerShdw blurRad="50800" dist="38100" dir="18900000" algn="bl" rotWithShape="0">
              <a:prstClr val="black">
                <a:alpha val="40000"/>
              </a:prstClr>
            </a:outerShdw>
          </a:effectLst>
        </p:spPr>
      </p:pic>
      <p:sp>
        <p:nvSpPr>
          <p:cNvPr id="6" name="TextBox 5"/>
          <p:cNvSpPr txBox="1"/>
          <p:nvPr/>
        </p:nvSpPr>
        <p:spPr>
          <a:xfrm>
            <a:off x="5151469" y="4270907"/>
            <a:ext cx="3708895" cy="338554"/>
          </a:xfrm>
          <a:prstGeom prst="rect">
            <a:avLst/>
          </a:prstGeom>
          <a:noFill/>
        </p:spPr>
        <p:txBody>
          <a:bodyPr wrap="square" rtlCol="0">
            <a:spAutoFit/>
          </a:bodyPr>
          <a:lstStyle/>
          <a:p>
            <a:pPr algn="ctr"/>
            <a:r>
              <a:rPr lang="en-US" sz="1600" b="1" dirty="0">
                <a:solidFill>
                  <a:srgbClr val="FF0000"/>
                </a:solidFill>
                <a:latin typeface="+mn-lt"/>
              </a:rPr>
              <a:t>Busy Lives/Busy Schedule= IM-Home </a:t>
            </a:r>
          </a:p>
        </p:txBody>
      </p:sp>
      <p:pic>
        <p:nvPicPr>
          <p:cNvPr id="1026" name="Picture 2" descr="C:\Users\dmcbride\AppData\Local\Microsoft\Windows\Temporary Internet Files\Content.IE5\K4429RD4\MP900446452[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15103" y="1553692"/>
            <a:ext cx="1359464" cy="1359464"/>
          </a:xfrm>
          <a:prstGeom prst="ellipse">
            <a:avLst/>
          </a:prstGeom>
          <a:noFill/>
          <a:ln w="28575">
            <a:solidFill>
              <a:schemeClr val="accent6"/>
            </a:solidFill>
          </a:ln>
          <a:effectLst>
            <a:outerShdw blurRad="50800" dist="38100" dir="18900000" algn="b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028" name="Picture 4" descr="http://www.daftlogic.com/images/belfast-to-dublin.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565534" y="2667001"/>
            <a:ext cx="1306811" cy="1294728"/>
          </a:xfrm>
          <a:prstGeom prst="ellipse">
            <a:avLst/>
          </a:prstGeom>
          <a:noFill/>
          <a:ln w="28575">
            <a:solidFill>
              <a:schemeClr val="accent6"/>
            </a:solidFill>
          </a:ln>
          <a:effectLst>
            <a:outerShdw blurRad="50800" dist="38100" dir="18900000" algn="b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15103" y="3768734"/>
            <a:ext cx="1222725" cy="1219201"/>
          </a:xfrm>
          <a:prstGeom prst="ellipse">
            <a:avLst/>
          </a:prstGeom>
          <a:ln w="28575">
            <a:solidFill>
              <a:schemeClr val="accent6"/>
            </a:solidFill>
          </a:ln>
          <a:effectLst>
            <a:outerShdw blurRad="50800" dist="38100" dir="18900000" algn="bl" rotWithShape="0">
              <a:prstClr val="black">
                <a:alpha val="40000"/>
              </a:prstClr>
            </a:outerShdw>
          </a:effectLst>
        </p:spPr>
      </p:pic>
      <p:pic>
        <p:nvPicPr>
          <p:cNvPr id="4" name="Picture 3"/>
          <p:cNvPicPr>
            <a:picLocks noChangeAspect="1"/>
          </p:cNvPicPr>
          <p:nvPr/>
        </p:nvPicPr>
        <p:blipFill>
          <a:blip r:embed="rId7"/>
          <a:stretch>
            <a:fillRect/>
          </a:stretch>
        </p:blipFill>
        <p:spPr>
          <a:xfrm>
            <a:off x="4975273" y="2103774"/>
            <a:ext cx="3924300" cy="2235200"/>
          </a:xfrm>
          <a:prstGeom prst="rect">
            <a:avLst/>
          </a:prstGeom>
        </p:spPr>
      </p:pic>
    </p:spTree>
    <p:extLst>
      <p:ext uri="{BB962C8B-B14F-4D97-AF65-F5344CB8AC3E}">
        <p14:creationId xmlns:p14="http://schemas.microsoft.com/office/powerpoint/2010/main" val="6011052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Messages</a:t>
            </a:r>
          </a:p>
        </p:txBody>
      </p:sp>
      <p:pic>
        <p:nvPicPr>
          <p:cNvPr id="7" name="Content Placeholder 6" descr="Screen Shot 2016-01-20 at 3.29.10 PM.pn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1143000" y="1219201"/>
            <a:ext cx="6577999" cy="3886200"/>
          </a:xfrm>
          <a:prstGeom prst="roundRect">
            <a:avLst>
              <a:gd name="adj" fmla="val 16667"/>
            </a:avLst>
          </a:prstGeom>
          <a:ln w="28575" cmpd="sng">
            <a:solidFill>
              <a:schemeClr val="accent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6" name="Group 5"/>
          <p:cNvGrpSpPr/>
          <p:nvPr/>
        </p:nvGrpSpPr>
        <p:grpSpPr>
          <a:xfrm>
            <a:off x="7763933" y="152400"/>
            <a:ext cx="1193801" cy="491067"/>
            <a:chOff x="5960533" y="3839487"/>
            <a:chExt cx="1193801" cy="491067"/>
          </a:xfrm>
        </p:grpSpPr>
        <p:sp>
          <p:nvSpPr>
            <p:cNvPr id="8" name="Rounded Rectangle 7"/>
            <p:cNvSpPr/>
            <p:nvPr/>
          </p:nvSpPr>
          <p:spPr bwMode="auto">
            <a:xfrm>
              <a:off x="6341533" y="3911599"/>
              <a:ext cx="812801" cy="355601"/>
            </a:xfrm>
            <a:prstGeom prst="round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Gill Sans" charset="0"/>
                  <a:sym typeface="Gill Sans" charset="0"/>
                </a:rPr>
                <a:t>Video</a:t>
              </a:r>
            </a:p>
          </p:txBody>
        </p:sp>
        <p:sp>
          <p:nvSpPr>
            <p:cNvPr id="9" name="Oval 8"/>
            <p:cNvSpPr/>
            <p:nvPr/>
          </p:nvSpPr>
          <p:spPr bwMode="auto">
            <a:xfrm>
              <a:off x="5960533" y="3839487"/>
              <a:ext cx="491067" cy="491067"/>
            </a:xfrm>
            <a:prstGeom prst="ellipse">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Gill Sans" charset="0"/>
                <a:sym typeface="Gill Sans" charset="0"/>
              </a:endParaRPr>
            </a:p>
          </p:txBody>
        </p:sp>
        <p:sp>
          <p:nvSpPr>
            <p:cNvPr id="10" name="Isosceles Triangle 9"/>
            <p:cNvSpPr/>
            <p:nvPr/>
          </p:nvSpPr>
          <p:spPr bwMode="auto">
            <a:xfrm rot="5400000">
              <a:off x="6062135" y="3924446"/>
              <a:ext cx="372533" cy="321149"/>
            </a:xfrm>
            <a:prstGeom prst="triangle">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Gill Sans" charset="0"/>
                <a:sym typeface="Gill Sans" charset="0"/>
              </a:endParaRPr>
            </a:p>
          </p:txBody>
        </p:sp>
      </p:grpSp>
    </p:spTree>
    <p:extLst>
      <p:ext uri="{BB962C8B-B14F-4D97-AF65-F5344CB8AC3E}">
        <p14:creationId xmlns:p14="http://schemas.microsoft.com/office/powerpoint/2010/main" val="15370477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Motivating &amp; Rewarding Young Clients</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6019800" y="1905000"/>
            <a:ext cx="2286002" cy="3060598"/>
          </a:xfrm>
          <a:prstGeom prst="roundRect">
            <a:avLst/>
          </a:prstGeom>
          <a:ln w="28575">
            <a:solidFill>
              <a:srgbClr val="F69232"/>
            </a:solidFill>
          </a:ln>
          <a:effectLst>
            <a:outerShdw blurRad="50800" dist="38100" dir="18900000" algn="bl" rotWithShape="0">
              <a:prstClr val="black">
                <a:alpha val="40000"/>
              </a:prstClr>
            </a:outerShdw>
          </a:effectLst>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8534" y="2906535"/>
            <a:ext cx="3192116" cy="1847536"/>
          </a:xfrm>
          <a:prstGeom prst="roundRect">
            <a:avLst/>
          </a:prstGeom>
          <a:ln w="28575">
            <a:solidFill>
              <a:srgbClr val="F69232"/>
            </a:solidFill>
          </a:ln>
          <a:effectLst>
            <a:outerShdw blurRad="50800" dist="38100" dir="18900000" algn="bl" rotWithShape="0">
              <a:prstClr val="black">
                <a:alpha val="40000"/>
              </a:prstClr>
            </a:outerShdw>
          </a:effec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39480" y="1487132"/>
            <a:ext cx="2222340" cy="2276400"/>
          </a:xfrm>
          <a:prstGeom prst="roundRect">
            <a:avLst/>
          </a:prstGeom>
          <a:ln w="28575">
            <a:solidFill>
              <a:srgbClr val="F69232"/>
            </a:solidFill>
          </a:ln>
          <a:effectLst>
            <a:outerShdw blurRad="50800" dist="38100" dir="18900000" algn="bl" rotWithShape="0">
              <a:prstClr val="black">
                <a:alpha val="40000"/>
              </a:prstClr>
            </a:outerShdw>
          </a:effectLst>
        </p:spPr>
      </p:pic>
      <p:pic>
        <p:nvPicPr>
          <p:cNvPr id="6" name="Content Placeholder 5"/>
          <p:cNvPicPr>
            <a:picLocks noGrp="1" noChangeAspect="1"/>
          </p:cNvPicPr>
          <p:nvPr>
            <p:ph idx="1"/>
          </p:nvPr>
        </p:nvPicPr>
        <p:blipFill>
          <a:blip r:embed="rId6" cstate="email">
            <a:extLst>
              <a:ext uri="{28A0092B-C50C-407E-A947-70E740481C1C}">
                <a14:useLocalDpi xmlns:a14="http://schemas.microsoft.com/office/drawing/2010/main"/>
              </a:ext>
            </a:extLst>
          </a:blip>
          <a:stretch>
            <a:fillRect/>
          </a:stretch>
        </p:blipFill>
        <p:spPr>
          <a:xfrm>
            <a:off x="4267200" y="2113214"/>
            <a:ext cx="1983128" cy="2644170"/>
          </a:xfrm>
          <a:prstGeom prst="roundRect">
            <a:avLst/>
          </a:prstGeom>
          <a:ln w="28575">
            <a:solidFill>
              <a:srgbClr val="F69232"/>
            </a:solidFill>
          </a:ln>
        </p:spPr>
      </p:pic>
    </p:spTree>
    <p:extLst>
      <p:ext uri="{BB962C8B-B14F-4D97-AF65-F5344CB8AC3E}">
        <p14:creationId xmlns:p14="http://schemas.microsoft.com/office/powerpoint/2010/main" val="11544678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79646">
                    <a:lumMod val="75000"/>
                  </a:srgbClr>
                </a:solidFill>
              </a:rPr>
              <a:t>Motivating &amp; Rewarding Young Clients</a:t>
            </a:r>
            <a:endParaRPr lang="en-US" dirty="0"/>
          </a:p>
        </p:txBody>
      </p:sp>
      <p:sp>
        <p:nvSpPr>
          <p:cNvPr id="3" name="Content Placeholder 2"/>
          <p:cNvSpPr>
            <a:spLocks noGrp="1"/>
          </p:cNvSpPr>
          <p:nvPr>
            <p:ph sz="half" idx="1"/>
          </p:nvPr>
        </p:nvSpPr>
        <p:spPr>
          <a:xfrm>
            <a:off x="420624" y="1295401"/>
            <a:ext cx="4456176" cy="3810000"/>
          </a:xfrm>
        </p:spPr>
        <p:txBody>
          <a:bodyPr>
            <a:normAutofit fontScale="62500" lnSpcReduction="20000"/>
          </a:bodyPr>
          <a:lstStyle/>
          <a:p>
            <a:pPr>
              <a:lnSpc>
                <a:spcPct val="120000"/>
              </a:lnSpc>
            </a:pPr>
            <a:r>
              <a:rPr lang="en-US" dirty="0"/>
              <a:t>Identify rewards for putting forth effort to complete IM training sessions</a:t>
            </a:r>
          </a:p>
          <a:p>
            <a:pPr lvl="1">
              <a:lnSpc>
                <a:spcPct val="120000"/>
              </a:lnSpc>
            </a:pPr>
            <a:r>
              <a:rPr lang="en-US" dirty="0"/>
              <a:t>Less is more</a:t>
            </a:r>
          </a:p>
          <a:p>
            <a:pPr lvl="2">
              <a:lnSpc>
                <a:spcPct val="120000"/>
              </a:lnSpc>
            </a:pPr>
            <a:r>
              <a:rPr lang="en-US" dirty="0"/>
              <a:t>What is the smallest level of “buy-off”?</a:t>
            </a:r>
          </a:p>
          <a:p>
            <a:pPr lvl="2">
              <a:lnSpc>
                <a:spcPct val="120000"/>
              </a:lnSpc>
            </a:pPr>
            <a:r>
              <a:rPr lang="en-US" dirty="0"/>
              <a:t>Words of encouragement count</a:t>
            </a:r>
          </a:p>
          <a:p>
            <a:pPr lvl="2">
              <a:lnSpc>
                <a:spcPct val="120000"/>
              </a:lnSpc>
            </a:pPr>
            <a:r>
              <a:rPr lang="en-US" dirty="0"/>
              <a:t>Post best </a:t>
            </a:r>
            <a:r>
              <a:rPr lang="en-US" dirty="0" err="1"/>
              <a:t>ms</a:t>
            </a:r>
            <a:r>
              <a:rPr lang="en-US" dirty="0"/>
              <a:t>, # of burst or IAR somewhere child can see</a:t>
            </a:r>
          </a:p>
          <a:p>
            <a:pPr lvl="1">
              <a:lnSpc>
                <a:spcPct val="120000"/>
              </a:lnSpc>
            </a:pPr>
            <a:r>
              <a:rPr lang="en-US" dirty="0"/>
              <a:t>Never use food as a reward</a:t>
            </a:r>
          </a:p>
          <a:p>
            <a:pPr lvl="1">
              <a:lnSpc>
                <a:spcPct val="120000"/>
              </a:lnSpc>
            </a:pPr>
            <a:r>
              <a:rPr lang="en-US" dirty="0"/>
              <a:t>Point/token system towards a larger prize</a:t>
            </a:r>
          </a:p>
          <a:p>
            <a:pPr lvl="1">
              <a:lnSpc>
                <a:spcPct val="120000"/>
              </a:lnSpc>
            </a:pPr>
            <a:r>
              <a:rPr lang="en-US" dirty="0"/>
              <a:t>Treasure box</a:t>
            </a:r>
          </a:p>
          <a:p>
            <a:pPr lvl="1">
              <a:lnSpc>
                <a:spcPct val="120000"/>
              </a:lnSpc>
            </a:pPr>
            <a:r>
              <a:rPr lang="en-US" dirty="0"/>
              <a:t>Do a family weekly reward</a:t>
            </a:r>
          </a:p>
          <a:p>
            <a:pPr lvl="1">
              <a:lnSpc>
                <a:spcPct val="120000"/>
              </a:lnSpc>
            </a:pPr>
            <a:r>
              <a:rPr lang="en-US" dirty="0"/>
              <a:t>Sprinkle in surprises</a:t>
            </a:r>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4845050" y="1743075"/>
            <a:ext cx="3733800" cy="2914650"/>
          </a:xfrm>
          <a:prstGeom prst="roundRect">
            <a:avLst/>
          </a:prstGeom>
          <a:ln w="28575">
            <a:solidFill>
              <a:srgbClr val="F69232"/>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0232863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76200"/>
            <a:ext cx="8305800" cy="723900"/>
          </a:xfrm>
        </p:spPr>
        <p:txBody>
          <a:bodyPr/>
          <a:lstStyle/>
          <a:p>
            <a:r>
              <a:rPr lang="en-US" dirty="0"/>
              <a:t>IM Universe Worlds</a:t>
            </a:r>
          </a:p>
        </p:txBody>
      </p:sp>
      <p:grpSp>
        <p:nvGrpSpPr>
          <p:cNvPr id="44" name="Group 43"/>
          <p:cNvGrpSpPr/>
          <p:nvPr/>
        </p:nvGrpSpPr>
        <p:grpSpPr>
          <a:xfrm>
            <a:off x="6873240" y="1861621"/>
            <a:ext cx="2103120" cy="2437607"/>
            <a:chOff x="6870700" y="1793398"/>
            <a:chExt cx="2103120" cy="2437607"/>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0700" y="1793398"/>
              <a:ext cx="2103120" cy="1183005"/>
            </a:xfrm>
            <a:prstGeom prst="rect">
              <a:avLst/>
            </a:prstGeom>
          </p:spPr>
        </p:pic>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0700" y="3048000"/>
              <a:ext cx="2103120" cy="1183005"/>
            </a:xfrm>
            <a:prstGeom prst="rect">
              <a:avLst/>
            </a:prstGeom>
          </p:spPr>
        </p:pic>
      </p:grpSp>
      <p:grpSp>
        <p:nvGrpSpPr>
          <p:cNvPr id="40" name="Group 39"/>
          <p:cNvGrpSpPr/>
          <p:nvPr/>
        </p:nvGrpSpPr>
        <p:grpSpPr>
          <a:xfrm>
            <a:off x="0" y="815499"/>
            <a:ext cx="6705600" cy="1394301"/>
            <a:chOff x="0" y="1143001"/>
            <a:chExt cx="6705600" cy="1394301"/>
          </a:xfrm>
        </p:grpSpPr>
        <p:grpSp>
          <p:nvGrpSpPr>
            <p:cNvPr id="32" name="Group 31"/>
            <p:cNvGrpSpPr/>
            <p:nvPr/>
          </p:nvGrpSpPr>
          <p:grpSpPr>
            <a:xfrm>
              <a:off x="110490" y="1248649"/>
              <a:ext cx="6484620" cy="1183005"/>
              <a:chOff x="76200" y="1286988"/>
              <a:chExt cx="6484620" cy="1183005"/>
            </a:xfrm>
          </p:grpSpPr>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57700" y="1286988"/>
                <a:ext cx="2103120" cy="1183005"/>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200" y="1286988"/>
                <a:ext cx="2103120" cy="1183005"/>
              </a:xfrm>
              <a:prstGeom prst="rect">
                <a:avLst/>
              </a:prstGeom>
            </p:spPr>
          </p:pic>
          <p:pic>
            <p:nvPicPr>
              <p:cNvPr id="16" name="Picture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66950" y="1286988"/>
                <a:ext cx="2103120" cy="1183005"/>
              </a:xfrm>
              <a:prstGeom prst="rect">
                <a:avLst/>
              </a:prstGeom>
            </p:spPr>
          </p:pic>
        </p:grpSp>
        <p:sp>
          <p:nvSpPr>
            <p:cNvPr id="33" name="Rounded Rectangle 32"/>
            <p:cNvSpPr/>
            <p:nvPr/>
          </p:nvSpPr>
          <p:spPr>
            <a:xfrm>
              <a:off x="0" y="1143001"/>
              <a:ext cx="6705600" cy="1394301"/>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0" y="2263299"/>
            <a:ext cx="6705600" cy="1394301"/>
            <a:chOff x="0" y="2729788"/>
            <a:chExt cx="6705600" cy="1394301"/>
          </a:xfrm>
        </p:grpSpPr>
        <p:grpSp>
          <p:nvGrpSpPr>
            <p:cNvPr id="34" name="Group 33"/>
            <p:cNvGrpSpPr/>
            <p:nvPr/>
          </p:nvGrpSpPr>
          <p:grpSpPr>
            <a:xfrm>
              <a:off x="110490" y="2835436"/>
              <a:ext cx="6484620" cy="1183005"/>
              <a:chOff x="114300" y="2721453"/>
              <a:chExt cx="6484620" cy="1183005"/>
            </a:xfrm>
          </p:grpSpPr>
          <p:pic>
            <p:nvPicPr>
              <p:cNvPr id="19" name="Picture 1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305050" y="2721453"/>
                <a:ext cx="2103120" cy="1183005"/>
              </a:xfrm>
              <a:prstGeom prst="rect">
                <a:avLst/>
              </a:prstGeom>
            </p:spPr>
          </p:pic>
          <p:pic>
            <p:nvPicPr>
              <p:cNvPr id="26" name="Picture 2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4300" y="2721453"/>
                <a:ext cx="2103120" cy="1183005"/>
              </a:xfrm>
              <a:prstGeom prst="rect">
                <a:avLst/>
              </a:prstGeom>
            </p:spPr>
          </p:pic>
          <p:pic>
            <p:nvPicPr>
              <p:cNvPr id="28" name="Picture 2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495800" y="2721453"/>
                <a:ext cx="2103120" cy="1183005"/>
              </a:xfrm>
              <a:prstGeom prst="rect">
                <a:avLst/>
              </a:prstGeom>
            </p:spPr>
          </p:pic>
        </p:grpSp>
        <p:sp>
          <p:nvSpPr>
            <p:cNvPr id="38" name="Rounded Rectangle 37"/>
            <p:cNvSpPr/>
            <p:nvPr/>
          </p:nvSpPr>
          <p:spPr>
            <a:xfrm>
              <a:off x="0" y="2729788"/>
              <a:ext cx="6705600" cy="1394301"/>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10160" y="3711099"/>
            <a:ext cx="6705600" cy="1394301"/>
            <a:chOff x="10160" y="4276489"/>
            <a:chExt cx="6705600" cy="1394301"/>
          </a:xfrm>
        </p:grpSpPr>
        <p:grpSp>
          <p:nvGrpSpPr>
            <p:cNvPr id="36" name="Group 35"/>
            <p:cNvGrpSpPr/>
            <p:nvPr/>
          </p:nvGrpSpPr>
          <p:grpSpPr>
            <a:xfrm>
              <a:off x="122555" y="4382137"/>
              <a:ext cx="6480810" cy="1183005"/>
              <a:chOff x="114300" y="4408012"/>
              <a:chExt cx="6480810" cy="1183005"/>
            </a:xfrm>
          </p:grpSpPr>
          <p:pic>
            <p:nvPicPr>
              <p:cNvPr id="10" name="Picture 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491990" y="4408012"/>
                <a:ext cx="2103120" cy="1183005"/>
              </a:xfrm>
              <a:prstGeom prst="rect">
                <a:avLst/>
              </a:prstGeom>
            </p:spPr>
          </p:pic>
          <p:pic>
            <p:nvPicPr>
              <p:cNvPr id="20" name="Picture 19"/>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4300" y="4408012"/>
                <a:ext cx="2103120" cy="1183005"/>
              </a:xfrm>
              <a:prstGeom prst="rect">
                <a:avLst/>
              </a:prstGeom>
            </p:spPr>
          </p:pic>
          <p:pic>
            <p:nvPicPr>
              <p:cNvPr id="27" name="Picture 2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303145" y="4408012"/>
                <a:ext cx="2103120" cy="1183005"/>
              </a:xfrm>
              <a:prstGeom prst="rect">
                <a:avLst/>
              </a:prstGeom>
            </p:spPr>
          </p:pic>
        </p:grpSp>
        <p:sp>
          <p:nvSpPr>
            <p:cNvPr id="39" name="Rounded Rectangle 38"/>
            <p:cNvSpPr/>
            <p:nvPr/>
          </p:nvSpPr>
          <p:spPr>
            <a:xfrm>
              <a:off x="10160" y="4276489"/>
              <a:ext cx="6705600" cy="1394301"/>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3" name="Rounded Rectangle 42"/>
          <p:cNvSpPr/>
          <p:nvPr/>
        </p:nvSpPr>
        <p:spPr>
          <a:xfrm>
            <a:off x="6781800" y="1741249"/>
            <a:ext cx="2286000" cy="2678351"/>
          </a:xfrm>
          <a:prstGeom prst="roundRect">
            <a:avLst>
              <a:gd name="adj" fmla="val 5556"/>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10105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52400"/>
            <a:ext cx="8722469" cy="800100"/>
          </a:xfrm>
        </p:spPr>
        <p:txBody>
          <a:bodyPr/>
          <a:lstStyle/>
          <a:p>
            <a:r>
              <a:rPr lang="en-US" dirty="0"/>
              <a:t>Supporting Parents/Caregivers</a:t>
            </a:r>
          </a:p>
        </p:txBody>
      </p:sp>
      <p:sp>
        <p:nvSpPr>
          <p:cNvPr id="3" name="Content Placeholder 2"/>
          <p:cNvSpPr>
            <a:spLocks noGrp="1"/>
          </p:cNvSpPr>
          <p:nvPr>
            <p:ph sz="half" idx="1"/>
          </p:nvPr>
        </p:nvSpPr>
        <p:spPr>
          <a:xfrm>
            <a:off x="420624" y="1295401"/>
            <a:ext cx="4837176" cy="3810000"/>
          </a:xfrm>
        </p:spPr>
        <p:txBody>
          <a:bodyPr>
            <a:normAutofit fontScale="62500" lnSpcReduction="20000"/>
          </a:bodyPr>
          <a:lstStyle/>
          <a:p>
            <a:pPr>
              <a:lnSpc>
                <a:spcPct val="120000"/>
              </a:lnSpc>
            </a:pPr>
            <a:r>
              <a:rPr lang="en-US" dirty="0"/>
              <a:t>Give parents/caregivers guidance &amp; tools for helping child stay on track with training</a:t>
            </a:r>
          </a:p>
          <a:p>
            <a:pPr>
              <a:lnSpc>
                <a:spcPct val="120000"/>
              </a:lnSpc>
            </a:pPr>
            <a:r>
              <a:rPr lang="en-US" dirty="0"/>
              <a:t>Help parents/caregivers recognize child’s progress</a:t>
            </a:r>
          </a:p>
          <a:p>
            <a:pPr lvl="1">
              <a:lnSpc>
                <a:spcPct val="120000"/>
              </a:lnSpc>
            </a:pPr>
            <a:r>
              <a:rPr lang="en-US" dirty="0"/>
              <a:t>Review training results &amp; impact on function</a:t>
            </a:r>
          </a:p>
          <a:p>
            <a:pPr lvl="1">
              <a:lnSpc>
                <a:spcPct val="120000"/>
              </a:lnSpc>
            </a:pPr>
            <a:r>
              <a:rPr lang="en-US" dirty="0"/>
              <a:t>Recognize incremental increases in independence</a:t>
            </a:r>
          </a:p>
          <a:p>
            <a:pPr>
              <a:lnSpc>
                <a:spcPct val="120000"/>
              </a:lnSpc>
            </a:pPr>
            <a:r>
              <a:rPr lang="en-US" dirty="0"/>
              <a:t>Discuss benefit of future booster IM Home training sessions as child grows and matures</a:t>
            </a:r>
          </a:p>
          <a:p>
            <a:pPr lvl="1">
              <a:lnSpc>
                <a:spcPct val="120000"/>
              </a:lnSpc>
            </a:pPr>
            <a:r>
              <a:rPr lang="en-US" dirty="0"/>
              <a:t>Before next school year/big test</a:t>
            </a:r>
          </a:p>
          <a:p>
            <a:pPr lvl="1">
              <a:lnSpc>
                <a:spcPct val="120000"/>
              </a:lnSpc>
            </a:pPr>
            <a:r>
              <a:rPr lang="en-US" dirty="0"/>
              <a:t>Before a sport season/event</a:t>
            </a:r>
          </a:p>
        </p:txBody>
      </p:sp>
      <p:pic>
        <p:nvPicPr>
          <p:cNvPr id="7" name="Content Placeholder 6" descr="iStock_000014340293XSmall.jpg"/>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5410200" y="1450263"/>
            <a:ext cx="2442319" cy="3426537"/>
          </a:xfrm>
          <a:prstGeom prst="roundRect">
            <a:avLst/>
          </a:prstGeom>
          <a:ln w="28575">
            <a:solidFill>
              <a:srgbClr val="F69232"/>
            </a:solidFill>
          </a:ln>
          <a:effectLst>
            <a:outerShdw blurRad="50800" dist="38100" dir="18900000" algn="bl" rotWithShape="0">
              <a:prstClr val="black">
                <a:alpha val="40000"/>
              </a:prstClr>
            </a:outerShdw>
          </a:effectLst>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3969" y="838201"/>
            <a:ext cx="2197100" cy="2197100"/>
          </a:xfrm>
          <a:prstGeom prst="rect">
            <a:avLst/>
          </a:prstGeom>
        </p:spPr>
      </p:pic>
    </p:spTree>
    <p:extLst>
      <p:ext uri="{BB962C8B-B14F-4D97-AF65-F5344CB8AC3E}">
        <p14:creationId xmlns:p14="http://schemas.microsoft.com/office/powerpoint/2010/main" val="8700791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0784" y="228600"/>
            <a:ext cx="8302752" cy="800100"/>
          </a:xfrm>
        </p:spPr>
        <p:txBody>
          <a:bodyPr/>
          <a:lstStyle/>
          <a:p>
            <a:r>
              <a:rPr lang="en-US" dirty="0"/>
              <a:t>Motivating Adults to Achieve Results</a:t>
            </a:r>
          </a:p>
        </p:txBody>
      </p:sp>
      <p:sp>
        <p:nvSpPr>
          <p:cNvPr id="2" name="Content Placeholder 1"/>
          <p:cNvSpPr>
            <a:spLocks noGrp="1"/>
          </p:cNvSpPr>
          <p:nvPr>
            <p:ph sz="half" idx="1"/>
          </p:nvPr>
        </p:nvSpPr>
        <p:spPr>
          <a:xfrm>
            <a:off x="430784" y="1143000"/>
            <a:ext cx="3694176" cy="3810000"/>
          </a:xfrm>
        </p:spPr>
        <p:txBody>
          <a:bodyPr/>
          <a:lstStyle/>
          <a:p>
            <a:r>
              <a:rPr lang="en-US" sz="1800" dirty="0"/>
              <a:t>Stay in touch!! Personally or by phone, not just by email or messaging.</a:t>
            </a:r>
          </a:p>
          <a:p>
            <a:r>
              <a:rPr lang="en-US" sz="1800" dirty="0"/>
              <a:t>Praise for incremental progress - Everyone needs recognition!</a:t>
            </a:r>
          </a:p>
          <a:p>
            <a:r>
              <a:rPr lang="en-US" sz="1800" dirty="0"/>
              <a:t>Discuss changes in daily function &amp; encourage consistent IM-Home training to achieve goals.</a:t>
            </a:r>
          </a:p>
          <a:p>
            <a:r>
              <a:rPr lang="en-US" sz="1800" dirty="0"/>
              <a:t>Coordinate with other therapy professionals about the “Big View” Goals</a:t>
            </a:r>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6252151" y="1162878"/>
            <a:ext cx="2438095" cy="3419048"/>
          </a:xfrm>
          <a:prstGeom prst="roundRect">
            <a:avLst/>
          </a:prstGeom>
          <a:ln w="28575">
            <a:solidFill>
              <a:srgbClr val="F69232"/>
            </a:solidFill>
          </a:ln>
          <a:effectLst>
            <a:outerShdw blurRad="50800" dist="38100" dir="18900000" algn="bl" rotWithShape="0">
              <a:prstClr val="black">
                <a:alpha val="40000"/>
              </a:prstClr>
            </a:outerShdw>
          </a:effec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3400" y="3048000"/>
            <a:ext cx="2382343" cy="1785011"/>
          </a:xfrm>
          <a:prstGeom prst="roundRect">
            <a:avLst/>
          </a:prstGeom>
          <a:ln w="28575">
            <a:solidFill>
              <a:srgbClr val="F69232"/>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3429443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Get Down to Business! </a:t>
            </a:r>
          </a:p>
        </p:txBody>
      </p:sp>
      <p:pic>
        <p:nvPicPr>
          <p:cNvPr id="8" name="Content Placeholder 8"/>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882" r="383"/>
          <a:stretch/>
        </p:blipFill>
        <p:spPr>
          <a:xfrm>
            <a:off x="1974861" y="1219201"/>
            <a:ext cx="5035539" cy="3733799"/>
          </a:xfrm>
          <a:prstGeom prst="roundRect">
            <a:avLst>
              <a:gd name="adj" fmla="val 16667"/>
            </a:avLst>
          </a:prstGeom>
          <a:ln w="28575" cmpd="sng">
            <a:solidFill>
              <a:srgbClr val="F79646"/>
            </a:solidFill>
          </a:ln>
          <a:effectLst>
            <a:outerShdw blurRad="50800" dist="38100" dir="16200000"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259955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Profit Examples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5197655"/>
              </p:ext>
            </p:extLst>
          </p:nvPr>
        </p:nvGraphicFramePr>
        <p:xfrm>
          <a:off x="419100" y="1138473"/>
          <a:ext cx="8306264" cy="2026920"/>
        </p:xfrm>
        <a:graphic>
          <a:graphicData uri="http://schemas.openxmlformats.org/drawingml/2006/table">
            <a:tbl>
              <a:tblPr firstRow="1" bandRow="1">
                <a:tableStyleId>{F5AB1C69-6EDB-4FF4-983F-18BD219EF322}</a:tableStyleId>
              </a:tblPr>
              <a:tblGrid>
                <a:gridCol w="1202859">
                  <a:extLst>
                    <a:ext uri="{9D8B030D-6E8A-4147-A177-3AD203B41FA5}">
                      <a16:colId xmlns:a16="http://schemas.microsoft.com/office/drawing/2014/main" val="20000"/>
                    </a:ext>
                  </a:extLst>
                </a:gridCol>
                <a:gridCol w="1161742">
                  <a:extLst>
                    <a:ext uri="{9D8B030D-6E8A-4147-A177-3AD203B41FA5}">
                      <a16:colId xmlns:a16="http://schemas.microsoft.com/office/drawing/2014/main" val="20001"/>
                    </a:ext>
                  </a:extLst>
                </a:gridCol>
                <a:gridCol w="2210145">
                  <a:extLst>
                    <a:ext uri="{9D8B030D-6E8A-4147-A177-3AD203B41FA5}">
                      <a16:colId xmlns:a16="http://schemas.microsoft.com/office/drawing/2014/main" val="20002"/>
                    </a:ext>
                  </a:extLst>
                </a:gridCol>
                <a:gridCol w="1657607">
                  <a:extLst>
                    <a:ext uri="{9D8B030D-6E8A-4147-A177-3AD203B41FA5}">
                      <a16:colId xmlns:a16="http://schemas.microsoft.com/office/drawing/2014/main" val="20003"/>
                    </a:ext>
                  </a:extLst>
                </a:gridCol>
                <a:gridCol w="2073911">
                  <a:extLst>
                    <a:ext uri="{9D8B030D-6E8A-4147-A177-3AD203B41FA5}">
                      <a16:colId xmlns:a16="http://schemas.microsoft.com/office/drawing/2014/main" val="20004"/>
                    </a:ext>
                  </a:extLst>
                </a:gridCol>
              </a:tblGrid>
              <a:tr h="370840">
                <a:tc>
                  <a:txBody>
                    <a:bodyPr/>
                    <a:lstStyle/>
                    <a:p>
                      <a:r>
                        <a:rPr lang="en-US" dirty="0"/>
                        <a:t>Cost Per Session</a:t>
                      </a:r>
                    </a:p>
                  </a:txBody>
                  <a:tcPr marL="102335" marR="102335" anchor="ctr"/>
                </a:tc>
                <a:tc>
                  <a:txBody>
                    <a:bodyPr/>
                    <a:lstStyle/>
                    <a:p>
                      <a:r>
                        <a:rPr lang="en-US" dirty="0"/>
                        <a:t># of Sessions</a:t>
                      </a:r>
                    </a:p>
                  </a:txBody>
                  <a:tcPr marL="102335" marR="102335" anchor="ctr"/>
                </a:tc>
                <a:tc>
                  <a:txBody>
                    <a:bodyPr/>
                    <a:lstStyle/>
                    <a:p>
                      <a:r>
                        <a:rPr lang="en-US" dirty="0"/>
                        <a:t>Total Cost of IM/</a:t>
                      </a:r>
                    </a:p>
                    <a:p>
                      <a:r>
                        <a:rPr lang="en-US" dirty="0"/>
                        <a:t>IM-Home</a:t>
                      </a:r>
                      <a:r>
                        <a:rPr lang="en-US" baseline="0" dirty="0"/>
                        <a:t> Program Consultation</a:t>
                      </a:r>
                      <a:endParaRPr lang="en-US" dirty="0"/>
                    </a:p>
                  </a:txBody>
                  <a:tcPr marL="102335" marR="102335" anchor="ctr"/>
                </a:tc>
                <a:tc>
                  <a:txBody>
                    <a:bodyPr/>
                    <a:lstStyle/>
                    <a:p>
                      <a:r>
                        <a:rPr lang="en-US" dirty="0"/>
                        <a:t>Time it Takes You (sessions all in-clinic)</a:t>
                      </a:r>
                    </a:p>
                  </a:txBody>
                  <a:tcPr marL="102335" marR="102335" anchor="ctr"/>
                </a:tc>
                <a:tc>
                  <a:txBody>
                    <a:bodyPr/>
                    <a:lstStyle/>
                    <a:p>
                      <a:r>
                        <a:rPr lang="en-US" dirty="0"/>
                        <a:t>Time it</a:t>
                      </a:r>
                      <a:r>
                        <a:rPr lang="en-US" baseline="0" dirty="0"/>
                        <a:t> Takes You (sessions all </a:t>
                      </a:r>
                    </a:p>
                    <a:p>
                      <a:r>
                        <a:rPr lang="en-US" baseline="0" dirty="0"/>
                        <a:t>IM-Home)</a:t>
                      </a:r>
                      <a:endParaRPr lang="en-US" dirty="0"/>
                    </a:p>
                  </a:txBody>
                  <a:tcPr marL="102335" marR="102335" anchor="ctr"/>
                </a:tc>
                <a:extLst>
                  <a:ext uri="{0D108BD9-81ED-4DB2-BD59-A6C34878D82A}">
                    <a16:rowId xmlns:a16="http://schemas.microsoft.com/office/drawing/2014/main" val="10000"/>
                  </a:ext>
                </a:extLst>
              </a:tr>
              <a:tr h="370840">
                <a:tc>
                  <a:txBody>
                    <a:bodyPr/>
                    <a:lstStyle/>
                    <a:p>
                      <a:pPr algn="ctr"/>
                      <a:r>
                        <a:rPr lang="en-US" b="1" dirty="0">
                          <a:solidFill>
                            <a:schemeClr val="accent5">
                              <a:lumMod val="50000"/>
                            </a:schemeClr>
                          </a:solidFill>
                        </a:rPr>
                        <a:t>$50</a:t>
                      </a:r>
                    </a:p>
                  </a:txBody>
                  <a:tcPr marL="102335" marR="102335"/>
                </a:tc>
                <a:tc>
                  <a:txBody>
                    <a:bodyPr/>
                    <a:lstStyle/>
                    <a:p>
                      <a:pPr algn="ctr"/>
                      <a:r>
                        <a:rPr lang="en-US" b="1" dirty="0">
                          <a:solidFill>
                            <a:schemeClr val="accent5">
                              <a:lumMod val="50000"/>
                            </a:schemeClr>
                          </a:solidFill>
                        </a:rPr>
                        <a:t>30</a:t>
                      </a:r>
                    </a:p>
                  </a:txBody>
                  <a:tcPr marL="102335" marR="102335"/>
                </a:tc>
                <a:tc>
                  <a:txBody>
                    <a:bodyPr/>
                    <a:lstStyle/>
                    <a:p>
                      <a:pPr algn="ctr"/>
                      <a:r>
                        <a:rPr lang="en-US" b="1" dirty="0">
                          <a:solidFill>
                            <a:schemeClr val="accent5">
                              <a:lumMod val="50000"/>
                            </a:schemeClr>
                          </a:solidFill>
                        </a:rPr>
                        <a:t>$1500</a:t>
                      </a:r>
                    </a:p>
                  </a:txBody>
                  <a:tcPr marL="102335" marR="102335"/>
                </a:tc>
                <a:tc>
                  <a:txBody>
                    <a:bodyPr/>
                    <a:lstStyle/>
                    <a:p>
                      <a:pPr algn="ctr"/>
                      <a:r>
                        <a:rPr lang="en-US" b="1" dirty="0">
                          <a:solidFill>
                            <a:schemeClr val="accent5">
                              <a:lumMod val="50000"/>
                            </a:schemeClr>
                          </a:solidFill>
                        </a:rPr>
                        <a:t>30 hours</a:t>
                      </a:r>
                    </a:p>
                  </a:txBody>
                  <a:tcPr marL="102335" marR="102335"/>
                </a:tc>
                <a:tc>
                  <a:txBody>
                    <a:bodyPr/>
                    <a:lstStyle/>
                    <a:p>
                      <a:pPr algn="ctr"/>
                      <a:r>
                        <a:rPr lang="en-US" b="1" dirty="0">
                          <a:solidFill>
                            <a:schemeClr val="accent5">
                              <a:lumMod val="50000"/>
                            </a:schemeClr>
                          </a:solidFill>
                        </a:rPr>
                        <a:t>10-15 hours</a:t>
                      </a:r>
                    </a:p>
                  </a:txBody>
                  <a:tcPr marL="102335" marR="102335"/>
                </a:tc>
                <a:extLst>
                  <a:ext uri="{0D108BD9-81ED-4DB2-BD59-A6C34878D82A}">
                    <a16:rowId xmlns:a16="http://schemas.microsoft.com/office/drawing/2014/main" val="10001"/>
                  </a:ext>
                </a:extLst>
              </a:tr>
              <a:tr h="370840">
                <a:tc>
                  <a:txBody>
                    <a:bodyPr/>
                    <a:lstStyle/>
                    <a:p>
                      <a:pPr algn="ctr"/>
                      <a:r>
                        <a:rPr lang="en-US" b="1" dirty="0">
                          <a:solidFill>
                            <a:schemeClr val="accent5">
                              <a:lumMod val="50000"/>
                            </a:schemeClr>
                          </a:solidFill>
                        </a:rPr>
                        <a:t>$100</a:t>
                      </a:r>
                    </a:p>
                  </a:txBody>
                  <a:tcPr marL="102335" marR="102335"/>
                </a:tc>
                <a:tc>
                  <a:txBody>
                    <a:bodyPr/>
                    <a:lstStyle/>
                    <a:p>
                      <a:pPr algn="ctr"/>
                      <a:r>
                        <a:rPr lang="en-US" b="1" dirty="0">
                          <a:solidFill>
                            <a:schemeClr val="accent5">
                              <a:lumMod val="50000"/>
                            </a:schemeClr>
                          </a:solidFill>
                        </a:rPr>
                        <a:t>30</a:t>
                      </a:r>
                    </a:p>
                  </a:txBody>
                  <a:tcPr marL="102335" marR="102335"/>
                </a:tc>
                <a:tc>
                  <a:txBody>
                    <a:bodyPr/>
                    <a:lstStyle/>
                    <a:p>
                      <a:pPr algn="ctr"/>
                      <a:r>
                        <a:rPr lang="en-US" b="1" dirty="0">
                          <a:solidFill>
                            <a:schemeClr val="accent5">
                              <a:lumMod val="50000"/>
                            </a:schemeClr>
                          </a:solidFill>
                        </a:rPr>
                        <a:t>$3000</a:t>
                      </a:r>
                    </a:p>
                  </a:txBody>
                  <a:tcPr marL="102335" marR="102335"/>
                </a:tc>
                <a:tc>
                  <a:txBody>
                    <a:bodyPr/>
                    <a:lstStyle/>
                    <a:p>
                      <a:pPr algn="ctr"/>
                      <a:r>
                        <a:rPr lang="en-US" b="1" dirty="0">
                          <a:solidFill>
                            <a:schemeClr val="accent5">
                              <a:lumMod val="50000"/>
                            </a:schemeClr>
                          </a:solidFill>
                        </a:rPr>
                        <a:t>30 hours</a:t>
                      </a:r>
                    </a:p>
                  </a:txBody>
                  <a:tcPr marL="102335" marR="1023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accent5">
                              <a:lumMod val="50000"/>
                            </a:schemeClr>
                          </a:solidFill>
                        </a:rPr>
                        <a:t>10-15 hours</a:t>
                      </a:r>
                    </a:p>
                  </a:txBody>
                  <a:tcPr marL="102335" marR="102335"/>
                </a:tc>
                <a:extLst>
                  <a:ext uri="{0D108BD9-81ED-4DB2-BD59-A6C34878D82A}">
                    <a16:rowId xmlns:a16="http://schemas.microsoft.com/office/drawing/2014/main" val="10002"/>
                  </a:ext>
                </a:extLst>
              </a:tr>
              <a:tr h="370840">
                <a:tc>
                  <a:txBody>
                    <a:bodyPr/>
                    <a:lstStyle/>
                    <a:p>
                      <a:pPr algn="ctr"/>
                      <a:r>
                        <a:rPr lang="en-US" b="1" dirty="0">
                          <a:solidFill>
                            <a:schemeClr val="accent5">
                              <a:lumMod val="50000"/>
                            </a:schemeClr>
                          </a:solidFill>
                        </a:rPr>
                        <a:t>$100</a:t>
                      </a:r>
                    </a:p>
                  </a:txBody>
                  <a:tcPr marL="102335" marR="102335"/>
                </a:tc>
                <a:tc>
                  <a:txBody>
                    <a:bodyPr/>
                    <a:lstStyle/>
                    <a:p>
                      <a:pPr algn="ctr"/>
                      <a:r>
                        <a:rPr lang="en-US" b="1" dirty="0">
                          <a:solidFill>
                            <a:schemeClr val="accent5">
                              <a:lumMod val="50000"/>
                            </a:schemeClr>
                          </a:solidFill>
                        </a:rPr>
                        <a:t>5</a:t>
                      </a:r>
                    </a:p>
                  </a:txBody>
                  <a:tcPr marL="102335" marR="102335"/>
                </a:tc>
                <a:tc>
                  <a:txBody>
                    <a:bodyPr/>
                    <a:lstStyle/>
                    <a:p>
                      <a:pPr algn="ctr"/>
                      <a:r>
                        <a:rPr lang="en-US" b="1" dirty="0">
                          <a:solidFill>
                            <a:schemeClr val="accent5">
                              <a:lumMod val="50000"/>
                            </a:schemeClr>
                          </a:solidFill>
                        </a:rPr>
                        <a:t>$500</a:t>
                      </a:r>
                    </a:p>
                  </a:txBody>
                  <a:tcPr marL="102335" marR="102335"/>
                </a:tc>
                <a:tc>
                  <a:txBody>
                    <a:bodyPr/>
                    <a:lstStyle/>
                    <a:p>
                      <a:pPr algn="ctr"/>
                      <a:r>
                        <a:rPr lang="en-US" b="1" dirty="0">
                          <a:solidFill>
                            <a:schemeClr val="accent5">
                              <a:lumMod val="50000"/>
                            </a:schemeClr>
                          </a:solidFill>
                        </a:rPr>
                        <a:t>*2 hours</a:t>
                      </a:r>
                    </a:p>
                  </a:txBody>
                  <a:tcPr marL="102335" marR="1023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accent5">
                              <a:lumMod val="50000"/>
                            </a:schemeClr>
                          </a:solidFill>
                        </a:rPr>
                        <a:t>*3-5 hours</a:t>
                      </a:r>
                    </a:p>
                  </a:txBody>
                  <a:tcPr marL="102335" marR="102335"/>
                </a:tc>
                <a:extLst>
                  <a:ext uri="{0D108BD9-81ED-4DB2-BD59-A6C34878D82A}">
                    <a16:rowId xmlns:a16="http://schemas.microsoft.com/office/drawing/2014/main" val="10003"/>
                  </a:ext>
                </a:extLst>
              </a:tr>
            </a:tbl>
          </a:graphicData>
        </a:graphic>
      </p:graphicFrame>
      <p:sp>
        <p:nvSpPr>
          <p:cNvPr id="8" name="Rectangle 7"/>
          <p:cNvSpPr/>
          <p:nvPr/>
        </p:nvSpPr>
        <p:spPr>
          <a:xfrm>
            <a:off x="419100" y="3429000"/>
            <a:ext cx="8306264" cy="1477328"/>
          </a:xfrm>
          <a:prstGeom prst="rect">
            <a:avLst/>
          </a:prstGeom>
        </p:spPr>
        <p:txBody>
          <a:bodyPr wrap="square">
            <a:spAutoFit/>
          </a:bodyPr>
          <a:lstStyle/>
          <a:p>
            <a:pPr lvl="0" algn="ctr"/>
            <a:r>
              <a:rPr lang="en-US" b="1" u="sng" dirty="0">
                <a:solidFill>
                  <a:schemeClr val="accent5">
                    <a:lumMod val="50000"/>
                  </a:schemeClr>
                </a:solidFill>
                <a:latin typeface="+mn-lt"/>
              </a:rPr>
              <a:t>Equipment Cost </a:t>
            </a:r>
          </a:p>
          <a:p>
            <a:pPr lvl="0" algn="ctr"/>
            <a:r>
              <a:rPr lang="en-US" b="1" dirty="0">
                <a:solidFill>
                  <a:schemeClr val="accent5">
                    <a:lumMod val="50000"/>
                  </a:schemeClr>
                </a:solidFill>
                <a:latin typeface="+mn-lt"/>
              </a:rPr>
              <a:t>$599 IM-Home Wireless Equipment</a:t>
            </a:r>
          </a:p>
          <a:p>
            <a:pPr lvl="0" algn="ctr"/>
            <a:r>
              <a:rPr lang="en-US" b="1" dirty="0">
                <a:solidFill>
                  <a:schemeClr val="accent5">
                    <a:lumMod val="50000"/>
                  </a:schemeClr>
                </a:solidFill>
                <a:latin typeface="+mn-lt"/>
              </a:rPr>
              <a:t>$499 IM-Home Wired Equipment</a:t>
            </a:r>
          </a:p>
          <a:p>
            <a:pPr lvl="0" algn="ctr"/>
            <a:r>
              <a:rPr lang="en-US" b="1" dirty="0">
                <a:solidFill>
                  <a:schemeClr val="accent5">
                    <a:lumMod val="50000"/>
                  </a:schemeClr>
                </a:solidFill>
                <a:latin typeface="+mn-lt"/>
              </a:rPr>
              <a:t>$99 Additional License</a:t>
            </a:r>
          </a:p>
          <a:p>
            <a:pPr lvl="0" algn="ctr"/>
            <a:r>
              <a:rPr lang="en-US" b="1" dirty="0">
                <a:solidFill>
                  <a:schemeClr val="accent5">
                    <a:lumMod val="50000"/>
                  </a:schemeClr>
                </a:solidFill>
                <a:latin typeface="+mn-lt"/>
              </a:rPr>
              <a:t>**Plus Your Clinical Fees**</a:t>
            </a:r>
          </a:p>
        </p:txBody>
      </p:sp>
    </p:spTree>
    <p:extLst>
      <p:ext uri="{BB962C8B-B14F-4D97-AF65-F5344CB8AC3E}">
        <p14:creationId xmlns:p14="http://schemas.microsoft.com/office/powerpoint/2010/main" val="19745841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Profit Example – Clinic to Home</a:t>
            </a:r>
          </a:p>
        </p:txBody>
      </p:sp>
      <p:graphicFrame>
        <p:nvGraphicFramePr>
          <p:cNvPr id="9" name="Content Placeholder 6"/>
          <p:cNvGraphicFramePr>
            <a:graphicFrameLocks noGrp="1"/>
          </p:cNvGraphicFramePr>
          <p:nvPr>
            <p:ph idx="1"/>
            <p:extLst>
              <p:ext uri="{D42A27DB-BD31-4B8C-83A1-F6EECF244321}">
                <p14:modId xmlns:p14="http://schemas.microsoft.com/office/powerpoint/2010/main" val="3935461653"/>
              </p:ext>
            </p:extLst>
          </p:nvPr>
        </p:nvGraphicFramePr>
        <p:xfrm>
          <a:off x="419100" y="1219200"/>
          <a:ext cx="8305800" cy="3718560"/>
        </p:xfrm>
        <a:graphic>
          <a:graphicData uri="http://schemas.openxmlformats.org/drawingml/2006/table">
            <a:tbl>
              <a:tblPr firstRow="1" bandRow="1">
                <a:tableStyleId>{F5AB1C69-6EDB-4FF4-983F-18BD219EF322}</a:tableStyleId>
              </a:tblPr>
              <a:tblGrid>
                <a:gridCol w="3924300">
                  <a:extLst>
                    <a:ext uri="{9D8B030D-6E8A-4147-A177-3AD203B41FA5}">
                      <a16:colId xmlns:a16="http://schemas.microsoft.com/office/drawing/2014/main" val="20000"/>
                    </a:ext>
                  </a:extLst>
                </a:gridCol>
                <a:gridCol w="1460500">
                  <a:extLst>
                    <a:ext uri="{9D8B030D-6E8A-4147-A177-3AD203B41FA5}">
                      <a16:colId xmlns:a16="http://schemas.microsoft.com/office/drawing/2014/main" val="20001"/>
                    </a:ext>
                  </a:extLst>
                </a:gridCol>
                <a:gridCol w="1460500">
                  <a:extLst>
                    <a:ext uri="{9D8B030D-6E8A-4147-A177-3AD203B41FA5}">
                      <a16:colId xmlns:a16="http://schemas.microsoft.com/office/drawing/2014/main" val="20002"/>
                    </a:ext>
                  </a:extLst>
                </a:gridCol>
                <a:gridCol w="1460500">
                  <a:extLst>
                    <a:ext uri="{9D8B030D-6E8A-4147-A177-3AD203B41FA5}">
                      <a16:colId xmlns:a16="http://schemas.microsoft.com/office/drawing/2014/main" val="20003"/>
                    </a:ext>
                  </a:extLst>
                </a:gridCol>
              </a:tblGrid>
              <a:tr h="233795">
                <a:tc rowSpan="2">
                  <a:txBody>
                    <a:bodyPr/>
                    <a:lstStyle/>
                    <a:p>
                      <a:r>
                        <a:rPr lang="en-US" dirty="0"/>
                        <a:t>IM Services</a:t>
                      </a:r>
                    </a:p>
                  </a:txBody>
                  <a:tcPr anchor="ctr">
                    <a:lnR w="12700" cap="flat" cmpd="sng" algn="ctr">
                      <a:solidFill>
                        <a:prstClr val="white"/>
                      </a:solidFill>
                      <a:prstDash val="solid"/>
                      <a:round/>
                      <a:headEnd type="none" w="med" len="med"/>
                      <a:tailEnd type="none" w="med" len="med"/>
                    </a:lnR>
                  </a:tcPr>
                </a:tc>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t>Patient Type by Function</a:t>
                      </a:r>
                    </a:p>
                  </a:txBody>
                  <a:tcPr anchor="ctr">
                    <a:lnL w="12700" cap="flat" cmpd="sng" algn="ctr">
                      <a:solidFill>
                        <a:prstClr val="white"/>
                      </a:solidFill>
                      <a:prstDash val="solid"/>
                      <a:round/>
                      <a:headEnd type="none" w="med" len="med"/>
                      <a:tailEnd type="none" w="med" len="med"/>
                    </a:lnL>
                    <a:lnB w="12700" cap="flat" cmpd="sng" algn="ctr">
                      <a:solidFill>
                        <a:prstClr val="white"/>
                      </a:solidFill>
                      <a:prstDash val="solid"/>
                      <a:round/>
                      <a:headEnd type="none" w="med" len="med"/>
                      <a:tailEnd type="none" w="med" len="med"/>
                    </a:lnB>
                    <a:solidFill>
                      <a:schemeClr val="accent3"/>
                    </a:solidFill>
                  </a:tcPr>
                </a:tc>
                <a:tc hMerge="1">
                  <a:txBody>
                    <a:bodyPr/>
                    <a:lstStyle/>
                    <a:p>
                      <a:endParaRPr lang="en-US" dirty="0"/>
                    </a:p>
                  </a:txBody>
                  <a:tcPr>
                    <a:lnB w="57150" cap="flat" cmpd="sng" algn="ctr">
                      <a:solidFill>
                        <a:prstClr val="white"/>
                      </a:solidFill>
                      <a:prstDash val="solid"/>
                      <a:round/>
                      <a:headEnd type="none" w="med" len="med"/>
                      <a:tailEnd type="none" w="med" len="med"/>
                    </a:lnB>
                    <a:solidFill>
                      <a:schemeClr val="accent3"/>
                    </a:solidFill>
                  </a:tcPr>
                </a:tc>
                <a:tc hMerge="1">
                  <a:txBody>
                    <a:bodyPr/>
                    <a:lstStyle/>
                    <a:p>
                      <a:endParaRPr lang="en-US" dirty="0"/>
                    </a:p>
                  </a:txBody>
                  <a:tcPr>
                    <a:lnB w="57150" cap="flat" cmpd="sng" algn="ctr">
                      <a:solidFill>
                        <a:prstClr val="white"/>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441614">
                <a:tc vMerge="1">
                  <a:txBody>
                    <a:bodyPr/>
                    <a:lstStyle/>
                    <a:p>
                      <a:endParaRPr lang="en-US"/>
                    </a:p>
                  </a:txBody>
                  <a:tcPr/>
                </a:tc>
                <a:tc>
                  <a:txBody>
                    <a:bodyPr/>
                    <a:lstStyle/>
                    <a:p>
                      <a:pPr algn="ctr"/>
                      <a:r>
                        <a:rPr lang="en-US" sz="1400" b="1" dirty="0">
                          <a:solidFill>
                            <a:schemeClr val="bg1"/>
                          </a:solidFill>
                        </a:rPr>
                        <a:t>High </a:t>
                      </a:r>
                      <a:br>
                        <a:rPr lang="en-US" sz="1400" b="1" dirty="0">
                          <a:solidFill>
                            <a:schemeClr val="bg1"/>
                          </a:solidFill>
                        </a:rPr>
                      </a:br>
                      <a:r>
                        <a:rPr lang="en-US" sz="1400" b="1" dirty="0">
                          <a:solidFill>
                            <a:schemeClr val="bg1"/>
                          </a:solidFill>
                        </a:rPr>
                        <a:t>(3-5</a:t>
                      </a:r>
                      <a:r>
                        <a:rPr lang="en-US" sz="1400" b="1" baseline="0" dirty="0">
                          <a:solidFill>
                            <a:schemeClr val="bg1"/>
                          </a:solidFill>
                        </a:rPr>
                        <a:t> weeks)</a:t>
                      </a:r>
                      <a:endParaRPr lang="en-US" sz="1400" b="1" dirty="0">
                        <a:solidFill>
                          <a:schemeClr val="bg1"/>
                        </a:solidFill>
                      </a:endParaRPr>
                    </a:p>
                  </a:txBody>
                  <a:tcPr anchor="ctr">
                    <a:lnL w="12700" cap="flat" cmpd="sng" algn="ctr">
                      <a:solidFill>
                        <a:prstClr val="white"/>
                      </a:solidFill>
                      <a:prstDash val="solid"/>
                      <a:round/>
                      <a:headEnd type="none" w="med" len="med"/>
                      <a:tailEnd type="none" w="med" len="med"/>
                    </a:lnL>
                    <a:lnT w="12700" cap="flat" cmpd="sng" algn="ctr">
                      <a:solidFill>
                        <a:prstClr val="white"/>
                      </a:solidFill>
                      <a:prstDash val="solid"/>
                      <a:round/>
                      <a:headEnd type="none" w="med" len="med"/>
                      <a:tailEnd type="none" w="med" len="med"/>
                    </a:lnT>
                    <a:lnB w="57150" cap="flat" cmpd="sng" algn="ctr">
                      <a:solidFill>
                        <a:prstClr val="white"/>
                      </a:solidFill>
                      <a:prstDash val="solid"/>
                      <a:round/>
                      <a:headEnd type="none" w="med" len="med"/>
                      <a:tailEnd type="none" w="med" len="med"/>
                    </a:lnB>
                    <a:solidFill>
                      <a:schemeClr val="accent3"/>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Medium </a:t>
                      </a:r>
                      <a:br>
                        <a:rPr lang="en-US" sz="1400" b="1" dirty="0">
                          <a:solidFill>
                            <a:schemeClr val="bg1"/>
                          </a:solidFill>
                        </a:rPr>
                      </a:br>
                      <a:r>
                        <a:rPr lang="en-US" sz="1400" b="1" dirty="0">
                          <a:solidFill>
                            <a:schemeClr val="bg1"/>
                          </a:solidFill>
                        </a:rPr>
                        <a:t>(5-8</a:t>
                      </a:r>
                      <a:r>
                        <a:rPr lang="en-US" sz="1400" b="1" baseline="0" dirty="0">
                          <a:solidFill>
                            <a:schemeClr val="bg1"/>
                          </a:solidFill>
                        </a:rPr>
                        <a:t> weeks)</a:t>
                      </a:r>
                      <a:endParaRPr lang="en-US" sz="1400" b="1" dirty="0">
                        <a:solidFill>
                          <a:schemeClr val="bg1"/>
                        </a:solidFill>
                      </a:endParaRPr>
                    </a:p>
                  </a:txBody>
                  <a:tcPr anchor="ctr">
                    <a:lnT w="12700" cap="flat" cmpd="sng" algn="ctr">
                      <a:solidFill>
                        <a:prstClr val="white"/>
                      </a:solidFill>
                      <a:prstDash val="solid"/>
                      <a:round/>
                      <a:headEnd type="none" w="med" len="med"/>
                      <a:tailEnd type="none" w="med" len="med"/>
                    </a:lnT>
                    <a:lnB w="57150" cap="flat" cmpd="sng" algn="ctr">
                      <a:solidFill>
                        <a:prstClr val="white"/>
                      </a:solidFill>
                      <a:prstDash val="solid"/>
                      <a:round/>
                      <a:headEnd type="none" w="med" len="med"/>
                      <a:tailEnd type="none" w="med" len="med"/>
                    </a:lnB>
                    <a:solidFill>
                      <a:schemeClr val="accent3"/>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Low </a:t>
                      </a:r>
                      <a:br>
                        <a:rPr lang="en-US" sz="1400" b="1" dirty="0">
                          <a:solidFill>
                            <a:schemeClr val="bg1"/>
                          </a:solidFill>
                        </a:rPr>
                      </a:br>
                      <a:r>
                        <a:rPr lang="en-US" sz="1400" b="1" dirty="0">
                          <a:solidFill>
                            <a:schemeClr val="bg1"/>
                          </a:solidFill>
                        </a:rPr>
                        <a:t>(3-5</a:t>
                      </a:r>
                      <a:r>
                        <a:rPr lang="en-US" sz="1400" b="1" baseline="0" dirty="0">
                          <a:solidFill>
                            <a:schemeClr val="bg1"/>
                          </a:solidFill>
                        </a:rPr>
                        <a:t> weeks)</a:t>
                      </a:r>
                      <a:endParaRPr lang="en-US" sz="1400" b="1" dirty="0">
                        <a:solidFill>
                          <a:schemeClr val="bg1"/>
                        </a:solidFill>
                      </a:endParaRPr>
                    </a:p>
                  </a:txBody>
                  <a:tcPr anchor="ctr">
                    <a:lnT w="12700" cap="flat" cmpd="sng" algn="ctr">
                      <a:solidFill>
                        <a:prstClr val="white"/>
                      </a:solidFill>
                      <a:prstDash val="solid"/>
                      <a:round/>
                      <a:headEnd type="none" w="med" len="med"/>
                      <a:tailEnd type="none" w="med" len="med"/>
                    </a:lnT>
                    <a:lnB w="57150" cap="flat" cmpd="sng" algn="ctr">
                      <a:solidFill>
                        <a:prstClr val="white"/>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121920">
                <a:tc>
                  <a:txBody>
                    <a:bodyPr/>
                    <a:lstStyle/>
                    <a:p>
                      <a:r>
                        <a:rPr lang="en-US" sz="1200" dirty="0">
                          <a:solidFill>
                            <a:schemeClr val="tx1">
                              <a:lumMod val="65000"/>
                              <a:lumOff val="35000"/>
                            </a:schemeClr>
                          </a:solidFill>
                        </a:rPr>
                        <a:t>Initial Assessment &amp; Set-up (1 </a:t>
                      </a:r>
                      <a:r>
                        <a:rPr lang="en-US" sz="1200" dirty="0" err="1">
                          <a:solidFill>
                            <a:schemeClr val="tx1">
                              <a:lumMod val="65000"/>
                              <a:lumOff val="35000"/>
                            </a:schemeClr>
                          </a:solidFill>
                        </a:rPr>
                        <a:t>hr</a:t>
                      </a:r>
                      <a:r>
                        <a:rPr lang="en-US" sz="1200" dirty="0">
                          <a:solidFill>
                            <a:schemeClr val="tx1">
                              <a:lumMod val="65000"/>
                              <a:lumOff val="35000"/>
                            </a:schemeClr>
                          </a:solidFill>
                        </a:rPr>
                        <a:t>, 30 min)</a:t>
                      </a:r>
                    </a:p>
                  </a:txBody>
                  <a:tcPr/>
                </a:tc>
                <a:tc>
                  <a:txBody>
                    <a:bodyPr/>
                    <a:lstStyle/>
                    <a:p>
                      <a:pPr algn="ctr"/>
                      <a:r>
                        <a:rPr lang="en-US" sz="1200" dirty="0">
                          <a:solidFill>
                            <a:schemeClr val="tx1">
                              <a:lumMod val="65000"/>
                              <a:lumOff val="35000"/>
                            </a:schemeClr>
                          </a:solidFill>
                        </a:rPr>
                        <a:t>1</a:t>
                      </a:r>
                    </a:p>
                  </a:txBody>
                  <a:tcPr>
                    <a:lnT w="57150" cap="flat" cmpd="sng" algn="ctr">
                      <a:solidFill>
                        <a:prstClr val="white"/>
                      </a:solidFill>
                      <a:prstDash val="solid"/>
                      <a:round/>
                      <a:headEnd type="none" w="med" len="med"/>
                      <a:tailEnd type="none" w="med" len="med"/>
                    </a:lnT>
                  </a:tcPr>
                </a:tc>
                <a:tc>
                  <a:txBody>
                    <a:bodyPr/>
                    <a:lstStyle/>
                    <a:p>
                      <a:pPr algn="ctr"/>
                      <a:r>
                        <a:rPr lang="en-US" sz="1200" dirty="0">
                          <a:solidFill>
                            <a:schemeClr val="tx1">
                              <a:lumMod val="65000"/>
                              <a:lumOff val="35000"/>
                            </a:schemeClr>
                          </a:solidFill>
                        </a:rPr>
                        <a:t>1</a:t>
                      </a:r>
                    </a:p>
                  </a:txBody>
                  <a:tcPr>
                    <a:lnT w="57150" cap="flat" cmpd="sng" algn="ctr">
                      <a:solidFill>
                        <a:prstClr val="white"/>
                      </a:solidFill>
                      <a:prstDash val="solid"/>
                      <a:round/>
                      <a:headEnd type="none" w="med" len="med"/>
                      <a:tailEnd type="none" w="med" len="med"/>
                    </a:lnT>
                  </a:tcPr>
                </a:tc>
                <a:tc>
                  <a:txBody>
                    <a:bodyPr/>
                    <a:lstStyle/>
                    <a:p>
                      <a:pPr algn="ctr"/>
                      <a:r>
                        <a:rPr lang="en-US" sz="1200" dirty="0">
                          <a:solidFill>
                            <a:schemeClr val="tx1">
                              <a:lumMod val="65000"/>
                              <a:lumOff val="35000"/>
                            </a:schemeClr>
                          </a:solidFill>
                        </a:rPr>
                        <a:t>1</a:t>
                      </a:r>
                    </a:p>
                  </a:txBody>
                  <a:tcPr>
                    <a:lnT w="57150" cap="flat" cmpd="sng" algn="ctr">
                      <a:solidFill>
                        <a:prstClr val="white"/>
                      </a:solidFill>
                      <a:prstDash val="solid"/>
                      <a:round/>
                      <a:headEnd type="none" w="med" len="med"/>
                      <a:tailEnd type="none" w="med" len="med"/>
                    </a:lnT>
                  </a:tcPr>
                </a:tc>
                <a:extLst>
                  <a:ext uri="{0D108BD9-81ED-4DB2-BD59-A6C34878D82A}">
                    <a16:rowId xmlns:a16="http://schemas.microsoft.com/office/drawing/2014/main" val="10002"/>
                  </a:ext>
                </a:extLst>
              </a:tr>
              <a:tr h="0">
                <a:tc>
                  <a:txBody>
                    <a:bodyPr/>
                    <a:lstStyle/>
                    <a:p>
                      <a:r>
                        <a:rPr lang="en-US" sz="1200" dirty="0">
                          <a:solidFill>
                            <a:schemeClr val="tx1">
                              <a:lumMod val="65000"/>
                              <a:lumOff val="35000"/>
                            </a:schemeClr>
                          </a:solidFill>
                        </a:rPr>
                        <a:t>Virtual Consultation (15 min)</a:t>
                      </a:r>
                    </a:p>
                  </a:txBody>
                  <a:tcPr/>
                </a:tc>
                <a:tc>
                  <a:txBody>
                    <a:bodyPr/>
                    <a:lstStyle/>
                    <a:p>
                      <a:pPr algn="ctr"/>
                      <a:r>
                        <a:rPr lang="en-US" sz="1200" dirty="0">
                          <a:solidFill>
                            <a:schemeClr val="tx1">
                              <a:lumMod val="65000"/>
                              <a:lumOff val="35000"/>
                            </a:schemeClr>
                          </a:solidFill>
                        </a:rPr>
                        <a:t>5</a:t>
                      </a:r>
                    </a:p>
                  </a:txBody>
                  <a:tcPr/>
                </a:tc>
                <a:tc>
                  <a:txBody>
                    <a:bodyPr/>
                    <a:lstStyle/>
                    <a:p>
                      <a:pPr algn="ctr"/>
                      <a:r>
                        <a:rPr lang="en-US" sz="1200" dirty="0">
                          <a:solidFill>
                            <a:schemeClr val="tx1">
                              <a:lumMod val="65000"/>
                              <a:lumOff val="35000"/>
                            </a:schemeClr>
                          </a:solidFill>
                        </a:rPr>
                        <a:t>8</a:t>
                      </a:r>
                    </a:p>
                  </a:txBody>
                  <a:tcPr/>
                </a:tc>
                <a:tc>
                  <a:txBody>
                    <a:bodyPr/>
                    <a:lstStyle/>
                    <a:p>
                      <a:pPr algn="ctr"/>
                      <a:r>
                        <a:rPr lang="en-US" sz="1200" dirty="0">
                          <a:solidFill>
                            <a:schemeClr val="tx1">
                              <a:lumMod val="65000"/>
                              <a:lumOff val="35000"/>
                            </a:schemeClr>
                          </a:solidFill>
                        </a:rPr>
                        <a:t>12</a:t>
                      </a:r>
                    </a:p>
                  </a:txBody>
                  <a:tcPr/>
                </a:tc>
                <a:extLst>
                  <a:ext uri="{0D108BD9-81ED-4DB2-BD59-A6C34878D82A}">
                    <a16:rowId xmlns:a16="http://schemas.microsoft.com/office/drawing/2014/main" val="10003"/>
                  </a:ext>
                </a:extLst>
              </a:tr>
              <a:tr h="152400">
                <a:tc>
                  <a:txBody>
                    <a:bodyPr/>
                    <a:lstStyle/>
                    <a:p>
                      <a:r>
                        <a:rPr lang="en-US" sz="1200" dirty="0">
                          <a:solidFill>
                            <a:schemeClr val="tx1">
                              <a:lumMod val="65000"/>
                              <a:lumOff val="35000"/>
                            </a:schemeClr>
                          </a:solidFill>
                        </a:rPr>
                        <a:t>In-Clinic Session (1 </a:t>
                      </a:r>
                      <a:r>
                        <a:rPr lang="en-US" sz="1200" dirty="0" err="1">
                          <a:solidFill>
                            <a:schemeClr val="tx1">
                              <a:lumMod val="65000"/>
                              <a:lumOff val="35000"/>
                            </a:schemeClr>
                          </a:solidFill>
                        </a:rPr>
                        <a:t>hr</a:t>
                      </a:r>
                      <a:r>
                        <a:rPr lang="en-US" sz="1200" dirty="0">
                          <a:solidFill>
                            <a:schemeClr val="tx1">
                              <a:lumMod val="65000"/>
                              <a:lumOff val="35000"/>
                            </a:schemeClr>
                          </a:solidFill>
                        </a:rPr>
                        <a:t>)</a:t>
                      </a:r>
                    </a:p>
                  </a:txBody>
                  <a:tcPr/>
                </a:tc>
                <a:tc>
                  <a:txBody>
                    <a:bodyPr/>
                    <a:lstStyle/>
                    <a:p>
                      <a:pPr algn="ctr"/>
                      <a:r>
                        <a:rPr lang="en-US" sz="1200" dirty="0">
                          <a:solidFill>
                            <a:schemeClr val="tx1">
                              <a:lumMod val="65000"/>
                              <a:lumOff val="35000"/>
                            </a:schemeClr>
                          </a:solidFill>
                        </a:rPr>
                        <a:t>2</a:t>
                      </a:r>
                    </a:p>
                  </a:txBody>
                  <a:tcPr/>
                </a:tc>
                <a:tc>
                  <a:txBody>
                    <a:bodyPr/>
                    <a:lstStyle/>
                    <a:p>
                      <a:pPr algn="ctr"/>
                      <a:r>
                        <a:rPr lang="en-US" sz="1200" dirty="0">
                          <a:solidFill>
                            <a:schemeClr val="tx1">
                              <a:lumMod val="65000"/>
                              <a:lumOff val="35000"/>
                            </a:schemeClr>
                          </a:solidFill>
                        </a:rPr>
                        <a:t>4</a:t>
                      </a:r>
                    </a:p>
                  </a:txBody>
                  <a:tcPr/>
                </a:tc>
                <a:tc>
                  <a:txBody>
                    <a:bodyPr/>
                    <a:lstStyle/>
                    <a:p>
                      <a:pPr algn="ctr"/>
                      <a:r>
                        <a:rPr lang="en-US" sz="1200" dirty="0">
                          <a:solidFill>
                            <a:schemeClr val="tx1">
                              <a:lumMod val="65000"/>
                              <a:lumOff val="35000"/>
                            </a:schemeClr>
                          </a:solidFill>
                        </a:rPr>
                        <a:t>6</a:t>
                      </a:r>
                    </a:p>
                  </a:txBody>
                  <a:tcPr/>
                </a:tc>
                <a:extLst>
                  <a:ext uri="{0D108BD9-81ED-4DB2-BD59-A6C34878D82A}">
                    <a16:rowId xmlns:a16="http://schemas.microsoft.com/office/drawing/2014/main" val="10004"/>
                  </a:ext>
                </a:extLst>
              </a:tr>
              <a:tr h="129540">
                <a:tc>
                  <a:txBody>
                    <a:bodyPr/>
                    <a:lstStyle/>
                    <a:p>
                      <a:r>
                        <a:rPr lang="en-US" sz="1200" dirty="0">
                          <a:solidFill>
                            <a:schemeClr val="tx1">
                              <a:lumMod val="65000"/>
                              <a:lumOff val="35000"/>
                            </a:schemeClr>
                          </a:solidFill>
                        </a:rPr>
                        <a:t>Re-Assessment</a:t>
                      </a:r>
                      <a:r>
                        <a:rPr lang="en-US" sz="1200" baseline="0" dirty="0">
                          <a:solidFill>
                            <a:schemeClr val="tx1">
                              <a:lumMod val="65000"/>
                              <a:lumOff val="35000"/>
                            </a:schemeClr>
                          </a:solidFill>
                        </a:rPr>
                        <a:t> (1 </a:t>
                      </a:r>
                      <a:r>
                        <a:rPr lang="en-US" sz="1200" baseline="0" dirty="0" err="1">
                          <a:solidFill>
                            <a:schemeClr val="tx1">
                              <a:lumMod val="65000"/>
                              <a:lumOff val="35000"/>
                            </a:schemeClr>
                          </a:solidFill>
                        </a:rPr>
                        <a:t>hr</a:t>
                      </a:r>
                      <a:r>
                        <a:rPr lang="en-US" sz="1200" baseline="0" dirty="0">
                          <a:solidFill>
                            <a:schemeClr val="tx1">
                              <a:lumMod val="65000"/>
                              <a:lumOff val="35000"/>
                            </a:schemeClr>
                          </a:solidFill>
                        </a:rPr>
                        <a:t>)</a:t>
                      </a:r>
                      <a:endParaRPr lang="en-US" sz="1200" dirty="0">
                        <a:solidFill>
                          <a:schemeClr val="tx1">
                            <a:lumMod val="65000"/>
                            <a:lumOff val="35000"/>
                          </a:schemeClr>
                        </a:solidFill>
                      </a:endParaRPr>
                    </a:p>
                  </a:txBody>
                  <a:tcPr/>
                </a:tc>
                <a:tc>
                  <a:txBody>
                    <a:bodyPr/>
                    <a:lstStyle/>
                    <a:p>
                      <a:pPr algn="ctr"/>
                      <a:r>
                        <a:rPr lang="en-US" sz="1200" dirty="0">
                          <a:solidFill>
                            <a:schemeClr val="tx1">
                              <a:lumMod val="65000"/>
                              <a:lumOff val="35000"/>
                            </a:schemeClr>
                          </a:solidFill>
                        </a:rPr>
                        <a:t>1</a:t>
                      </a:r>
                    </a:p>
                  </a:txBody>
                  <a:tcPr/>
                </a:tc>
                <a:tc>
                  <a:txBody>
                    <a:bodyPr/>
                    <a:lstStyle/>
                    <a:p>
                      <a:pPr algn="ctr"/>
                      <a:r>
                        <a:rPr lang="en-US" sz="1200" dirty="0">
                          <a:solidFill>
                            <a:schemeClr val="tx1">
                              <a:lumMod val="65000"/>
                              <a:lumOff val="35000"/>
                            </a:schemeClr>
                          </a:solidFill>
                        </a:rPr>
                        <a:t>1</a:t>
                      </a:r>
                    </a:p>
                  </a:txBody>
                  <a:tcPr/>
                </a:tc>
                <a:tc>
                  <a:txBody>
                    <a:bodyPr/>
                    <a:lstStyle/>
                    <a:p>
                      <a:pPr algn="ctr"/>
                      <a:r>
                        <a:rPr lang="en-US" sz="1200" dirty="0">
                          <a:solidFill>
                            <a:schemeClr val="tx1">
                              <a:lumMod val="65000"/>
                              <a:lumOff val="35000"/>
                            </a:schemeClr>
                          </a:solidFill>
                        </a:rPr>
                        <a:t>2</a:t>
                      </a:r>
                    </a:p>
                  </a:txBody>
                  <a:tcPr/>
                </a:tc>
                <a:extLst>
                  <a:ext uri="{0D108BD9-81ED-4DB2-BD59-A6C34878D82A}">
                    <a16:rowId xmlns:a16="http://schemas.microsoft.com/office/drawing/2014/main" val="10005"/>
                  </a:ext>
                </a:extLst>
              </a:tr>
              <a:tr h="0">
                <a:tc>
                  <a:txBody>
                    <a:bodyPr/>
                    <a:lstStyle/>
                    <a:p>
                      <a:pPr algn="r"/>
                      <a:r>
                        <a:rPr lang="en-US" sz="1400" b="1" dirty="0">
                          <a:solidFill>
                            <a:schemeClr val="accent5"/>
                          </a:solidFill>
                        </a:rPr>
                        <a:t>Total Revenue</a:t>
                      </a:r>
                      <a:r>
                        <a:rPr lang="en-US" sz="1400" b="1" baseline="0" dirty="0">
                          <a:solidFill>
                            <a:schemeClr val="accent5"/>
                          </a:solidFill>
                        </a:rPr>
                        <a:t> to Clinician</a:t>
                      </a:r>
                      <a:endParaRPr lang="en-US" sz="1400" b="1" dirty="0">
                        <a:solidFill>
                          <a:schemeClr val="accent5"/>
                        </a:solidFill>
                      </a:endParaRPr>
                    </a:p>
                  </a:txBody>
                  <a:tcPr/>
                </a:tc>
                <a:tc>
                  <a:txBody>
                    <a:bodyPr/>
                    <a:lstStyle/>
                    <a:p>
                      <a:pPr algn="ctr"/>
                      <a:r>
                        <a:rPr lang="en-US" sz="1400" b="1" dirty="0">
                          <a:solidFill>
                            <a:schemeClr val="accent5"/>
                          </a:solidFill>
                        </a:rPr>
                        <a:t>$625</a:t>
                      </a:r>
                    </a:p>
                  </a:txBody>
                  <a:tcPr/>
                </a:tc>
                <a:tc>
                  <a:txBody>
                    <a:bodyPr/>
                    <a:lstStyle/>
                    <a:p>
                      <a:pPr algn="ctr"/>
                      <a:r>
                        <a:rPr lang="en-US" sz="1400" b="1" dirty="0">
                          <a:solidFill>
                            <a:schemeClr val="accent5"/>
                          </a:solidFill>
                        </a:rPr>
                        <a:t>$900</a:t>
                      </a:r>
                    </a:p>
                  </a:txBody>
                  <a:tcPr/>
                </a:tc>
                <a:tc>
                  <a:txBody>
                    <a:bodyPr/>
                    <a:lstStyle/>
                    <a:p>
                      <a:pPr algn="ctr"/>
                      <a:r>
                        <a:rPr lang="en-US" sz="1400" b="1" dirty="0">
                          <a:solidFill>
                            <a:schemeClr val="accent5"/>
                          </a:solidFill>
                        </a:rPr>
                        <a:t>$1300</a:t>
                      </a:r>
                    </a:p>
                  </a:txBody>
                  <a:tcPr/>
                </a:tc>
                <a:extLst>
                  <a:ext uri="{0D108BD9-81ED-4DB2-BD59-A6C34878D82A}">
                    <a16:rowId xmlns:a16="http://schemas.microsoft.com/office/drawing/2014/main" val="10006"/>
                  </a:ext>
                </a:extLst>
              </a:tr>
              <a:tr h="0">
                <a:tc>
                  <a:txBody>
                    <a:bodyPr/>
                    <a:lstStyle/>
                    <a:p>
                      <a:pPr algn="r"/>
                      <a:r>
                        <a:rPr lang="en-US" sz="1400" b="1" dirty="0">
                          <a:solidFill>
                            <a:schemeClr val="tx2">
                              <a:lumMod val="50000"/>
                            </a:schemeClr>
                          </a:solidFill>
                        </a:rPr>
                        <a:t>Total Clinician Time Spent with IM-Home</a:t>
                      </a:r>
                    </a:p>
                  </a:txBody>
                  <a:tcPr/>
                </a:tc>
                <a:tc>
                  <a:txBody>
                    <a:bodyPr/>
                    <a:lstStyle/>
                    <a:p>
                      <a:pPr algn="ctr"/>
                      <a:r>
                        <a:rPr lang="en-US" sz="1400" b="1" dirty="0">
                          <a:solidFill>
                            <a:schemeClr val="tx2">
                              <a:lumMod val="50000"/>
                            </a:schemeClr>
                          </a:solidFill>
                        </a:rPr>
                        <a:t>6 </a:t>
                      </a:r>
                      <a:r>
                        <a:rPr lang="en-US" sz="1400" b="1" dirty="0" err="1">
                          <a:solidFill>
                            <a:schemeClr val="tx2">
                              <a:lumMod val="50000"/>
                            </a:schemeClr>
                          </a:solidFill>
                        </a:rPr>
                        <a:t>hrs</a:t>
                      </a:r>
                      <a:r>
                        <a:rPr lang="en-US" sz="1400" b="1" dirty="0">
                          <a:solidFill>
                            <a:schemeClr val="tx2">
                              <a:lumMod val="50000"/>
                            </a:schemeClr>
                          </a:solidFill>
                        </a:rPr>
                        <a:t>,</a:t>
                      </a:r>
                      <a:r>
                        <a:rPr lang="en-US" sz="1400" b="1" baseline="0" dirty="0">
                          <a:solidFill>
                            <a:schemeClr val="tx2">
                              <a:lumMod val="50000"/>
                            </a:schemeClr>
                          </a:solidFill>
                        </a:rPr>
                        <a:t> 45 min</a:t>
                      </a:r>
                      <a:endParaRPr lang="en-US" sz="1400" b="1" dirty="0">
                        <a:solidFill>
                          <a:schemeClr val="tx2">
                            <a:lumMod val="50000"/>
                          </a:schemeClr>
                        </a:solidFill>
                      </a:endParaRPr>
                    </a:p>
                  </a:txBody>
                  <a:tcPr/>
                </a:tc>
                <a:tc>
                  <a:txBody>
                    <a:bodyPr/>
                    <a:lstStyle/>
                    <a:p>
                      <a:pPr algn="ctr"/>
                      <a:r>
                        <a:rPr lang="en-US" sz="1400" b="1" dirty="0">
                          <a:solidFill>
                            <a:schemeClr val="tx2">
                              <a:lumMod val="50000"/>
                            </a:schemeClr>
                          </a:solidFill>
                        </a:rPr>
                        <a:t>9 </a:t>
                      </a:r>
                      <a:r>
                        <a:rPr lang="en-US" sz="1400" b="1" dirty="0" err="1">
                          <a:solidFill>
                            <a:schemeClr val="tx2">
                              <a:lumMod val="50000"/>
                            </a:schemeClr>
                          </a:solidFill>
                        </a:rPr>
                        <a:t>hrs</a:t>
                      </a:r>
                      <a:endParaRPr lang="en-US" sz="1400" b="1" dirty="0">
                        <a:solidFill>
                          <a:schemeClr val="tx2">
                            <a:lumMod val="50000"/>
                          </a:schemeClr>
                        </a:solidFill>
                      </a:endParaRPr>
                    </a:p>
                  </a:txBody>
                  <a:tcPr/>
                </a:tc>
                <a:tc>
                  <a:txBody>
                    <a:bodyPr/>
                    <a:lstStyle/>
                    <a:p>
                      <a:pPr algn="ctr"/>
                      <a:r>
                        <a:rPr lang="en-US" sz="1400" b="1" dirty="0">
                          <a:solidFill>
                            <a:schemeClr val="tx2">
                              <a:lumMod val="50000"/>
                            </a:schemeClr>
                          </a:solidFill>
                        </a:rPr>
                        <a:t>13 </a:t>
                      </a:r>
                      <a:r>
                        <a:rPr lang="en-US" sz="1400" b="1" dirty="0" err="1">
                          <a:solidFill>
                            <a:schemeClr val="tx2">
                              <a:lumMod val="50000"/>
                            </a:schemeClr>
                          </a:solidFill>
                        </a:rPr>
                        <a:t>hrs</a:t>
                      </a:r>
                      <a:endParaRPr lang="en-US" sz="1400" b="1" dirty="0">
                        <a:solidFill>
                          <a:schemeClr val="tx2">
                            <a:lumMod val="50000"/>
                          </a:schemeClr>
                        </a:solidFill>
                      </a:endParaRPr>
                    </a:p>
                  </a:txBody>
                  <a:tcPr/>
                </a:tc>
                <a:extLst>
                  <a:ext uri="{0D108BD9-81ED-4DB2-BD59-A6C34878D82A}">
                    <a16:rowId xmlns:a16="http://schemas.microsoft.com/office/drawing/2014/main" val="10007"/>
                  </a:ext>
                </a:extLst>
              </a:tr>
              <a:tr h="0">
                <a:tc>
                  <a:txBody>
                    <a:bodyPr/>
                    <a:lstStyle/>
                    <a:p>
                      <a:pPr algn="r"/>
                      <a:r>
                        <a:rPr lang="en-US" sz="1400" b="1" dirty="0">
                          <a:solidFill>
                            <a:schemeClr val="accent6">
                              <a:lumMod val="50000"/>
                            </a:schemeClr>
                          </a:solidFill>
                        </a:rPr>
                        <a:t>Price</a:t>
                      </a:r>
                      <a:r>
                        <a:rPr lang="en-US" sz="1400" b="1" baseline="0" dirty="0">
                          <a:solidFill>
                            <a:schemeClr val="accent6">
                              <a:lumMod val="50000"/>
                            </a:schemeClr>
                          </a:solidFill>
                        </a:rPr>
                        <a:t> for IM-Home</a:t>
                      </a:r>
                      <a:endParaRPr lang="en-US" sz="1400" b="1" dirty="0">
                        <a:solidFill>
                          <a:schemeClr val="accent6">
                            <a:lumMod val="50000"/>
                          </a:schemeClr>
                        </a:solidFill>
                      </a:endParaRPr>
                    </a:p>
                  </a:txBody>
                  <a:tcPr/>
                </a:tc>
                <a:tc>
                  <a:txBody>
                    <a:bodyPr/>
                    <a:lstStyle/>
                    <a:p>
                      <a:pPr algn="ctr"/>
                      <a:r>
                        <a:rPr lang="en-US" sz="1400" b="1" dirty="0">
                          <a:solidFill>
                            <a:schemeClr val="accent6">
                              <a:lumMod val="50000"/>
                            </a:schemeClr>
                          </a:solidFill>
                        </a:rPr>
                        <a:t>$599</a:t>
                      </a:r>
                    </a:p>
                  </a:txBody>
                  <a:tcPr/>
                </a:tc>
                <a:tc>
                  <a:txBody>
                    <a:bodyPr/>
                    <a:lstStyle/>
                    <a:p>
                      <a:pPr algn="ctr"/>
                      <a:r>
                        <a:rPr lang="en-US" sz="1400" b="1" dirty="0">
                          <a:solidFill>
                            <a:schemeClr val="accent6">
                              <a:lumMod val="50000"/>
                            </a:schemeClr>
                          </a:solidFill>
                        </a:rPr>
                        <a:t>$599</a:t>
                      </a:r>
                    </a:p>
                  </a:txBody>
                  <a:tcPr/>
                </a:tc>
                <a:tc>
                  <a:txBody>
                    <a:bodyPr/>
                    <a:lstStyle/>
                    <a:p>
                      <a:pPr algn="ctr"/>
                      <a:r>
                        <a:rPr lang="en-US" sz="1400" b="1" dirty="0">
                          <a:solidFill>
                            <a:schemeClr val="accent6">
                              <a:lumMod val="50000"/>
                            </a:schemeClr>
                          </a:solidFill>
                        </a:rPr>
                        <a:t>$599</a:t>
                      </a:r>
                    </a:p>
                  </a:txBody>
                  <a:tcPr/>
                </a:tc>
                <a:extLst>
                  <a:ext uri="{0D108BD9-81ED-4DB2-BD59-A6C34878D82A}">
                    <a16:rowId xmlns:a16="http://schemas.microsoft.com/office/drawing/2014/main" val="10008"/>
                  </a:ext>
                </a:extLst>
              </a:tr>
              <a:tr h="0">
                <a:tc>
                  <a:txBody>
                    <a:bodyPr/>
                    <a:lstStyle/>
                    <a:p>
                      <a:pPr algn="r"/>
                      <a:r>
                        <a:rPr lang="en-US" sz="1400" b="1" dirty="0">
                          <a:solidFill>
                            <a:schemeClr val="bg1"/>
                          </a:solidFill>
                        </a:rPr>
                        <a:t>Total Cost to Patient</a:t>
                      </a:r>
                    </a:p>
                  </a:txBody>
                  <a:tcPr>
                    <a:solidFill>
                      <a:schemeClr val="accent3">
                        <a:lumMod val="50000"/>
                      </a:schemeClr>
                    </a:solidFill>
                  </a:tcPr>
                </a:tc>
                <a:tc>
                  <a:txBody>
                    <a:bodyPr/>
                    <a:lstStyle/>
                    <a:p>
                      <a:pPr algn="ctr"/>
                      <a:r>
                        <a:rPr lang="en-US" sz="1400" b="1" dirty="0">
                          <a:solidFill>
                            <a:schemeClr val="bg1"/>
                          </a:solidFill>
                        </a:rPr>
                        <a:t>$1,224</a:t>
                      </a:r>
                    </a:p>
                  </a:txBody>
                  <a:tcPr>
                    <a:solidFill>
                      <a:schemeClr val="accent3">
                        <a:lumMod val="50000"/>
                      </a:schemeClr>
                    </a:solidFill>
                  </a:tcPr>
                </a:tc>
                <a:tc>
                  <a:txBody>
                    <a:bodyPr/>
                    <a:lstStyle/>
                    <a:p>
                      <a:pPr algn="ctr"/>
                      <a:r>
                        <a:rPr lang="en-US" sz="1400" b="1" dirty="0">
                          <a:solidFill>
                            <a:schemeClr val="bg1"/>
                          </a:solidFill>
                        </a:rPr>
                        <a:t>$1,499</a:t>
                      </a:r>
                    </a:p>
                  </a:txBody>
                  <a:tcPr>
                    <a:solidFill>
                      <a:schemeClr val="accent3">
                        <a:lumMod val="50000"/>
                      </a:schemeClr>
                    </a:solidFill>
                  </a:tcPr>
                </a:tc>
                <a:tc>
                  <a:txBody>
                    <a:bodyPr/>
                    <a:lstStyle/>
                    <a:p>
                      <a:pPr algn="ctr"/>
                      <a:r>
                        <a:rPr lang="en-US" sz="1400" b="1" dirty="0">
                          <a:solidFill>
                            <a:schemeClr val="bg1"/>
                          </a:solidFill>
                        </a:rPr>
                        <a:t>$1,899</a:t>
                      </a:r>
                    </a:p>
                  </a:txBody>
                  <a:tcPr>
                    <a:solidFill>
                      <a:schemeClr val="accent3">
                        <a:lumMod val="50000"/>
                      </a:schemeClr>
                    </a:solidFill>
                  </a:tcPr>
                </a:tc>
                <a:extLst>
                  <a:ext uri="{0D108BD9-81ED-4DB2-BD59-A6C34878D82A}">
                    <a16:rowId xmlns:a16="http://schemas.microsoft.com/office/drawing/2014/main" val="10009"/>
                  </a:ext>
                </a:extLst>
              </a:tr>
              <a:tr h="137160">
                <a:tc>
                  <a:txBody>
                    <a:bodyPr/>
                    <a:lstStyle/>
                    <a:p>
                      <a:pPr algn="r"/>
                      <a:r>
                        <a:rPr lang="en-US" sz="1400" dirty="0">
                          <a:solidFill>
                            <a:srgbClr val="595959"/>
                          </a:solidFill>
                        </a:rPr>
                        <a:t>Cost if All in Clinic</a:t>
                      </a:r>
                    </a:p>
                  </a:txBody>
                  <a:tcPr/>
                </a:tc>
                <a:tc>
                  <a:txBody>
                    <a:bodyPr/>
                    <a:lstStyle/>
                    <a:p>
                      <a:pPr algn="ctr"/>
                      <a:r>
                        <a:rPr lang="en-US" sz="1400" dirty="0">
                          <a:solidFill>
                            <a:srgbClr val="595959"/>
                          </a:solidFill>
                        </a:rPr>
                        <a:t>$1,500</a:t>
                      </a:r>
                    </a:p>
                  </a:txBody>
                  <a:tcPr/>
                </a:tc>
                <a:tc>
                  <a:txBody>
                    <a:bodyPr/>
                    <a:lstStyle/>
                    <a:p>
                      <a:pPr algn="ctr"/>
                      <a:r>
                        <a:rPr lang="en-US" sz="1400" dirty="0">
                          <a:solidFill>
                            <a:srgbClr val="595959"/>
                          </a:solidFill>
                        </a:rPr>
                        <a:t>$2,400</a:t>
                      </a:r>
                    </a:p>
                  </a:txBody>
                  <a:tcPr/>
                </a:tc>
                <a:tc>
                  <a:txBody>
                    <a:bodyPr/>
                    <a:lstStyle/>
                    <a:p>
                      <a:pPr algn="ctr"/>
                      <a:r>
                        <a:rPr lang="en-US" sz="1400" dirty="0">
                          <a:solidFill>
                            <a:srgbClr val="595959"/>
                          </a:solidFill>
                        </a:rPr>
                        <a:t>$3,600</a:t>
                      </a:r>
                    </a:p>
                  </a:txBody>
                  <a:tcPr/>
                </a:tc>
                <a:extLst>
                  <a:ext uri="{0D108BD9-81ED-4DB2-BD59-A6C34878D82A}">
                    <a16:rowId xmlns:a16="http://schemas.microsoft.com/office/drawing/2014/main" val="10010"/>
                  </a:ext>
                </a:extLst>
              </a:tr>
              <a:tr h="0">
                <a:tc>
                  <a:txBody>
                    <a:bodyPr/>
                    <a:lstStyle/>
                    <a:p>
                      <a:pPr algn="r"/>
                      <a:r>
                        <a:rPr lang="en-US" sz="1400" b="1" dirty="0">
                          <a:solidFill>
                            <a:schemeClr val="accent2"/>
                          </a:solidFill>
                        </a:rPr>
                        <a:t>Cost Savings to Patient</a:t>
                      </a:r>
                    </a:p>
                  </a:txBody>
                  <a:tcPr/>
                </a:tc>
                <a:tc>
                  <a:txBody>
                    <a:bodyPr/>
                    <a:lstStyle/>
                    <a:p>
                      <a:pPr algn="ctr"/>
                      <a:r>
                        <a:rPr lang="en-US" sz="1400" b="1" dirty="0">
                          <a:solidFill>
                            <a:schemeClr val="accent2"/>
                          </a:solidFill>
                        </a:rPr>
                        <a:t>$276</a:t>
                      </a:r>
                    </a:p>
                  </a:txBody>
                  <a:tcPr/>
                </a:tc>
                <a:tc>
                  <a:txBody>
                    <a:bodyPr/>
                    <a:lstStyle/>
                    <a:p>
                      <a:pPr algn="ctr"/>
                      <a:r>
                        <a:rPr lang="en-US" sz="1400" b="1" dirty="0">
                          <a:solidFill>
                            <a:schemeClr val="accent2"/>
                          </a:solidFill>
                        </a:rPr>
                        <a:t>$901</a:t>
                      </a:r>
                    </a:p>
                  </a:txBody>
                  <a:tcPr/>
                </a:tc>
                <a:tc>
                  <a:txBody>
                    <a:bodyPr/>
                    <a:lstStyle/>
                    <a:p>
                      <a:pPr algn="ctr"/>
                      <a:r>
                        <a:rPr lang="en-US" sz="1400" b="1" dirty="0">
                          <a:solidFill>
                            <a:schemeClr val="accent2"/>
                          </a:solidFill>
                        </a:rPr>
                        <a:t>$1,701</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6318691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Profit Example - Virtual</a:t>
            </a:r>
          </a:p>
        </p:txBody>
      </p:sp>
      <p:graphicFrame>
        <p:nvGraphicFramePr>
          <p:cNvPr id="9" name="Content Placeholder 6"/>
          <p:cNvGraphicFramePr>
            <a:graphicFrameLocks noGrp="1"/>
          </p:cNvGraphicFramePr>
          <p:nvPr>
            <p:ph idx="1"/>
            <p:extLst>
              <p:ext uri="{D42A27DB-BD31-4B8C-83A1-F6EECF244321}">
                <p14:modId xmlns:p14="http://schemas.microsoft.com/office/powerpoint/2010/main" val="1882078914"/>
              </p:ext>
            </p:extLst>
          </p:nvPr>
        </p:nvGraphicFramePr>
        <p:xfrm>
          <a:off x="419100" y="1219200"/>
          <a:ext cx="8305800" cy="3718560"/>
        </p:xfrm>
        <a:graphic>
          <a:graphicData uri="http://schemas.openxmlformats.org/drawingml/2006/table">
            <a:tbl>
              <a:tblPr firstRow="1" bandRow="1">
                <a:tableStyleId>{F5AB1C69-6EDB-4FF4-983F-18BD219EF322}</a:tableStyleId>
              </a:tblPr>
              <a:tblGrid>
                <a:gridCol w="3924300">
                  <a:extLst>
                    <a:ext uri="{9D8B030D-6E8A-4147-A177-3AD203B41FA5}">
                      <a16:colId xmlns:a16="http://schemas.microsoft.com/office/drawing/2014/main" val="20000"/>
                    </a:ext>
                  </a:extLst>
                </a:gridCol>
                <a:gridCol w="1460500">
                  <a:extLst>
                    <a:ext uri="{9D8B030D-6E8A-4147-A177-3AD203B41FA5}">
                      <a16:colId xmlns:a16="http://schemas.microsoft.com/office/drawing/2014/main" val="20001"/>
                    </a:ext>
                  </a:extLst>
                </a:gridCol>
                <a:gridCol w="1460500">
                  <a:extLst>
                    <a:ext uri="{9D8B030D-6E8A-4147-A177-3AD203B41FA5}">
                      <a16:colId xmlns:a16="http://schemas.microsoft.com/office/drawing/2014/main" val="20002"/>
                    </a:ext>
                  </a:extLst>
                </a:gridCol>
                <a:gridCol w="1460500">
                  <a:extLst>
                    <a:ext uri="{9D8B030D-6E8A-4147-A177-3AD203B41FA5}">
                      <a16:colId xmlns:a16="http://schemas.microsoft.com/office/drawing/2014/main" val="20003"/>
                    </a:ext>
                  </a:extLst>
                </a:gridCol>
              </a:tblGrid>
              <a:tr h="233795">
                <a:tc rowSpan="2">
                  <a:txBody>
                    <a:bodyPr/>
                    <a:lstStyle/>
                    <a:p>
                      <a:r>
                        <a:rPr lang="en-US" dirty="0"/>
                        <a:t>IM Services</a:t>
                      </a:r>
                    </a:p>
                  </a:txBody>
                  <a:tcPr anchor="ctr">
                    <a:lnR w="12700" cap="flat" cmpd="sng" algn="ctr">
                      <a:solidFill>
                        <a:prstClr val="white"/>
                      </a:solidFill>
                      <a:prstDash val="solid"/>
                      <a:round/>
                      <a:headEnd type="none" w="med" len="med"/>
                      <a:tailEnd type="none" w="med" len="med"/>
                    </a:lnR>
                  </a:tcPr>
                </a:tc>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t>Patient Type by Function</a:t>
                      </a:r>
                    </a:p>
                  </a:txBody>
                  <a:tcPr anchor="ctr">
                    <a:lnL w="12700" cap="flat" cmpd="sng" algn="ctr">
                      <a:solidFill>
                        <a:prstClr val="white"/>
                      </a:solidFill>
                      <a:prstDash val="solid"/>
                      <a:round/>
                      <a:headEnd type="none" w="med" len="med"/>
                      <a:tailEnd type="none" w="med" len="med"/>
                    </a:lnL>
                    <a:lnB w="12700" cap="flat" cmpd="sng" algn="ctr">
                      <a:solidFill>
                        <a:prstClr val="white"/>
                      </a:solidFill>
                      <a:prstDash val="solid"/>
                      <a:round/>
                      <a:headEnd type="none" w="med" len="med"/>
                      <a:tailEnd type="none" w="med" len="med"/>
                    </a:lnB>
                    <a:solidFill>
                      <a:schemeClr val="accent3"/>
                    </a:solidFill>
                  </a:tcPr>
                </a:tc>
                <a:tc hMerge="1">
                  <a:txBody>
                    <a:bodyPr/>
                    <a:lstStyle/>
                    <a:p>
                      <a:endParaRPr lang="en-US" dirty="0"/>
                    </a:p>
                  </a:txBody>
                  <a:tcPr>
                    <a:lnB w="57150" cap="flat" cmpd="sng" algn="ctr">
                      <a:solidFill>
                        <a:prstClr val="white"/>
                      </a:solidFill>
                      <a:prstDash val="solid"/>
                      <a:round/>
                      <a:headEnd type="none" w="med" len="med"/>
                      <a:tailEnd type="none" w="med" len="med"/>
                    </a:lnB>
                    <a:solidFill>
                      <a:schemeClr val="accent3"/>
                    </a:solidFill>
                  </a:tcPr>
                </a:tc>
                <a:tc hMerge="1">
                  <a:txBody>
                    <a:bodyPr/>
                    <a:lstStyle/>
                    <a:p>
                      <a:endParaRPr lang="en-US" dirty="0"/>
                    </a:p>
                  </a:txBody>
                  <a:tcPr>
                    <a:lnB w="57150" cap="flat" cmpd="sng" algn="ctr">
                      <a:solidFill>
                        <a:prstClr val="white"/>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441614">
                <a:tc vMerge="1">
                  <a:txBody>
                    <a:bodyPr/>
                    <a:lstStyle/>
                    <a:p>
                      <a:endParaRPr lang="en-US"/>
                    </a:p>
                  </a:txBody>
                  <a:tcPr/>
                </a:tc>
                <a:tc>
                  <a:txBody>
                    <a:bodyPr/>
                    <a:lstStyle/>
                    <a:p>
                      <a:pPr algn="ctr"/>
                      <a:r>
                        <a:rPr lang="en-US" sz="1400" b="1" dirty="0">
                          <a:solidFill>
                            <a:schemeClr val="bg1"/>
                          </a:solidFill>
                        </a:rPr>
                        <a:t>High </a:t>
                      </a:r>
                      <a:br>
                        <a:rPr lang="en-US" sz="1400" b="1" dirty="0">
                          <a:solidFill>
                            <a:schemeClr val="bg1"/>
                          </a:solidFill>
                        </a:rPr>
                      </a:br>
                      <a:r>
                        <a:rPr lang="en-US" sz="1400" b="1" dirty="0">
                          <a:solidFill>
                            <a:schemeClr val="bg1"/>
                          </a:solidFill>
                        </a:rPr>
                        <a:t>(3-5</a:t>
                      </a:r>
                      <a:r>
                        <a:rPr lang="en-US" sz="1400" b="1" baseline="0" dirty="0">
                          <a:solidFill>
                            <a:schemeClr val="bg1"/>
                          </a:solidFill>
                        </a:rPr>
                        <a:t> weeks)</a:t>
                      </a:r>
                      <a:endParaRPr lang="en-US" sz="1400" b="1" dirty="0">
                        <a:solidFill>
                          <a:schemeClr val="bg1"/>
                        </a:solidFill>
                      </a:endParaRPr>
                    </a:p>
                  </a:txBody>
                  <a:tcPr anchor="ctr">
                    <a:lnL w="12700" cap="flat" cmpd="sng" algn="ctr">
                      <a:solidFill>
                        <a:prstClr val="white"/>
                      </a:solidFill>
                      <a:prstDash val="solid"/>
                      <a:round/>
                      <a:headEnd type="none" w="med" len="med"/>
                      <a:tailEnd type="none" w="med" len="med"/>
                    </a:lnL>
                    <a:lnT w="12700" cap="flat" cmpd="sng" algn="ctr">
                      <a:solidFill>
                        <a:prstClr val="white"/>
                      </a:solidFill>
                      <a:prstDash val="solid"/>
                      <a:round/>
                      <a:headEnd type="none" w="med" len="med"/>
                      <a:tailEnd type="none" w="med" len="med"/>
                    </a:lnT>
                    <a:lnB w="57150" cap="flat" cmpd="sng" algn="ctr">
                      <a:solidFill>
                        <a:prstClr val="white"/>
                      </a:solidFill>
                      <a:prstDash val="solid"/>
                      <a:round/>
                      <a:headEnd type="none" w="med" len="med"/>
                      <a:tailEnd type="none" w="med" len="med"/>
                    </a:lnB>
                    <a:solidFill>
                      <a:schemeClr val="accent3"/>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Medium </a:t>
                      </a:r>
                      <a:br>
                        <a:rPr lang="en-US" sz="1400" b="1" dirty="0">
                          <a:solidFill>
                            <a:schemeClr val="bg1"/>
                          </a:solidFill>
                        </a:rPr>
                      </a:br>
                      <a:r>
                        <a:rPr lang="en-US" sz="1400" b="1" dirty="0">
                          <a:solidFill>
                            <a:schemeClr val="bg1"/>
                          </a:solidFill>
                        </a:rPr>
                        <a:t>(5-8</a:t>
                      </a:r>
                      <a:r>
                        <a:rPr lang="en-US" sz="1400" b="1" baseline="0" dirty="0">
                          <a:solidFill>
                            <a:schemeClr val="bg1"/>
                          </a:solidFill>
                        </a:rPr>
                        <a:t> weeks)</a:t>
                      </a:r>
                      <a:endParaRPr lang="en-US" sz="1400" b="1" dirty="0">
                        <a:solidFill>
                          <a:schemeClr val="bg1"/>
                        </a:solidFill>
                      </a:endParaRPr>
                    </a:p>
                  </a:txBody>
                  <a:tcPr anchor="ctr">
                    <a:lnT w="12700" cap="flat" cmpd="sng" algn="ctr">
                      <a:solidFill>
                        <a:prstClr val="white"/>
                      </a:solidFill>
                      <a:prstDash val="solid"/>
                      <a:round/>
                      <a:headEnd type="none" w="med" len="med"/>
                      <a:tailEnd type="none" w="med" len="med"/>
                    </a:lnT>
                    <a:lnB w="57150" cap="flat" cmpd="sng" algn="ctr">
                      <a:solidFill>
                        <a:prstClr val="white"/>
                      </a:solidFill>
                      <a:prstDash val="solid"/>
                      <a:round/>
                      <a:headEnd type="none" w="med" len="med"/>
                      <a:tailEnd type="none" w="med" len="med"/>
                    </a:lnB>
                    <a:solidFill>
                      <a:schemeClr val="accent3"/>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Low </a:t>
                      </a:r>
                      <a:br>
                        <a:rPr lang="en-US" sz="1400" b="1" dirty="0">
                          <a:solidFill>
                            <a:schemeClr val="bg1"/>
                          </a:solidFill>
                        </a:rPr>
                      </a:br>
                      <a:r>
                        <a:rPr lang="en-US" sz="1400" b="1" dirty="0">
                          <a:solidFill>
                            <a:schemeClr val="bg1"/>
                          </a:solidFill>
                        </a:rPr>
                        <a:t>(3-5</a:t>
                      </a:r>
                      <a:r>
                        <a:rPr lang="en-US" sz="1400" b="1" baseline="0" dirty="0">
                          <a:solidFill>
                            <a:schemeClr val="bg1"/>
                          </a:solidFill>
                        </a:rPr>
                        <a:t> weeks)</a:t>
                      </a:r>
                      <a:endParaRPr lang="en-US" sz="1400" b="1" dirty="0">
                        <a:solidFill>
                          <a:schemeClr val="bg1"/>
                        </a:solidFill>
                      </a:endParaRPr>
                    </a:p>
                  </a:txBody>
                  <a:tcPr anchor="ctr">
                    <a:lnT w="12700" cap="flat" cmpd="sng" algn="ctr">
                      <a:solidFill>
                        <a:prstClr val="white"/>
                      </a:solidFill>
                      <a:prstDash val="solid"/>
                      <a:round/>
                      <a:headEnd type="none" w="med" len="med"/>
                      <a:tailEnd type="none" w="med" len="med"/>
                    </a:lnT>
                    <a:lnB w="57150" cap="flat" cmpd="sng" algn="ctr">
                      <a:solidFill>
                        <a:prstClr val="white"/>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121920">
                <a:tc>
                  <a:txBody>
                    <a:bodyPr/>
                    <a:lstStyle/>
                    <a:p>
                      <a:r>
                        <a:rPr lang="en-US" sz="1200" dirty="0">
                          <a:solidFill>
                            <a:schemeClr val="tx1">
                              <a:lumMod val="65000"/>
                              <a:lumOff val="35000"/>
                            </a:schemeClr>
                          </a:solidFill>
                        </a:rPr>
                        <a:t>Initial Virtual Assessment &amp; Set-up (1 </a:t>
                      </a:r>
                      <a:r>
                        <a:rPr lang="en-US" sz="1200" dirty="0" err="1">
                          <a:solidFill>
                            <a:schemeClr val="tx1">
                              <a:lumMod val="65000"/>
                              <a:lumOff val="35000"/>
                            </a:schemeClr>
                          </a:solidFill>
                        </a:rPr>
                        <a:t>hr</a:t>
                      </a:r>
                      <a:r>
                        <a:rPr lang="en-US" sz="1200" dirty="0">
                          <a:solidFill>
                            <a:schemeClr val="tx1">
                              <a:lumMod val="65000"/>
                              <a:lumOff val="35000"/>
                            </a:schemeClr>
                          </a:solidFill>
                        </a:rPr>
                        <a:t>, 30 min)</a:t>
                      </a:r>
                    </a:p>
                  </a:txBody>
                  <a:tcPr/>
                </a:tc>
                <a:tc>
                  <a:txBody>
                    <a:bodyPr/>
                    <a:lstStyle/>
                    <a:p>
                      <a:pPr algn="ctr"/>
                      <a:r>
                        <a:rPr lang="en-US" sz="1200" dirty="0">
                          <a:solidFill>
                            <a:schemeClr val="tx1">
                              <a:lumMod val="65000"/>
                              <a:lumOff val="35000"/>
                            </a:schemeClr>
                          </a:solidFill>
                        </a:rPr>
                        <a:t>1</a:t>
                      </a:r>
                    </a:p>
                  </a:txBody>
                  <a:tcPr>
                    <a:lnT w="57150" cap="flat" cmpd="sng" algn="ctr">
                      <a:solidFill>
                        <a:prstClr val="white"/>
                      </a:solidFill>
                      <a:prstDash val="solid"/>
                      <a:round/>
                      <a:headEnd type="none" w="med" len="med"/>
                      <a:tailEnd type="none" w="med" len="med"/>
                    </a:lnT>
                  </a:tcPr>
                </a:tc>
                <a:tc>
                  <a:txBody>
                    <a:bodyPr/>
                    <a:lstStyle/>
                    <a:p>
                      <a:pPr algn="ctr"/>
                      <a:r>
                        <a:rPr lang="en-US" sz="1200" dirty="0">
                          <a:solidFill>
                            <a:schemeClr val="tx1">
                              <a:lumMod val="65000"/>
                              <a:lumOff val="35000"/>
                            </a:schemeClr>
                          </a:solidFill>
                        </a:rPr>
                        <a:t>1</a:t>
                      </a:r>
                    </a:p>
                  </a:txBody>
                  <a:tcPr>
                    <a:lnT w="57150" cap="flat" cmpd="sng" algn="ctr">
                      <a:solidFill>
                        <a:prstClr val="white"/>
                      </a:solidFill>
                      <a:prstDash val="solid"/>
                      <a:round/>
                      <a:headEnd type="none" w="med" len="med"/>
                      <a:tailEnd type="none" w="med" len="med"/>
                    </a:lnT>
                  </a:tcPr>
                </a:tc>
                <a:tc>
                  <a:txBody>
                    <a:bodyPr/>
                    <a:lstStyle/>
                    <a:p>
                      <a:pPr algn="ctr"/>
                      <a:r>
                        <a:rPr lang="en-US" sz="1200" dirty="0">
                          <a:solidFill>
                            <a:schemeClr val="tx1">
                              <a:lumMod val="65000"/>
                              <a:lumOff val="35000"/>
                            </a:schemeClr>
                          </a:solidFill>
                        </a:rPr>
                        <a:t>1</a:t>
                      </a:r>
                    </a:p>
                  </a:txBody>
                  <a:tcPr>
                    <a:lnT w="57150" cap="flat" cmpd="sng" algn="ctr">
                      <a:solidFill>
                        <a:prstClr val="white"/>
                      </a:solidFill>
                      <a:prstDash val="solid"/>
                      <a:round/>
                      <a:headEnd type="none" w="med" len="med"/>
                      <a:tailEnd type="none" w="med" len="med"/>
                    </a:lnT>
                  </a:tcPr>
                </a:tc>
                <a:extLst>
                  <a:ext uri="{0D108BD9-81ED-4DB2-BD59-A6C34878D82A}">
                    <a16:rowId xmlns:a16="http://schemas.microsoft.com/office/drawing/2014/main" val="10002"/>
                  </a:ext>
                </a:extLst>
              </a:tr>
              <a:tr h="0">
                <a:tc>
                  <a:txBody>
                    <a:bodyPr/>
                    <a:lstStyle/>
                    <a:p>
                      <a:r>
                        <a:rPr lang="en-US" sz="1200" dirty="0">
                          <a:solidFill>
                            <a:schemeClr val="tx1">
                              <a:lumMod val="65000"/>
                              <a:lumOff val="35000"/>
                            </a:schemeClr>
                          </a:solidFill>
                        </a:rPr>
                        <a:t>Virtual Consultation (15 min)</a:t>
                      </a:r>
                    </a:p>
                  </a:txBody>
                  <a:tcPr/>
                </a:tc>
                <a:tc>
                  <a:txBody>
                    <a:bodyPr/>
                    <a:lstStyle/>
                    <a:p>
                      <a:pPr algn="ctr"/>
                      <a:r>
                        <a:rPr lang="en-US" sz="1200" dirty="0">
                          <a:solidFill>
                            <a:schemeClr val="tx1">
                              <a:lumMod val="65000"/>
                              <a:lumOff val="35000"/>
                            </a:schemeClr>
                          </a:solidFill>
                        </a:rPr>
                        <a:t>5</a:t>
                      </a:r>
                    </a:p>
                  </a:txBody>
                  <a:tcPr/>
                </a:tc>
                <a:tc>
                  <a:txBody>
                    <a:bodyPr/>
                    <a:lstStyle/>
                    <a:p>
                      <a:pPr algn="ctr"/>
                      <a:r>
                        <a:rPr lang="en-US" sz="1200" dirty="0">
                          <a:solidFill>
                            <a:schemeClr val="tx1">
                              <a:lumMod val="65000"/>
                              <a:lumOff val="35000"/>
                            </a:schemeClr>
                          </a:solidFill>
                        </a:rPr>
                        <a:t>8</a:t>
                      </a:r>
                    </a:p>
                  </a:txBody>
                  <a:tcPr/>
                </a:tc>
                <a:tc>
                  <a:txBody>
                    <a:bodyPr/>
                    <a:lstStyle/>
                    <a:p>
                      <a:pPr algn="ctr"/>
                      <a:r>
                        <a:rPr lang="en-US" sz="1200" dirty="0">
                          <a:solidFill>
                            <a:schemeClr val="tx1">
                              <a:lumMod val="65000"/>
                              <a:lumOff val="35000"/>
                            </a:schemeClr>
                          </a:solidFill>
                        </a:rPr>
                        <a:t>12</a:t>
                      </a:r>
                    </a:p>
                  </a:txBody>
                  <a:tcPr/>
                </a:tc>
                <a:extLst>
                  <a:ext uri="{0D108BD9-81ED-4DB2-BD59-A6C34878D82A}">
                    <a16:rowId xmlns:a16="http://schemas.microsoft.com/office/drawing/2014/main" val="10003"/>
                  </a:ext>
                </a:extLst>
              </a:tr>
              <a:tr h="152400">
                <a:tc>
                  <a:txBody>
                    <a:bodyPr/>
                    <a:lstStyle/>
                    <a:p>
                      <a:r>
                        <a:rPr lang="en-US" sz="1200" dirty="0">
                          <a:solidFill>
                            <a:schemeClr val="tx1">
                              <a:lumMod val="65000"/>
                              <a:lumOff val="35000"/>
                            </a:schemeClr>
                          </a:solidFill>
                        </a:rPr>
                        <a:t>Additional Distance Consult</a:t>
                      </a:r>
                      <a:r>
                        <a:rPr lang="en-US" sz="1200" baseline="0" dirty="0">
                          <a:solidFill>
                            <a:schemeClr val="tx1">
                              <a:lumMod val="65000"/>
                              <a:lumOff val="35000"/>
                            </a:schemeClr>
                          </a:solidFill>
                        </a:rPr>
                        <a:t> </a:t>
                      </a:r>
                      <a:r>
                        <a:rPr lang="en-US" sz="1200" dirty="0">
                          <a:solidFill>
                            <a:schemeClr val="tx1">
                              <a:lumMod val="65000"/>
                              <a:lumOff val="35000"/>
                            </a:schemeClr>
                          </a:solidFill>
                        </a:rPr>
                        <a:t>(15</a:t>
                      </a:r>
                      <a:r>
                        <a:rPr lang="en-US" sz="1200" baseline="0" dirty="0">
                          <a:solidFill>
                            <a:schemeClr val="tx1">
                              <a:lumMod val="65000"/>
                              <a:lumOff val="35000"/>
                            </a:schemeClr>
                          </a:solidFill>
                        </a:rPr>
                        <a:t> min</a:t>
                      </a:r>
                      <a:r>
                        <a:rPr lang="en-US" sz="1200" dirty="0">
                          <a:solidFill>
                            <a:schemeClr val="tx1">
                              <a:lumMod val="65000"/>
                              <a:lumOff val="35000"/>
                            </a:schemeClr>
                          </a:solidFill>
                        </a:rPr>
                        <a:t>)</a:t>
                      </a:r>
                    </a:p>
                  </a:txBody>
                  <a:tcPr/>
                </a:tc>
                <a:tc>
                  <a:txBody>
                    <a:bodyPr/>
                    <a:lstStyle/>
                    <a:p>
                      <a:pPr algn="ctr"/>
                      <a:r>
                        <a:rPr lang="en-US" sz="1200" dirty="0">
                          <a:solidFill>
                            <a:schemeClr val="tx1">
                              <a:lumMod val="65000"/>
                              <a:lumOff val="35000"/>
                            </a:schemeClr>
                          </a:solidFill>
                        </a:rPr>
                        <a:t>2</a:t>
                      </a:r>
                    </a:p>
                  </a:txBody>
                  <a:tcPr/>
                </a:tc>
                <a:tc>
                  <a:txBody>
                    <a:bodyPr/>
                    <a:lstStyle/>
                    <a:p>
                      <a:pPr algn="ctr"/>
                      <a:r>
                        <a:rPr lang="en-US" sz="1200" dirty="0">
                          <a:solidFill>
                            <a:schemeClr val="tx1">
                              <a:lumMod val="65000"/>
                              <a:lumOff val="35000"/>
                            </a:schemeClr>
                          </a:solidFill>
                        </a:rPr>
                        <a:t>4</a:t>
                      </a:r>
                    </a:p>
                  </a:txBody>
                  <a:tcPr/>
                </a:tc>
                <a:tc>
                  <a:txBody>
                    <a:bodyPr/>
                    <a:lstStyle/>
                    <a:p>
                      <a:pPr algn="ctr"/>
                      <a:r>
                        <a:rPr lang="en-US" sz="1200" dirty="0">
                          <a:solidFill>
                            <a:schemeClr val="tx1">
                              <a:lumMod val="65000"/>
                              <a:lumOff val="35000"/>
                            </a:schemeClr>
                          </a:solidFill>
                        </a:rPr>
                        <a:t>6</a:t>
                      </a:r>
                    </a:p>
                  </a:txBody>
                  <a:tcPr/>
                </a:tc>
                <a:extLst>
                  <a:ext uri="{0D108BD9-81ED-4DB2-BD59-A6C34878D82A}">
                    <a16:rowId xmlns:a16="http://schemas.microsoft.com/office/drawing/2014/main" val="10004"/>
                  </a:ext>
                </a:extLst>
              </a:tr>
              <a:tr h="129540">
                <a:tc>
                  <a:txBody>
                    <a:bodyPr/>
                    <a:lstStyle/>
                    <a:p>
                      <a:r>
                        <a:rPr lang="en-US" sz="1200" dirty="0">
                          <a:solidFill>
                            <a:schemeClr val="tx1">
                              <a:lumMod val="65000"/>
                              <a:lumOff val="35000"/>
                            </a:schemeClr>
                          </a:solidFill>
                        </a:rPr>
                        <a:t>Virtual Re-Assessment</a:t>
                      </a:r>
                      <a:r>
                        <a:rPr lang="en-US" sz="1200" baseline="0" dirty="0">
                          <a:solidFill>
                            <a:schemeClr val="tx1">
                              <a:lumMod val="65000"/>
                              <a:lumOff val="35000"/>
                            </a:schemeClr>
                          </a:solidFill>
                        </a:rPr>
                        <a:t> (1 </a:t>
                      </a:r>
                      <a:r>
                        <a:rPr lang="en-US" sz="1200" baseline="0" dirty="0" err="1">
                          <a:solidFill>
                            <a:schemeClr val="tx1">
                              <a:lumMod val="65000"/>
                              <a:lumOff val="35000"/>
                            </a:schemeClr>
                          </a:solidFill>
                        </a:rPr>
                        <a:t>hr</a:t>
                      </a:r>
                      <a:r>
                        <a:rPr lang="en-US" sz="1200" baseline="0" dirty="0">
                          <a:solidFill>
                            <a:schemeClr val="tx1">
                              <a:lumMod val="65000"/>
                              <a:lumOff val="35000"/>
                            </a:schemeClr>
                          </a:solidFill>
                        </a:rPr>
                        <a:t>)</a:t>
                      </a:r>
                      <a:endParaRPr lang="en-US" sz="1200" dirty="0">
                        <a:solidFill>
                          <a:schemeClr val="tx1">
                            <a:lumMod val="65000"/>
                            <a:lumOff val="35000"/>
                          </a:schemeClr>
                        </a:solidFill>
                      </a:endParaRPr>
                    </a:p>
                  </a:txBody>
                  <a:tcPr/>
                </a:tc>
                <a:tc>
                  <a:txBody>
                    <a:bodyPr/>
                    <a:lstStyle/>
                    <a:p>
                      <a:pPr algn="ctr"/>
                      <a:r>
                        <a:rPr lang="en-US" sz="1200" dirty="0">
                          <a:solidFill>
                            <a:schemeClr val="tx1">
                              <a:lumMod val="65000"/>
                              <a:lumOff val="35000"/>
                            </a:schemeClr>
                          </a:solidFill>
                        </a:rPr>
                        <a:t>1</a:t>
                      </a:r>
                    </a:p>
                  </a:txBody>
                  <a:tcPr/>
                </a:tc>
                <a:tc>
                  <a:txBody>
                    <a:bodyPr/>
                    <a:lstStyle/>
                    <a:p>
                      <a:pPr algn="ctr"/>
                      <a:r>
                        <a:rPr lang="en-US" sz="1200" dirty="0">
                          <a:solidFill>
                            <a:schemeClr val="tx1">
                              <a:lumMod val="65000"/>
                              <a:lumOff val="35000"/>
                            </a:schemeClr>
                          </a:solidFill>
                        </a:rPr>
                        <a:t>1</a:t>
                      </a:r>
                    </a:p>
                  </a:txBody>
                  <a:tcPr/>
                </a:tc>
                <a:tc>
                  <a:txBody>
                    <a:bodyPr/>
                    <a:lstStyle/>
                    <a:p>
                      <a:pPr algn="ctr"/>
                      <a:r>
                        <a:rPr lang="en-US" sz="1200" dirty="0">
                          <a:solidFill>
                            <a:schemeClr val="tx1">
                              <a:lumMod val="65000"/>
                              <a:lumOff val="35000"/>
                            </a:schemeClr>
                          </a:solidFill>
                        </a:rPr>
                        <a:t>2</a:t>
                      </a:r>
                    </a:p>
                  </a:txBody>
                  <a:tcPr/>
                </a:tc>
                <a:extLst>
                  <a:ext uri="{0D108BD9-81ED-4DB2-BD59-A6C34878D82A}">
                    <a16:rowId xmlns:a16="http://schemas.microsoft.com/office/drawing/2014/main" val="10005"/>
                  </a:ext>
                </a:extLst>
              </a:tr>
              <a:tr h="0">
                <a:tc>
                  <a:txBody>
                    <a:bodyPr/>
                    <a:lstStyle/>
                    <a:p>
                      <a:pPr algn="r"/>
                      <a:r>
                        <a:rPr lang="en-US" sz="1400" b="1" dirty="0">
                          <a:solidFill>
                            <a:schemeClr val="accent5"/>
                          </a:solidFill>
                        </a:rPr>
                        <a:t>Total Revenue</a:t>
                      </a:r>
                      <a:r>
                        <a:rPr lang="en-US" sz="1400" b="1" baseline="0" dirty="0">
                          <a:solidFill>
                            <a:schemeClr val="accent5"/>
                          </a:solidFill>
                        </a:rPr>
                        <a:t> to Clinician</a:t>
                      </a:r>
                      <a:endParaRPr lang="en-US" sz="1400" b="1" dirty="0">
                        <a:solidFill>
                          <a:schemeClr val="accent5"/>
                        </a:solidFill>
                      </a:endParaRPr>
                    </a:p>
                  </a:txBody>
                  <a:tcPr/>
                </a:tc>
                <a:tc>
                  <a:txBody>
                    <a:bodyPr/>
                    <a:lstStyle/>
                    <a:p>
                      <a:pPr algn="ctr"/>
                      <a:r>
                        <a:rPr lang="en-US" sz="1400" b="1" dirty="0">
                          <a:solidFill>
                            <a:schemeClr val="accent5"/>
                          </a:solidFill>
                        </a:rPr>
                        <a:t>$425</a:t>
                      </a:r>
                    </a:p>
                  </a:txBody>
                  <a:tcPr/>
                </a:tc>
                <a:tc>
                  <a:txBody>
                    <a:bodyPr/>
                    <a:lstStyle/>
                    <a:p>
                      <a:pPr algn="ctr"/>
                      <a:r>
                        <a:rPr lang="en-US" sz="1400" b="1" dirty="0">
                          <a:solidFill>
                            <a:schemeClr val="accent5"/>
                          </a:solidFill>
                        </a:rPr>
                        <a:t>$550</a:t>
                      </a:r>
                    </a:p>
                  </a:txBody>
                  <a:tcPr/>
                </a:tc>
                <a:tc>
                  <a:txBody>
                    <a:bodyPr/>
                    <a:lstStyle/>
                    <a:p>
                      <a:pPr algn="ctr"/>
                      <a:r>
                        <a:rPr lang="en-US" sz="1400" b="1" dirty="0">
                          <a:solidFill>
                            <a:schemeClr val="accent5"/>
                          </a:solidFill>
                        </a:rPr>
                        <a:t>$800</a:t>
                      </a:r>
                    </a:p>
                  </a:txBody>
                  <a:tcPr/>
                </a:tc>
                <a:extLst>
                  <a:ext uri="{0D108BD9-81ED-4DB2-BD59-A6C34878D82A}">
                    <a16:rowId xmlns:a16="http://schemas.microsoft.com/office/drawing/2014/main" val="10006"/>
                  </a:ext>
                </a:extLst>
              </a:tr>
              <a:tr h="0">
                <a:tc>
                  <a:txBody>
                    <a:bodyPr/>
                    <a:lstStyle/>
                    <a:p>
                      <a:pPr algn="r"/>
                      <a:r>
                        <a:rPr lang="en-US" sz="1400" b="1" dirty="0">
                          <a:solidFill>
                            <a:schemeClr val="tx2">
                              <a:lumMod val="50000"/>
                            </a:schemeClr>
                          </a:solidFill>
                        </a:rPr>
                        <a:t>Total Clinician Time Spent with IM-Home</a:t>
                      </a:r>
                    </a:p>
                  </a:txBody>
                  <a:tcPr/>
                </a:tc>
                <a:tc>
                  <a:txBody>
                    <a:bodyPr/>
                    <a:lstStyle/>
                    <a:p>
                      <a:pPr algn="ctr"/>
                      <a:r>
                        <a:rPr lang="en-US" sz="1400" b="1" dirty="0">
                          <a:solidFill>
                            <a:schemeClr val="tx2">
                              <a:lumMod val="50000"/>
                            </a:schemeClr>
                          </a:solidFill>
                        </a:rPr>
                        <a:t>4 </a:t>
                      </a:r>
                      <a:r>
                        <a:rPr lang="en-US" sz="1400" b="1" dirty="0" err="1">
                          <a:solidFill>
                            <a:schemeClr val="tx2">
                              <a:lumMod val="50000"/>
                            </a:schemeClr>
                          </a:solidFill>
                        </a:rPr>
                        <a:t>hrs</a:t>
                      </a:r>
                      <a:r>
                        <a:rPr lang="en-US" sz="1400" b="1" dirty="0">
                          <a:solidFill>
                            <a:schemeClr val="tx2">
                              <a:lumMod val="50000"/>
                            </a:schemeClr>
                          </a:solidFill>
                        </a:rPr>
                        <a:t>,</a:t>
                      </a:r>
                      <a:r>
                        <a:rPr lang="en-US" sz="1400" b="1" baseline="0" dirty="0">
                          <a:solidFill>
                            <a:schemeClr val="tx2">
                              <a:lumMod val="50000"/>
                            </a:schemeClr>
                          </a:solidFill>
                        </a:rPr>
                        <a:t> 15 min</a:t>
                      </a:r>
                      <a:endParaRPr lang="en-US" sz="1400" b="1" dirty="0">
                        <a:solidFill>
                          <a:schemeClr val="tx2">
                            <a:lumMod val="50000"/>
                          </a:schemeClr>
                        </a:solidFill>
                      </a:endParaRPr>
                    </a:p>
                  </a:txBody>
                  <a:tcPr/>
                </a:tc>
                <a:tc>
                  <a:txBody>
                    <a:bodyPr/>
                    <a:lstStyle/>
                    <a:p>
                      <a:pPr algn="ctr"/>
                      <a:r>
                        <a:rPr lang="en-US" sz="1400" b="1" dirty="0">
                          <a:solidFill>
                            <a:schemeClr val="tx2">
                              <a:lumMod val="50000"/>
                            </a:schemeClr>
                          </a:solidFill>
                        </a:rPr>
                        <a:t>5 </a:t>
                      </a:r>
                      <a:r>
                        <a:rPr lang="en-US" sz="1400" b="1" dirty="0" err="1">
                          <a:solidFill>
                            <a:schemeClr val="tx2">
                              <a:lumMod val="50000"/>
                            </a:schemeClr>
                          </a:solidFill>
                        </a:rPr>
                        <a:t>hrs</a:t>
                      </a:r>
                      <a:r>
                        <a:rPr lang="en-US" sz="1400" b="1" dirty="0">
                          <a:solidFill>
                            <a:schemeClr val="tx2">
                              <a:lumMod val="50000"/>
                            </a:schemeClr>
                          </a:solidFill>
                        </a:rPr>
                        <a:t>, 30 min</a:t>
                      </a:r>
                    </a:p>
                  </a:txBody>
                  <a:tcPr/>
                </a:tc>
                <a:tc>
                  <a:txBody>
                    <a:bodyPr/>
                    <a:lstStyle/>
                    <a:p>
                      <a:pPr algn="ctr"/>
                      <a:r>
                        <a:rPr lang="en-US" sz="1400" b="1" dirty="0">
                          <a:solidFill>
                            <a:schemeClr val="tx2">
                              <a:lumMod val="50000"/>
                            </a:schemeClr>
                          </a:solidFill>
                        </a:rPr>
                        <a:t>8 </a:t>
                      </a:r>
                      <a:r>
                        <a:rPr lang="en-US" sz="1400" b="1" dirty="0" err="1">
                          <a:solidFill>
                            <a:schemeClr val="tx2">
                              <a:lumMod val="50000"/>
                            </a:schemeClr>
                          </a:solidFill>
                        </a:rPr>
                        <a:t>hrs</a:t>
                      </a:r>
                      <a:endParaRPr lang="en-US" sz="1400" b="1" dirty="0">
                        <a:solidFill>
                          <a:schemeClr val="tx2">
                            <a:lumMod val="50000"/>
                          </a:schemeClr>
                        </a:solidFill>
                      </a:endParaRPr>
                    </a:p>
                  </a:txBody>
                  <a:tcPr/>
                </a:tc>
                <a:extLst>
                  <a:ext uri="{0D108BD9-81ED-4DB2-BD59-A6C34878D82A}">
                    <a16:rowId xmlns:a16="http://schemas.microsoft.com/office/drawing/2014/main" val="10007"/>
                  </a:ext>
                </a:extLst>
              </a:tr>
              <a:tr h="0">
                <a:tc>
                  <a:txBody>
                    <a:bodyPr/>
                    <a:lstStyle/>
                    <a:p>
                      <a:pPr algn="r"/>
                      <a:r>
                        <a:rPr lang="en-US" sz="1400" b="1" dirty="0">
                          <a:solidFill>
                            <a:schemeClr val="accent6">
                              <a:lumMod val="50000"/>
                            </a:schemeClr>
                          </a:solidFill>
                        </a:rPr>
                        <a:t>Price</a:t>
                      </a:r>
                      <a:r>
                        <a:rPr lang="en-US" sz="1400" b="1" baseline="0" dirty="0">
                          <a:solidFill>
                            <a:schemeClr val="accent6">
                              <a:lumMod val="50000"/>
                            </a:schemeClr>
                          </a:solidFill>
                        </a:rPr>
                        <a:t> for IM-Home</a:t>
                      </a:r>
                      <a:endParaRPr lang="en-US" sz="1400" b="1" dirty="0">
                        <a:solidFill>
                          <a:schemeClr val="accent6">
                            <a:lumMod val="50000"/>
                          </a:schemeClr>
                        </a:solidFill>
                      </a:endParaRPr>
                    </a:p>
                  </a:txBody>
                  <a:tcPr/>
                </a:tc>
                <a:tc>
                  <a:txBody>
                    <a:bodyPr/>
                    <a:lstStyle/>
                    <a:p>
                      <a:pPr algn="ctr"/>
                      <a:r>
                        <a:rPr lang="en-US" sz="1400" b="1" dirty="0">
                          <a:solidFill>
                            <a:schemeClr val="accent6">
                              <a:lumMod val="50000"/>
                            </a:schemeClr>
                          </a:solidFill>
                        </a:rPr>
                        <a:t>$599</a:t>
                      </a:r>
                    </a:p>
                  </a:txBody>
                  <a:tcPr/>
                </a:tc>
                <a:tc>
                  <a:txBody>
                    <a:bodyPr/>
                    <a:lstStyle/>
                    <a:p>
                      <a:pPr algn="ctr"/>
                      <a:r>
                        <a:rPr lang="en-US" sz="1400" b="1" dirty="0">
                          <a:solidFill>
                            <a:schemeClr val="accent6">
                              <a:lumMod val="50000"/>
                            </a:schemeClr>
                          </a:solidFill>
                        </a:rPr>
                        <a:t>$599</a:t>
                      </a:r>
                    </a:p>
                  </a:txBody>
                  <a:tcPr/>
                </a:tc>
                <a:tc>
                  <a:txBody>
                    <a:bodyPr/>
                    <a:lstStyle/>
                    <a:p>
                      <a:pPr algn="ctr"/>
                      <a:r>
                        <a:rPr lang="en-US" sz="1400" b="1" dirty="0">
                          <a:solidFill>
                            <a:schemeClr val="accent6">
                              <a:lumMod val="50000"/>
                            </a:schemeClr>
                          </a:solidFill>
                        </a:rPr>
                        <a:t>$599</a:t>
                      </a:r>
                    </a:p>
                  </a:txBody>
                  <a:tcPr/>
                </a:tc>
                <a:extLst>
                  <a:ext uri="{0D108BD9-81ED-4DB2-BD59-A6C34878D82A}">
                    <a16:rowId xmlns:a16="http://schemas.microsoft.com/office/drawing/2014/main" val="10008"/>
                  </a:ext>
                </a:extLst>
              </a:tr>
              <a:tr h="0">
                <a:tc>
                  <a:txBody>
                    <a:bodyPr/>
                    <a:lstStyle/>
                    <a:p>
                      <a:pPr algn="r"/>
                      <a:r>
                        <a:rPr lang="en-US" sz="1400" b="1" dirty="0">
                          <a:solidFill>
                            <a:schemeClr val="bg1"/>
                          </a:solidFill>
                        </a:rPr>
                        <a:t>Total Cost to Patient</a:t>
                      </a:r>
                    </a:p>
                  </a:txBody>
                  <a:tcPr>
                    <a:solidFill>
                      <a:schemeClr val="accent3">
                        <a:lumMod val="50000"/>
                      </a:schemeClr>
                    </a:solidFill>
                  </a:tcPr>
                </a:tc>
                <a:tc>
                  <a:txBody>
                    <a:bodyPr/>
                    <a:lstStyle/>
                    <a:p>
                      <a:pPr algn="ctr"/>
                      <a:r>
                        <a:rPr lang="en-US" sz="1400" b="1" dirty="0">
                          <a:solidFill>
                            <a:schemeClr val="bg1"/>
                          </a:solidFill>
                        </a:rPr>
                        <a:t>$1,024</a:t>
                      </a:r>
                    </a:p>
                  </a:txBody>
                  <a:tcPr>
                    <a:solidFill>
                      <a:schemeClr val="accent3">
                        <a:lumMod val="50000"/>
                      </a:schemeClr>
                    </a:solidFill>
                  </a:tcPr>
                </a:tc>
                <a:tc>
                  <a:txBody>
                    <a:bodyPr/>
                    <a:lstStyle/>
                    <a:p>
                      <a:pPr algn="ctr"/>
                      <a:r>
                        <a:rPr lang="en-US" sz="1400" b="1" dirty="0">
                          <a:solidFill>
                            <a:schemeClr val="bg1"/>
                          </a:solidFill>
                        </a:rPr>
                        <a:t>$1,149</a:t>
                      </a:r>
                    </a:p>
                  </a:txBody>
                  <a:tcPr>
                    <a:solidFill>
                      <a:schemeClr val="accent3">
                        <a:lumMod val="50000"/>
                      </a:schemeClr>
                    </a:solidFill>
                  </a:tcPr>
                </a:tc>
                <a:tc>
                  <a:txBody>
                    <a:bodyPr/>
                    <a:lstStyle/>
                    <a:p>
                      <a:pPr algn="ctr"/>
                      <a:r>
                        <a:rPr lang="en-US" sz="1400" b="1" dirty="0">
                          <a:solidFill>
                            <a:schemeClr val="bg1"/>
                          </a:solidFill>
                        </a:rPr>
                        <a:t>$1,399</a:t>
                      </a:r>
                    </a:p>
                  </a:txBody>
                  <a:tcPr>
                    <a:solidFill>
                      <a:schemeClr val="accent3">
                        <a:lumMod val="50000"/>
                      </a:schemeClr>
                    </a:solidFill>
                  </a:tcPr>
                </a:tc>
                <a:extLst>
                  <a:ext uri="{0D108BD9-81ED-4DB2-BD59-A6C34878D82A}">
                    <a16:rowId xmlns:a16="http://schemas.microsoft.com/office/drawing/2014/main" val="10009"/>
                  </a:ext>
                </a:extLst>
              </a:tr>
              <a:tr h="137160">
                <a:tc>
                  <a:txBody>
                    <a:bodyPr/>
                    <a:lstStyle/>
                    <a:p>
                      <a:pPr algn="r"/>
                      <a:r>
                        <a:rPr lang="en-US" sz="1400" dirty="0">
                          <a:solidFill>
                            <a:srgbClr val="595959"/>
                          </a:solidFill>
                        </a:rPr>
                        <a:t>Cost if All in Clinic</a:t>
                      </a:r>
                    </a:p>
                  </a:txBody>
                  <a:tcPr/>
                </a:tc>
                <a:tc>
                  <a:txBody>
                    <a:bodyPr/>
                    <a:lstStyle/>
                    <a:p>
                      <a:pPr algn="ctr"/>
                      <a:r>
                        <a:rPr lang="en-US" sz="1400" dirty="0">
                          <a:solidFill>
                            <a:srgbClr val="595959"/>
                          </a:solidFill>
                        </a:rPr>
                        <a:t>$1,500</a:t>
                      </a:r>
                    </a:p>
                  </a:txBody>
                  <a:tcPr/>
                </a:tc>
                <a:tc>
                  <a:txBody>
                    <a:bodyPr/>
                    <a:lstStyle/>
                    <a:p>
                      <a:pPr algn="ctr"/>
                      <a:r>
                        <a:rPr lang="en-US" sz="1400" dirty="0">
                          <a:solidFill>
                            <a:srgbClr val="595959"/>
                          </a:solidFill>
                        </a:rPr>
                        <a:t>$2,400</a:t>
                      </a:r>
                    </a:p>
                  </a:txBody>
                  <a:tcPr/>
                </a:tc>
                <a:tc>
                  <a:txBody>
                    <a:bodyPr/>
                    <a:lstStyle/>
                    <a:p>
                      <a:pPr algn="ctr"/>
                      <a:r>
                        <a:rPr lang="en-US" sz="1400" dirty="0">
                          <a:solidFill>
                            <a:srgbClr val="595959"/>
                          </a:solidFill>
                        </a:rPr>
                        <a:t>$3,600</a:t>
                      </a:r>
                    </a:p>
                  </a:txBody>
                  <a:tcPr/>
                </a:tc>
                <a:extLst>
                  <a:ext uri="{0D108BD9-81ED-4DB2-BD59-A6C34878D82A}">
                    <a16:rowId xmlns:a16="http://schemas.microsoft.com/office/drawing/2014/main" val="10010"/>
                  </a:ext>
                </a:extLst>
              </a:tr>
              <a:tr h="0">
                <a:tc>
                  <a:txBody>
                    <a:bodyPr/>
                    <a:lstStyle/>
                    <a:p>
                      <a:pPr algn="r"/>
                      <a:r>
                        <a:rPr lang="en-US" sz="1400" b="1" dirty="0">
                          <a:solidFill>
                            <a:schemeClr val="accent2"/>
                          </a:solidFill>
                        </a:rPr>
                        <a:t>Cost Savings to Patient</a:t>
                      </a:r>
                    </a:p>
                  </a:txBody>
                  <a:tcPr/>
                </a:tc>
                <a:tc>
                  <a:txBody>
                    <a:bodyPr/>
                    <a:lstStyle/>
                    <a:p>
                      <a:pPr algn="ctr"/>
                      <a:r>
                        <a:rPr lang="en-US" sz="1400" b="1" dirty="0">
                          <a:solidFill>
                            <a:schemeClr val="accent2"/>
                          </a:solidFill>
                        </a:rPr>
                        <a:t>$476</a:t>
                      </a:r>
                    </a:p>
                  </a:txBody>
                  <a:tcPr/>
                </a:tc>
                <a:tc>
                  <a:txBody>
                    <a:bodyPr/>
                    <a:lstStyle/>
                    <a:p>
                      <a:pPr algn="ctr"/>
                      <a:r>
                        <a:rPr lang="en-US" sz="1400" b="1" dirty="0">
                          <a:solidFill>
                            <a:schemeClr val="accent2"/>
                          </a:solidFill>
                        </a:rPr>
                        <a:t>$1,251</a:t>
                      </a:r>
                    </a:p>
                  </a:txBody>
                  <a:tcPr/>
                </a:tc>
                <a:tc>
                  <a:txBody>
                    <a:bodyPr/>
                    <a:lstStyle/>
                    <a:p>
                      <a:pPr algn="ctr"/>
                      <a:r>
                        <a:rPr lang="en-US" sz="1400" b="1" dirty="0">
                          <a:solidFill>
                            <a:schemeClr val="accent2"/>
                          </a:solidFill>
                        </a:rPr>
                        <a:t>$2,201</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917288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eClinic-Home-Page.png"/>
          <p:cNvPicPr>
            <a:picLocks noGrp="1" noChangeAspect="1"/>
          </p:cNvPicPr>
          <p:nvPr>
            <p:ph idx="4294967295"/>
          </p:nvPr>
        </p:nvPicPr>
        <p:blipFill>
          <a:blip r:embed="rId3" cstate="screen">
            <a:extLst>
              <a:ext uri="{28A0092B-C50C-407E-A947-70E740481C1C}">
                <a14:useLocalDpi xmlns:a14="http://schemas.microsoft.com/office/drawing/2010/main"/>
              </a:ext>
            </a:extLst>
          </a:blip>
          <a:srcRect t="-1389" b="-1389"/>
          <a:stretch>
            <a:fillRect/>
          </a:stretch>
        </p:blipFill>
        <p:spPr>
          <a:xfrm>
            <a:off x="0" y="0"/>
            <a:ext cx="9144000" cy="6858000"/>
          </a:xfrm>
        </p:spPr>
      </p:pic>
    </p:spTree>
    <p:extLst>
      <p:ext uri="{BB962C8B-B14F-4D97-AF65-F5344CB8AC3E}">
        <p14:creationId xmlns:p14="http://schemas.microsoft.com/office/powerpoint/2010/main" val="28346592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Achieving Clinical Success &amp; Profitability On-Demand Webinar</a:t>
            </a:r>
          </a:p>
        </p:txBody>
      </p:sp>
      <p:sp>
        <p:nvSpPr>
          <p:cNvPr id="3" name="Content Placeholder 2"/>
          <p:cNvSpPr>
            <a:spLocks noGrp="1"/>
          </p:cNvSpPr>
          <p:nvPr>
            <p:ph sz="half" idx="1"/>
          </p:nvPr>
        </p:nvSpPr>
        <p:spPr>
          <a:xfrm>
            <a:off x="1219200" y="1295401"/>
            <a:ext cx="3505200" cy="3810000"/>
          </a:xfrm>
        </p:spPr>
        <p:txBody>
          <a:bodyPr>
            <a:normAutofit/>
          </a:bodyPr>
          <a:lstStyle/>
          <a:p>
            <a:pPr>
              <a:lnSpc>
                <a:spcPct val="120000"/>
              </a:lnSpc>
            </a:pPr>
            <a:r>
              <a:rPr lang="en-US" sz="2000" dirty="0"/>
              <a:t>Target client population</a:t>
            </a:r>
          </a:p>
          <a:p>
            <a:pPr>
              <a:lnSpc>
                <a:spcPct val="120000"/>
              </a:lnSpc>
            </a:pPr>
            <a:r>
              <a:rPr lang="en-US" sz="2000" dirty="0"/>
              <a:t>Options for providing training to client</a:t>
            </a:r>
          </a:p>
          <a:p>
            <a:pPr>
              <a:lnSpc>
                <a:spcPct val="120000"/>
              </a:lnSpc>
            </a:pPr>
            <a:r>
              <a:rPr lang="en-US" sz="2000" dirty="0"/>
              <a:t>How to manage and track costs</a:t>
            </a:r>
          </a:p>
          <a:p>
            <a:pPr>
              <a:lnSpc>
                <a:spcPct val="120000"/>
              </a:lnSpc>
            </a:pPr>
            <a:r>
              <a:rPr lang="en-US" sz="2000" dirty="0"/>
              <a:t>How to price IM-Home</a:t>
            </a:r>
          </a:p>
          <a:p>
            <a:pPr>
              <a:lnSpc>
                <a:spcPct val="120000"/>
              </a:lnSpc>
            </a:pPr>
            <a:r>
              <a:rPr lang="en-US" sz="2000" dirty="0"/>
              <a:t>How to bill, including cash and insurance billing</a:t>
            </a:r>
          </a:p>
        </p:txBody>
      </p:sp>
      <p:pic>
        <p:nvPicPr>
          <p:cNvPr id="7" name="Picture 6"/>
          <p:cNvPicPr>
            <a:picLocks noChangeAspect="1"/>
          </p:cNvPicPr>
          <p:nvPr/>
        </p:nvPicPr>
        <p:blipFill>
          <a:blip r:embed="rId3"/>
          <a:stretch>
            <a:fillRect/>
          </a:stretch>
        </p:blipFill>
        <p:spPr>
          <a:xfrm>
            <a:off x="6100734" y="2936318"/>
            <a:ext cx="2635117" cy="1973794"/>
          </a:xfrm>
          <a:prstGeom prst="roundRect">
            <a:avLst>
              <a:gd name="adj" fmla="val 16667"/>
            </a:avLst>
          </a:prstGeom>
          <a:ln>
            <a:solidFill>
              <a:srgbClr val="F79646"/>
            </a:solidFill>
          </a:ln>
          <a:effectLst>
            <a:outerShdw blurRad="50800" dist="38100" dir="16200000"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style>
          <a:lnRef idx="2">
            <a:schemeClr val="accent6"/>
          </a:lnRef>
          <a:fillRef idx="1">
            <a:schemeClr val="lt1"/>
          </a:fillRef>
          <a:effectRef idx="0">
            <a:schemeClr val="accent6"/>
          </a:effectRef>
          <a:fontRef idx="minor">
            <a:schemeClr val="dk1"/>
          </a:fontRef>
        </p:style>
      </p:pic>
      <p:pic>
        <p:nvPicPr>
          <p:cNvPr id="6" name="Content Placeholder 5"/>
          <p:cNvPicPr>
            <a:picLocks noGrp="1" noChangeAspect="1"/>
          </p:cNvPicPr>
          <p:nvPr>
            <p:ph sz="half" idx="2"/>
          </p:nvPr>
        </p:nvPicPr>
        <p:blipFill rotWithShape="1">
          <a:blip r:embed="rId4" cstate="screen">
            <a:extLst>
              <a:ext uri="{28A0092B-C50C-407E-A947-70E740481C1C}">
                <a14:useLocalDpi xmlns:a14="http://schemas.microsoft.com/office/drawing/2010/main"/>
              </a:ext>
            </a:extLst>
          </a:blip>
          <a:srcRect/>
          <a:stretch/>
        </p:blipFill>
        <p:spPr>
          <a:xfrm>
            <a:off x="5181600" y="1752600"/>
            <a:ext cx="2236693" cy="1532446"/>
          </a:xfrm>
          <a:prstGeom prst="roundRect">
            <a:avLst>
              <a:gd name="adj" fmla="val 16667"/>
            </a:avLst>
          </a:prstGeom>
          <a:ln>
            <a:solidFill>
              <a:srgbClr val="F79646"/>
            </a:solidFill>
          </a:ln>
          <a:effectLst>
            <a:outerShdw blurRad="50800" dist="38100" dir="16200000"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33523174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IM-Home</a:t>
            </a:r>
          </a:p>
        </p:txBody>
      </p:sp>
      <p:sp>
        <p:nvSpPr>
          <p:cNvPr id="3" name="Content Placeholder 2"/>
          <p:cNvSpPr>
            <a:spLocks noGrp="1"/>
          </p:cNvSpPr>
          <p:nvPr>
            <p:ph sz="half" idx="1"/>
          </p:nvPr>
        </p:nvSpPr>
        <p:spPr>
          <a:xfrm>
            <a:off x="420624" y="1295401"/>
            <a:ext cx="5446776" cy="3810000"/>
          </a:xfrm>
        </p:spPr>
        <p:txBody>
          <a:bodyPr>
            <a:normAutofit fontScale="92500" lnSpcReduction="20000"/>
          </a:bodyPr>
          <a:lstStyle/>
          <a:p>
            <a:pPr>
              <a:lnSpc>
                <a:spcPct val="120000"/>
              </a:lnSpc>
            </a:pPr>
            <a:r>
              <a:rPr lang="en-US" sz="2000" dirty="0"/>
              <a:t>Demo IM-Home to current clients</a:t>
            </a:r>
          </a:p>
          <a:p>
            <a:pPr lvl="1">
              <a:lnSpc>
                <a:spcPct val="120000"/>
              </a:lnSpc>
            </a:pPr>
            <a:r>
              <a:rPr lang="en-US" sz="1800" dirty="0">
                <a:solidFill>
                  <a:srgbClr val="FF0000"/>
                </a:solidFill>
              </a:rPr>
              <a:t>*Contact IM to purchase an IM-Home Demo Unit</a:t>
            </a:r>
          </a:p>
          <a:p>
            <a:pPr>
              <a:lnSpc>
                <a:spcPct val="120000"/>
              </a:lnSpc>
            </a:pPr>
            <a:r>
              <a:rPr lang="en-US" sz="2000" dirty="0"/>
              <a:t>Hold free screenings for new clients</a:t>
            </a:r>
          </a:p>
          <a:p>
            <a:pPr>
              <a:lnSpc>
                <a:spcPct val="120000"/>
              </a:lnSpc>
            </a:pPr>
            <a:r>
              <a:rPr lang="en-US" sz="2000" dirty="0"/>
              <a:t>Package IM-Home with other therapy modalities </a:t>
            </a:r>
          </a:p>
          <a:p>
            <a:pPr>
              <a:lnSpc>
                <a:spcPct val="120000"/>
              </a:lnSpc>
            </a:pPr>
            <a:r>
              <a:rPr lang="en-US" sz="2000" dirty="0"/>
              <a:t>Resources we have created for you:</a:t>
            </a:r>
          </a:p>
          <a:p>
            <a:pPr lvl="1">
              <a:lnSpc>
                <a:spcPct val="120000"/>
              </a:lnSpc>
            </a:pPr>
            <a:r>
              <a:rPr lang="en-US" sz="1800" dirty="0"/>
              <a:t>Brochures: Pediatric &amp; Adult</a:t>
            </a:r>
          </a:p>
          <a:p>
            <a:pPr lvl="1">
              <a:lnSpc>
                <a:spcPct val="120000"/>
              </a:lnSpc>
            </a:pPr>
            <a:r>
              <a:rPr lang="en-US" sz="1800" dirty="0"/>
              <a:t>What is the cost of a Changed Life?</a:t>
            </a:r>
          </a:p>
          <a:p>
            <a:pPr lvl="1">
              <a:lnSpc>
                <a:spcPct val="120000"/>
              </a:lnSpc>
            </a:pPr>
            <a:r>
              <a:rPr lang="en-US" sz="1800" dirty="0"/>
              <a:t>Developmental Milestones</a:t>
            </a:r>
          </a:p>
          <a:p>
            <a:pPr lvl="1">
              <a:lnSpc>
                <a:spcPct val="120000"/>
              </a:lnSpc>
            </a:pPr>
            <a:r>
              <a:rPr lang="en-US" sz="1800" dirty="0"/>
              <a:t>What is IM’s Secret Ingredient?</a:t>
            </a:r>
          </a:p>
          <a:p>
            <a:pPr lvl="1">
              <a:lnSpc>
                <a:spcPct val="120000"/>
              </a:lnSpc>
            </a:pPr>
            <a:r>
              <a:rPr lang="en-US" sz="1800" dirty="0"/>
              <a:t>Screening Form with Pricing</a:t>
            </a:r>
          </a:p>
          <a:p>
            <a:pPr lvl="1">
              <a:lnSpc>
                <a:spcPct val="120000"/>
              </a:lnSpc>
            </a:pPr>
            <a:r>
              <a:rPr lang="en-US" sz="1800" dirty="0"/>
              <a:t>Ads</a:t>
            </a:r>
          </a:p>
        </p:txBody>
      </p:sp>
      <p:pic>
        <p:nvPicPr>
          <p:cNvPr id="6" name="Content Placeholder 5" descr="Visual Model.jpg"/>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916486" y="1269243"/>
            <a:ext cx="2819400" cy="3714750"/>
          </a:xfrm>
          <a:prstGeom prst="roundRect">
            <a:avLst/>
          </a:prstGeom>
          <a:ln w="28575">
            <a:solidFill>
              <a:srgbClr val="F69232"/>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2274359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Development Tool Kit</a:t>
            </a:r>
          </a:p>
        </p:txBody>
      </p:sp>
      <p:sp>
        <p:nvSpPr>
          <p:cNvPr id="11" name="Rounded Rectangle 10"/>
          <p:cNvSpPr/>
          <p:nvPr/>
        </p:nvSpPr>
        <p:spPr>
          <a:xfrm>
            <a:off x="2895600" y="1219319"/>
            <a:ext cx="5928360" cy="578882"/>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119063"/>
            <a:r>
              <a:rPr lang="en-US" sz="1400" dirty="0">
                <a:latin typeface="+mn-lt"/>
              </a:rPr>
              <a:t>Watch Marketing 101 videos and learn what it takes to build a successful practice. </a:t>
            </a:r>
          </a:p>
        </p:txBody>
      </p:sp>
      <p:sp>
        <p:nvSpPr>
          <p:cNvPr id="12" name="Rounded Rectangle 11"/>
          <p:cNvSpPr/>
          <p:nvPr/>
        </p:nvSpPr>
        <p:spPr>
          <a:xfrm>
            <a:off x="2895600" y="1905000"/>
            <a:ext cx="5928360" cy="1055608"/>
          </a:xfrm>
          <a:prstGeom prst="round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119063"/>
            <a:r>
              <a:rPr lang="en-US" sz="1400" dirty="0">
                <a:latin typeface="+mn-lt"/>
              </a:rPr>
              <a:t> Promote your IM services with professionally made video clips and news clips. All you have to do is cut and paste the code into your website. It’s easy and will be a sure-fire way to get clients into your door, so you can help them make the gains they dream about. </a:t>
            </a:r>
          </a:p>
        </p:txBody>
      </p:sp>
      <p:sp>
        <p:nvSpPr>
          <p:cNvPr id="13" name="Rounded Rectangle 12"/>
          <p:cNvSpPr/>
          <p:nvPr/>
        </p:nvSpPr>
        <p:spPr>
          <a:xfrm>
            <a:off x="2895600" y="3068955"/>
            <a:ext cx="5928360" cy="817245"/>
          </a:xfrm>
          <a:prstGeom prst="round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119063"/>
            <a:r>
              <a:rPr lang="en-US" sz="1400" dirty="0">
                <a:latin typeface="+mn-lt"/>
              </a:rPr>
              <a:t>Make your mark on the web! Choose from wallpapers to decorate your desktop, banners to advertise on your website and email campaigns to drive people to your door. </a:t>
            </a:r>
          </a:p>
        </p:txBody>
      </p:sp>
      <p:sp>
        <p:nvSpPr>
          <p:cNvPr id="14" name="Rounded Rectangle 13"/>
          <p:cNvSpPr/>
          <p:nvPr/>
        </p:nvSpPr>
        <p:spPr>
          <a:xfrm>
            <a:off x="2895600" y="3980905"/>
            <a:ext cx="5928360" cy="817245"/>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119063"/>
            <a:r>
              <a:rPr lang="en-US" sz="1400" dirty="0">
                <a:latin typeface="+mn-lt"/>
              </a:rPr>
              <a:t>Check out the numerous flyers, brochures, postcards, referral cards and banners to hand out or display at a tradeshow. Choose from IM stock images and logos to customize your marketing pieces.</a:t>
            </a:r>
          </a:p>
        </p:txBody>
      </p:sp>
      <p:sp>
        <p:nvSpPr>
          <p:cNvPr id="15" name="Rounded Rectangle 14"/>
          <p:cNvSpPr/>
          <p:nvPr/>
        </p:nvSpPr>
        <p:spPr>
          <a:xfrm>
            <a:off x="2895600" y="4897755"/>
            <a:ext cx="5928360" cy="817245"/>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119063"/>
            <a:r>
              <a:rPr lang="en-US" sz="1400" dirty="0">
                <a:latin typeface="+mn-lt"/>
              </a:rPr>
              <a:t>Social media provides an opportunity to reach clients and professionals on a personal level. It’s time to get your business on the social sphere so you can communicate your mission in this manner. Get started today. </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8052" y="4023767"/>
            <a:ext cx="2743200" cy="731520"/>
          </a:xfrm>
          <a:prstGeom prst="roundRect">
            <a:avLst/>
          </a:prstGeom>
          <a:ln w="28575">
            <a:solidFill>
              <a:srgbClr val="92D050"/>
            </a:solidFill>
          </a:ln>
          <a:effectLst>
            <a:outerShdw blurRad="50800" dist="38100" dir="18900000" algn="bl" rotWithShape="0">
              <a:prstClr val="black">
                <a:alpha val="40000"/>
              </a:prstClr>
            </a:outerShdw>
          </a:effec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4940617"/>
            <a:ext cx="2743200" cy="731520"/>
          </a:xfrm>
          <a:prstGeom prst="roundRect">
            <a:avLst/>
          </a:prstGeom>
          <a:ln w="28575">
            <a:solidFill>
              <a:srgbClr val="002060"/>
            </a:solidFill>
          </a:ln>
          <a:effectLst>
            <a:outerShdw blurRad="50800" dist="38100" dir="18900000" algn="bl" rotWithShape="0">
              <a:prstClr val="black">
                <a:alpha val="40000"/>
              </a:prstClr>
            </a:outerShdw>
          </a:effectLst>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0" y="1143000"/>
            <a:ext cx="2743200" cy="731520"/>
          </a:xfrm>
          <a:prstGeom prst="roundRect">
            <a:avLst/>
          </a:prstGeom>
          <a:ln w="28575">
            <a:solidFill>
              <a:srgbClr val="7030A0"/>
            </a:solidFill>
          </a:ln>
          <a:effectLst>
            <a:outerShdw blurRad="50800" dist="38100" dir="18900000" algn="bl" rotWithShape="0">
              <a:prstClr val="black">
                <a:alpha val="40000"/>
              </a:prstClr>
            </a:outerShdw>
          </a:effec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4800" y="2067044"/>
            <a:ext cx="2743200" cy="731520"/>
          </a:xfrm>
          <a:prstGeom prst="roundRect">
            <a:avLst/>
          </a:prstGeom>
          <a:ln w="28575">
            <a:solidFill>
              <a:schemeClr val="accent6"/>
            </a:solidFill>
          </a:ln>
          <a:effectLst>
            <a:outerShdw blurRad="50800" dist="38100" dir="18900000" algn="bl" rotWithShape="0">
              <a:prstClr val="black">
                <a:alpha val="40000"/>
              </a:prstClr>
            </a:outerShdw>
          </a:effectLst>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8052" y="3111817"/>
            <a:ext cx="2743200" cy="731520"/>
          </a:xfrm>
          <a:prstGeom prst="roundRect">
            <a:avLst/>
          </a:prstGeom>
          <a:ln w="28575">
            <a:solidFill>
              <a:srgbClr val="0070C0"/>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147061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l"/>
            <a:r>
              <a:rPr lang="en-US" dirty="0"/>
              <a:t>Required </a:t>
            </a:r>
            <a:br>
              <a:rPr lang="en-US" dirty="0"/>
            </a:br>
            <a:r>
              <a:rPr lang="en-US" dirty="0"/>
              <a:t>Homework </a:t>
            </a:r>
            <a:endParaRPr lang="en-US" sz="3100" dirty="0"/>
          </a:p>
        </p:txBody>
      </p:sp>
      <p:sp>
        <p:nvSpPr>
          <p:cNvPr id="5" name="Content Placeholder 4"/>
          <p:cNvSpPr>
            <a:spLocks noGrp="1"/>
          </p:cNvSpPr>
          <p:nvPr>
            <p:ph sz="half" idx="1"/>
          </p:nvPr>
        </p:nvSpPr>
        <p:spPr/>
        <p:txBody>
          <a:bodyPr>
            <a:normAutofit/>
          </a:bodyPr>
          <a:lstStyle/>
          <a:p>
            <a:pPr>
              <a:lnSpc>
                <a:spcPct val="120000"/>
              </a:lnSpc>
            </a:pPr>
            <a:r>
              <a:rPr lang="en-US" sz="1600" dirty="0"/>
              <a:t>Log into the </a:t>
            </a:r>
            <a:r>
              <a:rPr lang="en-US" sz="1600" dirty="0" err="1"/>
              <a:t>eClinic</a:t>
            </a:r>
            <a:r>
              <a:rPr lang="en-US" sz="1600" dirty="0"/>
              <a:t> with your Provider UN &amp; PW </a:t>
            </a:r>
          </a:p>
          <a:p>
            <a:pPr marL="457200" lvl="1" indent="0">
              <a:lnSpc>
                <a:spcPct val="120000"/>
              </a:lnSpc>
              <a:buNone/>
            </a:pPr>
            <a:r>
              <a:rPr lang="en-US" sz="1400" dirty="0"/>
              <a:t>If you do not know it, email </a:t>
            </a:r>
            <a:r>
              <a:rPr lang="en-US" sz="1400" dirty="0">
                <a:hlinkClick r:id="rId2"/>
              </a:rPr>
              <a:t>support@interactivemetronome.com</a:t>
            </a:r>
            <a:r>
              <a:rPr lang="en-US" sz="1400" dirty="0"/>
              <a:t> to request it</a:t>
            </a:r>
          </a:p>
          <a:p>
            <a:pPr>
              <a:lnSpc>
                <a:spcPct val="120000"/>
              </a:lnSpc>
            </a:pPr>
            <a:r>
              <a:rPr lang="en-US" sz="1600" dirty="0"/>
              <a:t>Follow </a:t>
            </a:r>
            <a:r>
              <a:rPr lang="en-US" sz="1600" dirty="0" err="1"/>
              <a:t>Quickstart</a:t>
            </a:r>
            <a:r>
              <a:rPr lang="en-US" sz="1600" dirty="0"/>
              <a:t> Menu to establish yourself as an IM-Home member (you will give yourself a different UN &amp; PW than the one you use as “Provider.”  You are setting yourself up as a client, so you will assign yourself another UN and PW as a “client.”</a:t>
            </a:r>
          </a:p>
        </p:txBody>
      </p:sp>
      <p:sp>
        <p:nvSpPr>
          <p:cNvPr id="2" name="Content Placeholder 1">
            <a:extLst>
              <a:ext uri="{FF2B5EF4-FFF2-40B4-BE49-F238E27FC236}">
                <a16:creationId xmlns:a16="http://schemas.microsoft.com/office/drawing/2014/main" id="{C7BC6C42-77F1-56AA-703A-139BECC46436}"/>
              </a:ext>
            </a:extLst>
          </p:cNvPr>
          <p:cNvSpPr>
            <a:spLocks noGrp="1"/>
          </p:cNvSpPr>
          <p:nvPr>
            <p:ph sz="half" idx="2"/>
          </p:nvPr>
        </p:nvSpPr>
        <p:spPr>
          <a:xfrm>
            <a:off x="4700016" y="1866899"/>
            <a:ext cx="4023360" cy="3238501"/>
          </a:xfrm>
        </p:spPr>
        <p:txBody>
          <a:bodyPr/>
          <a:lstStyle/>
          <a:p>
            <a:pPr>
              <a:lnSpc>
                <a:spcPct val="120000"/>
              </a:lnSpc>
            </a:pPr>
            <a:r>
              <a:rPr lang="en-US" sz="1400" dirty="0"/>
              <a:t>Select IM-Home Certification Training Plan in the </a:t>
            </a:r>
            <a:r>
              <a:rPr lang="en-US" sz="1400" dirty="0" err="1"/>
              <a:t>eClinic</a:t>
            </a:r>
            <a:r>
              <a:rPr lang="en-US" sz="1400" dirty="0"/>
              <a:t> under My Templates</a:t>
            </a:r>
          </a:p>
          <a:p>
            <a:pPr>
              <a:lnSpc>
                <a:spcPct val="120000"/>
              </a:lnSpc>
            </a:pPr>
            <a:r>
              <a:rPr lang="en-US" sz="1400" dirty="0"/>
              <a:t>Set- up demo IM-Home unit &amp; authorize free license</a:t>
            </a:r>
            <a:r>
              <a:rPr lang="en-US" sz="1400" dirty="0">
                <a:solidFill>
                  <a:srgbClr val="FF0000"/>
                </a:solidFill>
              </a:rPr>
              <a:t> *Note if you do not have a demo unit, you may use your IM Pro Unit with the </a:t>
            </a:r>
            <a:r>
              <a:rPr lang="en-US" sz="1400" dirty="0" err="1">
                <a:solidFill>
                  <a:srgbClr val="FF0000"/>
                </a:solidFill>
              </a:rPr>
              <a:t>eClinic</a:t>
            </a:r>
            <a:r>
              <a:rPr lang="en-US" sz="1400" dirty="0">
                <a:solidFill>
                  <a:srgbClr val="FF0000"/>
                </a:solidFill>
              </a:rPr>
              <a:t>. </a:t>
            </a:r>
            <a:r>
              <a:rPr lang="en-US" sz="1400" dirty="0"/>
              <a:t>Please contact </a:t>
            </a:r>
            <a:r>
              <a:rPr lang="en-US" sz="1400" dirty="0">
                <a:hlinkClick r:id="rId2"/>
              </a:rPr>
              <a:t>support@interactivemetronome.com</a:t>
            </a:r>
            <a:r>
              <a:rPr lang="en-US" sz="1400" dirty="0"/>
              <a:t> for assistance</a:t>
            </a:r>
          </a:p>
          <a:p>
            <a:pPr>
              <a:lnSpc>
                <a:spcPct val="120000"/>
              </a:lnSpc>
            </a:pPr>
            <a:r>
              <a:rPr lang="en-US" sz="1400" dirty="0"/>
              <a:t>Complete 4 brief sessions of IM Home training (1 per day for 4 days) until you have completed the entire training plan. </a:t>
            </a:r>
            <a:r>
              <a:rPr lang="en-US" sz="1400" dirty="0">
                <a:solidFill>
                  <a:srgbClr val="FF0000"/>
                </a:solidFill>
              </a:rPr>
              <a:t>(COMPLETION IS MONITORED AND REQUIRED FOR IM-HOME CERTIFICATION AND CEUs)</a:t>
            </a:r>
          </a:p>
        </p:txBody>
      </p:sp>
      <p:pic>
        <p:nvPicPr>
          <p:cNvPr id="6" name="Picture 5" descr="Screen Shot 2012-05-24 at 9.58.35 A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78721" y="152400"/>
            <a:ext cx="4665949" cy="1524000"/>
          </a:xfrm>
          <a:prstGeom prst="roundRect">
            <a:avLst>
              <a:gd name="adj" fmla="val 10964"/>
            </a:avLst>
          </a:prstGeom>
          <a:ln w="28575">
            <a:solidFill>
              <a:srgbClr val="F69232"/>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742369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100" y="363220"/>
            <a:ext cx="8305800" cy="723900"/>
          </a:xfrm>
        </p:spPr>
        <p:txBody>
          <a:bodyPr/>
          <a:lstStyle/>
          <a:p>
            <a:r>
              <a:rPr lang="en-US" dirty="0"/>
              <a:t>Homework</a:t>
            </a:r>
            <a:br>
              <a:rPr lang="en-US" dirty="0"/>
            </a:br>
            <a:r>
              <a:rPr lang="en-US" sz="2800" dirty="0">
                <a:solidFill>
                  <a:srgbClr val="F79646">
                    <a:lumMod val="75000"/>
                  </a:srgbClr>
                </a:solidFill>
              </a:rPr>
              <a:t>(Required for IM-Home Certification)</a:t>
            </a:r>
            <a:br>
              <a:rPr lang="en-US" sz="2800" dirty="0">
                <a:solidFill>
                  <a:srgbClr val="F79646">
                    <a:lumMod val="75000"/>
                  </a:srgbClr>
                </a:solidFill>
              </a:rPr>
            </a:br>
            <a:endParaRPr lang="en-US" sz="2800" dirty="0"/>
          </a:p>
        </p:txBody>
      </p:sp>
      <p:sp>
        <p:nvSpPr>
          <p:cNvPr id="5" name="Content Placeholder 4"/>
          <p:cNvSpPr>
            <a:spLocks noGrp="1"/>
          </p:cNvSpPr>
          <p:nvPr>
            <p:ph idx="1"/>
          </p:nvPr>
        </p:nvSpPr>
        <p:spPr>
          <a:xfrm>
            <a:off x="419100" y="1076960"/>
            <a:ext cx="8305800" cy="4038599"/>
          </a:xfrm>
        </p:spPr>
        <p:txBody>
          <a:bodyPr>
            <a:normAutofit fontScale="85000" lnSpcReduction="20000"/>
          </a:bodyPr>
          <a:lstStyle/>
          <a:p>
            <a:pPr>
              <a:lnSpc>
                <a:spcPct val="120000"/>
              </a:lnSpc>
            </a:pPr>
            <a:r>
              <a:rPr lang="en-US" dirty="0"/>
              <a:t>Log back into </a:t>
            </a:r>
            <a:r>
              <a:rPr lang="en-US" dirty="0" err="1"/>
              <a:t>eClinic</a:t>
            </a:r>
            <a:r>
              <a:rPr lang="en-US" dirty="0"/>
              <a:t> as a “Provider” this time using your Provider UN &amp; PW.</a:t>
            </a:r>
          </a:p>
          <a:p>
            <a:pPr>
              <a:lnSpc>
                <a:spcPct val="120000"/>
              </a:lnSpc>
            </a:pPr>
            <a:r>
              <a:rPr lang="en-US" dirty="0"/>
              <a:t>While you are logged into </a:t>
            </a:r>
            <a:r>
              <a:rPr lang="en-US" dirty="0" err="1"/>
              <a:t>eClinic</a:t>
            </a:r>
            <a:r>
              <a:rPr lang="en-US" dirty="0"/>
              <a:t> as a Provider, test the following functions:</a:t>
            </a:r>
          </a:p>
          <a:p>
            <a:pPr lvl="1">
              <a:lnSpc>
                <a:spcPct val="120000"/>
              </a:lnSpc>
            </a:pPr>
            <a:r>
              <a:rPr lang="en-US" dirty="0"/>
              <a:t>View reports (your session data as a “client” can be viewed)</a:t>
            </a:r>
          </a:p>
          <a:p>
            <a:pPr lvl="1">
              <a:lnSpc>
                <a:spcPct val="120000"/>
              </a:lnSpc>
            </a:pPr>
            <a:r>
              <a:rPr lang="en-US" dirty="0"/>
              <a:t>Send a message to yourself (the client)</a:t>
            </a:r>
          </a:p>
          <a:p>
            <a:pPr lvl="1">
              <a:lnSpc>
                <a:spcPct val="120000"/>
              </a:lnSpc>
            </a:pPr>
            <a:r>
              <a:rPr lang="en-US" dirty="0"/>
              <a:t>Explore the training templates.  </a:t>
            </a:r>
          </a:p>
          <a:p>
            <a:pPr lvl="2">
              <a:lnSpc>
                <a:spcPct val="120000"/>
              </a:lnSpc>
            </a:pPr>
            <a:r>
              <a:rPr lang="en-US" dirty="0"/>
              <a:t>Select &amp; modify a training plan</a:t>
            </a:r>
          </a:p>
          <a:p>
            <a:pPr lvl="2">
              <a:lnSpc>
                <a:spcPct val="120000"/>
              </a:lnSpc>
            </a:pPr>
            <a:r>
              <a:rPr lang="en-US" dirty="0"/>
              <a:t>Change background screens, games, reps, difficulty, tempo…</a:t>
            </a:r>
          </a:p>
          <a:p>
            <a:pPr lvl="2">
              <a:lnSpc>
                <a:spcPct val="120000"/>
              </a:lnSpc>
            </a:pPr>
            <a:r>
              <a:rPr lang="en-US" dirty="0"/>
              <a:t>Add exercises to training plan, create custom exercises, change a client’s training template, create your own training template, …</a:t>
            </a:r>
          </a:p>
        </p:txBody>
      </p:sp>
    </p:spTree>
    <p:extLst>
      <p:ext uri="{BB962C8B-B14F-4D97-AF65-F5344CB8AC3E}">
        <p14:creationId xmlns:p14="http://schemas.microsoft.com/office/powerpoint/2010/main" val="4714503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Post-Test &amp; Course Evaluation</a:t>
            </a:r>
          </a:p>
        </p:txBody>
      </p:sp>
      <p:sp>
        <p:nvSpPr>
          <p:cNvPr id="3" name="Content Placeholder 2"/>
          <p:cNvSpPr>
            <a:spLocks noGrp="1"/>
          </p:cNvSpPr>
          <p:nvPr>
            <p:ph idx="1"/>
          </p:nvPr>
        </p:nvSpPr>
        <p:spPr>
          <a:xfrm>
            <a:off x="419100" y="1066800"/>
            <a:ext cx="8305800" cy="4906963"/>
          </a:xfrm>
        </p:spPr>
        <p:txBody>
          <a:bodyPr/>
          <a:lstStyle/>
          <a:p>
            <a:pPr marL="0" indent="0">
              <a:buNone/>
            </a:pPr>
            <a:r>
              <a:rPr lang="en-US" dirty="0"/>
              <a:t>FINAL STEPS TO IM-HOME CERTIFICATION</a:t>
            </a:r>
          </a:p>
          <a:p>
            <a:r>
              <a:rPr lang="en-US" sz="2200" dirty="0"/>
              <a:t>Upon completion of the mandatory 4 sessions of IM Home training &amp; exploring the </a:t>
            </a:r>
            <a:r>
              <a:rPr lang="en-US" sz="2200" dirty="0" err="1"/>
              <a:t>eClinic</a:t>
            </a:r>
            <a:r>
              <a:rPr lang="en-US" sz="2200" dirty="0"/>
              <a:t>, take the written post-test (a link for the online test has been provided to you in the email you received to take this course).</a:t>
            </a:r>
          </a:p>
          <a:p>
            <a:r>
              <a:rPr lang="en-US" sz="2200" dirty="0"/>
              <a:t>Complete the course evaluation.</a:t>
            </a:r>
          </a:p>
          <a:p>
            <a:r>
              <a:rPr lang="en-US" sz="2200" dirty="0"/>
              <a:t>A certificate of completion will be emailed to you.</a:t>
            </a:r>
          </a:p>
          <a:p>
            <a:r>
              <a:rPr lang="en-US" sz="2200" dirty="0"/>
              <a:t>Congratulations!!  The IM Home Provider designation will be placed next to your name in the Provider Locator.</a:t>
            </a:r>
          </a:p>
          <a:p>
            <a:endParaRPr lang="en-US" dirty="0"/>
          </a:p>
        </p:txBody>
      </p:sp>
    </p:spTree>
    <p:extLst>
      <p:ext uri="{BB962C8B-B14F-4D97-AF65-F5344CB8AC3E}">
        <p14:creationId xmlns:p14="http://schemas.microsoft.com/office/powerpoint/2010/main" val="3165214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6"/>
          <p:cNvSpPr>
            <a:spLocks noGrp="1"/>
          </p:cNvSpPr>
          <p:nvPr>
            <p:ph type="title"/>
          </p:nvPr>
        </p:nvSpPr>
        <p:spPr/>
        <p:txBody>
          <a:bodyPr/>
          <a:lstStyle/>
          <a:p>
            <a:pPr eaLnBrk="1" hangingPunct="1">
              <a:lnSpc>
                <a:spcPct val="90000"/>
              </a:lnSpc>
            </a:pPr>
            <a:r>
              <a:rPr lang="en-US" dirty="0">
                <a:latin typeface="Calibri" charset="0"/>
                <a:ea typeface="ＭＳ Ｐゴシック" charset="0"/>
                <a:cs typeface="ＭＳ Ｐゴシック" charset="0"/>
              </a:rPr>
              <a:t>Benefits for the Provider</a:t>
            </a:r>
          </a:p>
        </p:txBody>
      </p:sp>
      <p:sp>
        <p:nvSpPr>
          <p:cNvPr id="8" name="Content Placeholder 7"/>
          <p:cNvSpPr>
            <a:spLocks noGrp="1"/>
          </p:cNvSpPr>
          <p:nvPr>
            <p:ph sz="half" idx="1"/>
          </p:nvPr>
        </p:nvSpPr>
        <p:spPr/>
        <p:txBody>
          <a:bodyPr>
            <a:normAutofit fontScale="77500" lnSpcReduction="20000"/>
          </a:bodyPr>
          <a:lstStyle/>
          <a:p>
            <a:pPr eaLnBrk="1" hangingPunct="1">
              <a:lnSpc>
                <a:spcPct val="120000"/>
              </a:lnSpc>
            </a:pPr>
            <a:r>
              <a:rPr lang="en-US" dirty="0">
                <a:latin typeface="Calibri" charset="0"/>
                <a:ea typeface="ＭＳ Ｐゴシック" charset="0"/>
                <a:cs typeface="ＭＳ Ｐゴシック" charset="0"/>
              </a:rPr>
              <a:t>Manage limited time with your client while still achieving good outcomes</a:t>
            </a:r>
          </a:p>
          <a:p>
            <a:pPr eaLnBrk="1" hangingPunct="1">
              <a:lnSpc>
                <a:spcPct val="120000"/>
              </a:lnSpc>
            </a:pPr>
            <a:r>
              <a:rPr lang="en-US" dirty="0">
                <a:latin typeface="Calibri" charset="0"/>
                <a:ea typeface="ＭＳ Ｐゴシック" charset="0"/>
                <a:cs typeface="ＭＳ Ｐゴシック" charset="0"/>
              </a:rPr>
              <a:t>Grow your business while helping more clients</a:t>
            </a:r>
          </a:p>
          <a:p>
            <a:pPr lvl="1" eaLnBrk="1" hangingPunct="1">
              <a:lnSpc>
                <a:spcPct val="120000"/>
              </a:lnSpc>
            </a:pPr>
            <a:r>
              <a:rPr lang="en-US" dirty="0">
                <a:latin typeface="Calibri" charset="0"/>
                <a:ea typeface="ＭＳ Ｐゴシック" charset="0"/>
              </a:rPr>
              <a:t>Extends Reach</a:t>
            </a:r>
          </a:p>
          <a:p>
            <a:pPr lvl="1" eaLnBrk="1" hangingPunct="1">
              <a:lnSpc>
                <a:spcPct val="120000"/>
              </a:lnSpc>
            </a:pPr>
            <a:r>
              <a:rPr lang="en-US" dirty="0">
                <a:latin typeface="Calibri" charset="0"/>
                <a:ea typeface="ＭＳ Ｐゴシック" charset="0"/>
              </a:rPr>
              <a:t>Builds Volume</a:t>
            </a:r>
          </a:p>
          <a:p>
            <a:pPr lvl="1" eaLnBrk="1" hangingPunct="1">
              <a:lnSpc>
                <a:spcPct val="120000"/>
              </a:lnSpc>
            </a:pPr>
            <a:r>
              <a:rPr lang="en-US" dirty="0">
                <a:latin typeface="Calibri" charset="0"/>
                <a:ea typeface="ＭＳ Ｐゴシック" charset="0"/>
              </a:rPr>
              <a:t>Efficient Therapy Management Tool</a:t>
            </a:r>
          </a:p>
          <a:p>
            <a:pPr lvl="1" eaLnBrk="1" hangingPunct="1">
              <a:lnSpc>
                <a:spcPct val="120000"/>
              </a:lnSpc>
            </a:pPr>
            <a:r>
              <a:rPr lang="en-US" dirty="0">
                <a:latin typeface="Calibri" charset="0"/>
                <a:ea typeface="ＭＳ Ｐゴシック" charset="0"/>
              </a:rPr>
              <a:t>Sets-Up Clients for Better Overall Outcomes</a:t>
            </a:r>
          </a:p>
        </p:txBody>
      </p:sp>
      <p:pic>
        <p:nvPicPr>
          <p:cNvPr id="10" name="Content Placeholder 2" descr="Therapists in Scrubs - Large.jpg"/>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prstGeom prst="roundRect">
            <a:avLst>
              <a:gd name="adj" fmla="val 16667"/>
            </a:avLst>
          </a:prstGeom>
          <a:ln w="28575" cmpd="sng">
            <a:solidFill>
              <a:schemeClr val="accent6"/>
            </a:solidFill>
          </a:ln>
          <a:effectLst>
            <a:outerShdw blurRad="50800" dist="38100" dir="16200000"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18263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0624" y="342900"/>
            <a:ext cx="5827776" cy="800100"/>
          </a:xfrm>
        </p:spPr>
        <p:txBody>
          <a:bodyPr/>
          <a:lstStyle/>
          <a:p>
            <a:r>
              <a:rPr lang="en-US" dirty="0"/>
              <a:t>Client Selection</a:t>
            </a:r>
          </a:p>
        </p:txBody>
      </p:sp>
      <p:sp>
        <p:nvSpPr>
          <p:cNvPr id="5" name="Content Placeholder 4"/>
          <p:cNvSpPr>
            <a:spLocks noGrp="1"/>
          </p:cNvSpPr>
          <p:nvPr>
            <p:ph sz="half" idx="1"/>
          </p:nvPr>
        </p:nvSpPr>
        <p:spPr>
          <a:xfrm>
            <a:off x="420624" y="1295401"/>
            <a:ext cx="4456176" cy="3810000"/>
          </a:xfrm>
        </p:spPr>
        <p:txBody>
          <a:bodyPr>
            <a:normAutofit/>
          </a:bodyPr>
          <a:lstStyle/>
          <a:p>
            <a:pPr marL="0" indent="0">
              <a:lnSpc>
                <a:spcPct val="110000"/>
              </a:lnSpc>
              <a:buNone/>
            </a:pPr>
            <a:r>
              <a:rPr lang="en-US" dirty="0"/>
              <a:t>Opportunities</a:t>
            </a:r>
          </a:p>
          <a:p>
            <a:pPr marL="228600" lvl="2">
              <a:lnSpc>
                <a:spcPct val="110000"/>
              </a:lnSpc>
            </a:pPr>
            <a:r>
              <a:rPr lang="en-US" dirty="0"/>
              <a:t>Travel Issues </a:t>
            </a:r>
          </a:p>
          <a:p>
            <a:pPr marL="228600" lvl="2">
              <a:lnSpc>
                <a:spcPct val="110000"/>
              </a:lnSpc>
            </a:pPr>
            <a:r>
              <a:rPr lang="en-US" dirty="0"/>
              <a:t>High Deductibles</a:t>
            </a:r>
          </a:p>
          <a:p>
            <a:pPr marL="228600" lvl="2">
              <a:lnSpc>
                <a:spcPct val="110000"/>
              </a:lnSpc>
            </a:pPr>
            <a:r>
              <a:rPr lang="en-US" dirty="0"/>
              <a:t>Limited Approved Visits</a:t>
            </a:r>
          </a:p>
          <a:p>
            <a:pPr marL="228600" lvl="2">
              <a:lnSpc>
                <a:spcPct val="110000"/>
              </a:lnSpc>
            </a:pPr>
            <a:r>
              <a:rPr lang="en-US" dirty="0"/>
              <a:t>No Prescription for OT, PT, ST</a:t>
            </a:r>
          </a:p>
          <a:p>
            <a:pPr marL="228600" lvl="2">
              <a:lnSpc>
                <a:spcPct val="110000"/>
              </a:lnSpc>
            </a:pPr>
            <a:r>
              <a:rPr lang="en-US" dirty="0"/>
              <a:t>Degenerative Diseases</a:t>
            </a:r>
          </a:p>
          <a:p>
            <a:pPr marL="228600" lvl="2">
              <a:lnSpc>
                <a:spcPct val="110000"/>
              </a:lnSpc>
            </a:pPr>
            <a:r>
              <a:rPr lang="en-US" dirty="0"/>
              <a:t>Immune Disorders</a:t>
            </a:r>
          </a:p>
          <a:p>
            <a:pPr marL="228600" lvl="2">
              <a:lnSpc>
                <a:spcPct val="110000"/>
              </a:lnSpc>
            </a:pPr>
            <a:r>
              <a:rPr lang="en-US" dirty="0"/>
              <a:t>Athletes</a:t>
            </a:r>
          </a:p>
          <a:p>
            <a:pPr marL="228600" lvl="2">
              <a:lnSpc>
                <a:spcPct val="110000"/>
              </a:lnSpc>
            </a:pPr>
            <a:r>
              <a:rPr lang="en-US" dirty="0"/>
              <a:t>Schools</a:t>
            </a:r>
          </a:p>
        </p:txBody>
      </p:sp>
      <p:sp>
        <p:nvSpPr>
          <p:cNvPr id="3" name="Content Placeholder 2"/>
          <p:cNvSpPr>
            <a:spLocks noGrp="1"/>
          </p:cNvSpPr>
          <p:nvPr>
            <p:ph sz="half" idx="2"/>
          </p:nvPr>
        </p:nvSpPr>
        <p:spPr>
          <a:xfrm>
            <a:off x="4267200" y="2285999"/>
            <a:ext cx="4456176" cy="2819401"/>
          </a:xfrm>
        </p:spPr>
        <p:txBody>
          <a:bodyPr>
            <a:normAutofit/>
          </a:bodyPr>
          <a:lstStyle/>
          <a:p>
            <a:pPr marL="0" indent="0" algn="ctr">
              <a:lnSpc>
                <a:spcPct val="120000"/>
              </a:lnSpc>
              <a:buNone/>
            </a:pPr>
            <a:r>
              <a:rPr lang="en-US" sz="2400" dirty="0"/>
              <a:t>IM-Home </a:t>
            </a:r>
            <a:r>
              <a:rPr lang="en-US" sz="2400" dirty="0">
                <a:solidFill>
                  <a:srgbClr val="FF0000"/>
                </a:solidFill>
              </a:rPr>
              <a:t>IS NOT </a:t>
            </a:r>
            <a:r>
              <a:rPr lang="en-US" sz="2400" dirty="0"/>
              <a:t>for clients who have significant impairments that require cues, hands-on assistance, or face-to-face interaction with the IM Provider to facilitate successful outcomes.</a:t>
            </a:r>
          </a:p>
        </p:txBody>
      </p:sp>
      <p:pic>
        <p:nvPicPr>
          <p:cNvPr id="6"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5604421" y="152400"/>
            <a:ext cx="3118955" cy="1981200"/>
          </a:xfrm>
          <a:prstGeom prst="roundRect">
            <a:avLst/>
          </a:prstGeom>
          <a:noFill/>
          <a:ln w="28575">
            <a:solidFill>
              <a:schemeClr val="accent6"/>
            </a:solidFill>
            <a:miter lim="800000"/>
            <a:headEnd/>
            <a:tailEnd/>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564906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6168" y="342900"/>
            <a:ext cx="8302752" cy="800100"/>
          </a:xfrm>
        </p:spPr>
        <p:txBody>
          <a:bodyPr/>
          <a:lstStyle/>
          <a:p>
            <a:r>
              <a:rPr lang="en-US" dirty="0"/>
              <a:t>Standardized Assessments</a:t>
            </a:r>
          </a:p>
        </p:txBody>
      </p:sp>
      <p:sp>
        <p:nvSpPr>
          <p:cNvPr id="8" name="Content Placeholder 7"/>
          <p:cNvSpPr>
            <a:spLocks noGrp="1"/>
          </p:cNvSpPr>
          <p:nvPr>
            <p:ph sz="half" idx="1"/>
          </p:nvPr>
        </p:nvSpPr>
        <p:spPr>
          <a:xfrm>
            <a:off x="609600" y="1371600"/>
            <a:ext cx="4023360" cy="3810000"/>
          </a:xfrm>
        </p:spPr>
        <p:txBody>
          <a:bodyPr>
            <a:normAutofit/>
          </a:bodyPr>
          <a:lstStyle/>
          <a:p>
            <a:pPr marL="0" lvl="0" indent="0">
              <a:lnSpc>
                <a:spcPct val="120000"/>
              </a:lnSpc>
              <a:buNone/>
            </a:pPr>
            <a:r>
              <a:rPr lang="en-US" sz="2400" dirty="0"/>
              <a:t>Use discipline-specific standardized assessments and academic achievement tests to objectively measure &amp; document change in function. </a:t>
            </a:r>
          </a:p>
        </p:txBody>
      </p:sp>
      <p:pic>
        <p:nvPicPr>
          <p:cNvPr id="6" name="Picture 5"/>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7738" b="100000" l="0" r="100000">
                        <a14:backgroundMark x1="24405" y1="46429" x2="24405" y2="46429"/>
                        <a14:backgroundMark x1="47619" y1="29167" x2="47619" y2="29167"/>
                      </a14:backgroundRemoval>
                    </a14:imgEffect>
                  </a14:imgLayer>
                </a14:imgProps>
              </a:ext>
              <a:ext uri="{28A0092B-C50C-407E-A947-70E740481C1C}">
                <a14:useLocalDpi xmlns:a14="http://schemas.microsoft.com/office/drawing/2010/main"/>
              </a:ext>
            </a:extLst>
          </a:blip>
          <a:srcRect/>
          <a:stretch/>
        </p:blipFill>
        <p:spPr>
          <a:xfrm>
            <a:off x="228600" y="89451"/>
            <a:ext cx="1600201" cy="1600201"/>
          </a:xfrm>
          <a:prstGeom prst="rect">
            <a:avLst/>
          </a:prstGeom>
        </p:spPr>
      </p:pic>
      <p:pic>
        <p:nvPicPr>
          <p:cNvPr id="10" name="Content Placeholder 8"/>
          <p:cNvPicPr>
            <a:picLocks noGrp="1" noChangeAspect="1"/>
          </p:cNvPicPr>
          <p:nvPr>
            <p:ph sz="half" idx="2"/>
          </p:nvPr>
        </p:nvPicPr>
        <p:blipFill>
          <a:blip r:embed="rId5" cstate="screen">
            <a:extLst>
              <a:ext uri="{28A0092B-C50C-407E-A947-70E740481C1C}">
                <a14:useLocalDpi xmlns:a14="http://schemas.microsoft.com/office/drawing/2010/main"/>
              </a:ext>
            </a:extLst>
          </a:blip>
          <a:srcRect/>
          <a:stretch>
            <a:fillRect/>
          </a:stretch>
        </p:blipFill>
        <p:spPr>
          <a:xfrm>
            <a:off x="5348571" y="1524000"/>
            <a:ext cx="3218689" cy="3048001"/>
          </a:xfrm>
          <a:prstGeom prst="roundRect">
            <a:avLst/>
          </a:prstGeom>
          <a:ln w="28575">
            <a:solidFill>
              <a:srgbClr val="F69232"/>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4328823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IM-Home Certification Coaching Course 1 of 2&amp;quot;&quot;/&gt;&lt;property id=&quot;20307&quot; value=&quot;272&quot;/&gt;&lt;/object&gt;&lt;object type=&quot;3&quot; unique_id=&quot;10004&quot;&gt;&lt;property id=&quot;20148&quot; value=&quot;5&quot;/&gt;&lt;property id=&quot;20300&quot; value=&quot;Slide 2 - &amp;quot;Agenda&amp;quot;&quot;/&gt;&lt;property id=&quot;20307&quot; value=&quot;441&quot;/&gt;&lt;/object&gt;&lt;object type=&quot;3&quot; unique_id=&quot;10005&quot;&gt;&lt;property id=&quot;20148&quot; value=&quot;5&quot;/&gt;&lt;property id=&quot;20300&quot; value=&quot;Slide 3 - &amp;quot;Materials you received&amp;quot;&quot;/&gt;&lt;property id=&quot;20307&quot; value=&quot;486&quot;/&gt;&lt;/object&gt;&lt;object type=&quot;3&quot; unique_id=&quot;10006&quot;&gt;&lt;property id=&quot;20148&quot; value=&quot;5&quot;/&gt;&lt;property id=&quot;20300&quot; value=&quot;Slide 4 - &amp;quot;The Problem         The Solution&amp;quot;&quot;/&gt;&lt;property id=&quot;20307&quot; value=&quot;478&quot;/&gt;&lt;/object&gt;&lt;object type=&quot;3&quot; unique_id=&quot;10007&quot;&gt;&lt;property id=&quot;20148&quot; value=&quot;5&quot;/&gt;&lt;property id=&quot;20300&quot; value=&quot;Slide 5&quot;/&gt;&lt;property id=&quot;20307&quot; value=&quot;442&quot;/&gt;&lt;/object&gt;&lt;object type=&quot;3&quot; unique_id=&quot;10008&quot;&gt;&lt;property id=&quot;20148&quot; value=&quot;5&quot;/&gt;&lt;property id=&quot;20300&quot; value=&quot;Slide 6 - &amp;quot;Benefits for the Provider&amp;quot;&quot;/&gt;&lt;property id=&quot;20307&quot; value=&quot;477&quot;/&gt;&lt;/object&gt;&lt;object type=&quot;3&quot; unique_id=&quot;10009&quot;&gt;&lt;property id=&quot;20148&quot; value=&quot;5&quot;/&gt;&lt;property id=&quot;20300&quot; value=&quot;Slide 7 - &amp;quot;Benefit for Client&amp;quot;&quot;/&gt;&lt;property id=&quot;20307&quot; value=&quot;481&quot;/&gt;&lt;/object&gt;&lt;object type=&quot;3&quot; unique_id=&quot;10010&quot;&gt;&lt;property id=&quot;20148&quot; value=&quot;5&quot;/&gt;&lt;property id=&quot;20300&quot; value=&quot;Slide 8 - &amp;quot;IM-Home is perfect for clients….&amp;quot;&quot;/&gt;&lt;property id=&quot;20307&quot; value=&quot;487&quot;/&gt;&lt;/object&gt;&lt;object type=&quot;3&quot; unique_id=&quot;10011&quot;&gt;&lt;property id=&quot;20148&quot; value=&quot;5&quot;/&gt;&lt;property id=&quot;20300&quot; value=&quot;Slide 9 - &amp;quot;Client Selection&amp;quot;&quot;/&gt;&lt;property id=&quot;20307&quot; value=&quot;480&quot;/&gt;&lt;/object&gt;&lt;object type=&quot;3&quot; unique_id=&quot;10012&quot;&gt;&lt;property id=&quot;20148&quot; value=&quot;5&quot;/&gt;&lt;property id=&quot;20300&quot; value=&quot;Slide 10 - &amp;quot;Models of Use&amp;quot;&quot;/&gt;&lt;property id=&quot;20307&quot; value=&quot;475&quot;/&gt;&lt;/object&gt;&lt;object type=&quot;3&quot; unique_id=&quot;10013&quot;&gt;&lt;property id=&quot;20148&quot; value=&quot;5&quot;/&gt;&lt;property id=&quot;20300&quot; value=&quot;Slide 11 - &amp;quot;Your responsibilities as an  IM-Home Provider&amp;quot;&quot;/&gt;&lt;property id=&quot;20307&quot; value=&quot;469&quot;/&gt;&lt;/object&gt;&lt;object type=&quot;3&quot; unique_id=&quot;10014&quot;&gt;&lt;property id=&quot;20148&quot; value=&quot;5&quot;/&gt;&lt;property id=&quot;20300&quot; value=&quot;Slide 12 - &amp;quot;Your responsibilities as an  IM-Home Provider&amp;quot;&quot;/&gt;&lt;property id=&quot;20307&quot; value=&quot;470&quot;/&gt;&lt;/object&gt;&lt;object type=&quot;3&quot; unique_id=&quot;10015&quot;&gt;&lt;property id=&quot;20148&quot; value=&quot;5&quot;/&gt;&lt;property id=&quot;20300&quot; value=&quot;Slide 13 - &amp;quot;The purpose of your demo unit&amp;quot;&quot;/&gt;&lt;property id=&quot;20307&quot; value=&quot;392&quot;/&gt;&lt;/object&gt;&lt;object type=&quot;3&quot; unique_id=&quot;10016&quot;&gt;&lt;property id=&quot;20148&quot; value=&quot;5&quot;/&gt;&lt;property id=&quot;20300&quot; value=&quot;Slide 14 - &amp;quot;Let’s get started&amp;quot;&quot;/&gt;&lt;property id=&quot;20307&quot; value=&quot;451&quot;/&gt;&lt;/object&gt;&lt;object type=&quot;3&quot; unique_id=&quot;10017&quot;&gt;&lt;property id=&quot;20148&quot; value=&quot;5&quot;/&gt;&lt;property id=&quot;20300&quot; value=&quot;Slide 15 - &amp;quot;How to authorize your license&amp;quot;&quot;/&gt;&lt;property id=&quot;20307&quot; value=&quot;366&quot;/&gt;&lt;/object&gt;&lt;object type=&quot;3&quot; unique_id=&quot;10018&quot;&gt;&lt;property id=&quot;20148&quot; value=&quot;5&quot;/&gt;&lt;property id=&quot;20300&quot; value=&quot;Slide 16 - &amp;quot;Activate One (1) Free User License the Check out&amp;quot;&quot;/&gt;&lt;property id=&quot;20307&quot; value=&quot;383&quot;/&gt;&lt;/object&gt;&lt;object type=&quot;3&quot; unique_id=&quot;10019&quot;&gt;&lt;property id=&quot;20148&quot; value=&quot;5&quot;/&gt;&lt;property id=&quot;20300&quot; value=&quot;Slide 17 - &amp;quot;You are done when  “Paid in Full” will say “Yes”&amp;quot;&quot;/&gt;&lt;property id=&quot;20307&quot; value=&quot;386&quot;/&gt;&lt;/object&gt;&lt;object type=&quot;3&quot; unique_id=&quot;10020&quot;&gt;&lt;property id=&quot;20148&quot; value=&quot;5&quot;/&gt;&lt;property id=&quot;20300&quot; value=&quot;Slide 18&quot;/&gt;&lt;property id=&quot;20307&quot; value=&quot;364&quot;/&gt;&lt;/object&gt;&lt;object type=&quot;3&quot; unique_id=&quot;10021&quot;&gt;&lt;property id=&quot;20148&quot; value=&quot;5&quot;/&gt;&lt;property id=&quot;20300&quot; value=&quot;Slide 19 - &amp;quot;The eClinic Controls&amp;quot;&quot;/&gt;&lt;property id=&quot;20307&quot; value=&quot;394&quot;/&gt;&lt;/object&gt;&lt;object type=&quot;3&quot; unique_id=&quot;10022&quot;&gt;&lt;property id=&quot;20148&quot; value=&quot;5&quot;/&gt;&lt;property id=&quot;20300&quot; value=&quot;Slide 20 - &amp;quot;The eClinic Controls&amp;quot;&quot;/&gt;&lt;property id=&quot;20307&quot; value=&quot;407&quot;/&gt;&lt;/object&gt;&lt;object type=&quot;3&quot; unique_id=&quot;10023&quot;&gt;&lt;property id=&quot;20148&quot; value=&quot;5&quot;/&gt;&lt;property id=&quot;20300&quot; value=&quot;Slide 21 - &amp;quot;The eClinic Controls&amp;quot;&quot;/&gt;&lt;property id=&quot;20307&quot; value=&quot;408&quot;/&gt;&lt;/object&gt;&lt;object type=&quot;3&quot; unique_id=&quot;10024&quot;&gt;&lt;property id=&quot;20148&quot; value=&quot;5&quot;/&gt;&lt;property id=&quot;20300&quot; value=&quot;Slide 22 - &amp;quot;The eClinic Controls&amp;quot;&quot;/&gt;&lt;property id=&quot;20307&quot; value=&quot;409&quot;/&gt;&lt;/object&gt;&lt;object type=&quot;3&quot; unique_id=&quot;10025&quot;&gt;&lt;property id=&quot;20148&quot; value=&quot;5&quot;/&gt;&lt;property id=&quot;20300&quot; value=&quot;Slide 23 - &amp;quot;The eClinic Controls&amp;quot;&quot;/&gt;&lt;property id=&quot;20307&quot; value=&quot;410&quot;/&gt;&lt;/object&gt;&lt;object type=&quot;3&quot; unique_id=&quot;10026&quot;&gt;&lt;property id=&quot;20148&quot; value=&quot;5&quot;/&gt;&lt;property id=&quot;20300&quot; value=&quot;Slide 24 - &amp;quot;The eClinic Controls&amp;quot;&quot;/&gt;&lt;property id=&quot;20307&quot; value=&quot;411&quot;/&gt;&lt;/object&gt;&lt;object type=&quot;3&quot; unique_id=&quot;10027&quot;&gt;&lt;property id=&quot;20148&quot; value=&quot;5&quot;/&gt;&lt;property id=&quot;20300&quot; value=&quot;Slide 25 - &amp;quot;The eClinic Controls&amp;quot;&quot;/&gt;&lt;property id=&quot;20307&quot; value=&quot;413&quot;/&gt;&lt;/object&gt;&lt;object type=&quot;3&quot; unique_id=&quot;10028&quot;&gt;&lt;property id=&quot;20148&quot; value=&quot;5&quot;/&gt;&lt;property id=&quot;20300&quot; value=&quot;Slide 26 - &amp;quot;The eClinic Controls&amp;quot;&quot;/&gt;&lt;property id=&quot;20307&quot; value=&quot;414&quot;/&gt;&lt;/object&gt;&lt;object type=&quot;3&quot; unique_id=&quot;10029&quot;&gt;&lt;property id=&quot;20148&quot; value=&quot;5&quot;/&gt;&lt;property id=&quot;20300&quot; value=&quot;Slide 27 - &amp;quot;Lets Focus on the hammer &amp;amp; magic wand&amp;quot;&quot;/&gt;&lt;property id=&quot;20307&quot; value=&quot;415&quot;/&gt;&lt;/object&gt;&lt;object type=&quot;3&quot; unique_id=&quot;10030&quot;&gt;&lt;property id=&quot;20148&quot; value=&quot;5&quot;/&gt;&lt;property id=&quot;20300&quot; value=&quot;Slide 28 - &amp;quot;The eClinic Controls&amp;quot;&quot;/&gt;&lt;property id=&quot;20307&quot; value=&quot;395&quot;/&gt;&lt;/object&gt;&lt;object type=&quot;3&quot; unique_id=&quot;10031&quot;&gt;&lt;property id=&quot;20148&quot; value=&quot;5&quot;/&gt;&lt;property id=&quot;20300&quot; value=&quot;Slide 29 - &amp;quot;The eClinic Controls&amp;quot;&quot;/&gt;&lt;property id=&quot;20307&quot; value=&quot;396&quot;/&gt;&lt;/object&gt;&lt;object type=&quot;3&quot; unique_id=&quot;10032&quot;&gt;&lt;property id=&quot;20148&quot; value=&quot;5&quot;/&gt;&lt;property id=&quot;20300&quot; value=&quot;Slide 30 - &amp;quot;The eClinic Controls&amp;quot;&quot;/&gt;&lt;property id=&quot;20307&quot; value=&quot;397&quot;/&gt;&lt;/object&gt;&lt;object type=&quot;3&quot; unique_id=&quot;10033&quot;&gt;&lt;property id=&quot;20148&quot; value=&quot;5&quot;/&gt;&lt;property id=&quot;20300&quot; value=&quot;Slide 31 - &amp;quot;The eClinic Controls&amp;quot;&quot;/&gt;&lt;property id=&quot;20307&quot; value=&quot;398&quot;/&gt;&lt;/object&gt;&lt;object type=&quot;3&quot; unique_id=&quot;10034&quot;&gt;&lt;property id=&quot;20148&quot; value=&quot;5&quot;/&gt;&lt;property id=&quot;20300&quot; value=&quot;Slide 32 - &amp;quot;The eClinic Controls&amp;quot;&quot;/&gt;&lt;property id=&quot;20307&quot; value=&quot;403&quot;/&gt;&lt;/object&gt;&lt;object type=&quot;3&quot; unique_id=&quot;10035&quot;&gt;&lt;property id=&quot;20148&quot; value=&quot;5&quot;/&gt;&lt;property id=&quot;20300&quot; value=&quot;Slide 33 - &amp;quot;The eClinic Controls&amp;quot;&quot;/&gt;&lt;property id=&quot;20307&quot; value=&quot;404&quot;/&gt;&lt;/object&gt;&lt;object type=&quot;3&quot; unique_id=&quot;10036&quot;&gt;&lt;property id=&quot;20148&quot; value=&quot;5&quot;/&gt;&lt;property id=&quot;20300&quot; value=&quot;Slide 34 - &amp;quot;The eClinic Controls&amp;quot;&quot;/&gt;&lt;property id=&quot;20307&quot; value=&quot;405&quot;/&gt;&lt;/object&gt;&lt;object type=&quot;3&quot; unique_id=&quot;10037&quot;&gt;&lt;property id=&quot;20148&quot; value=&quot;5&quot;/&gt;&lt;property id=&quot;20300&quot; value=&quot;Slide 35 - &amp;quot;The eClinic Controls&amp;quot;&quot;/&gt;&lt;property id=&quot;20307&quot; value=&quot;406&quot;/&gt;&lt;/object&gt;&lt;object type=&quot;3&quot; unique_id=&quot;10038&quot;&gt;&lt;property id=&quot;20148&quot; value=&quot;5&quot;/&gt;&lt;property id=&quot;20300&quot; value=&quot;Slide 36 - &amp;quot;Setting up the Training Templates&amp;quot;&quot;/&gt;&lt;property id=&quot;20307&quot; value=&quot;369&quot;/&gt;&lt;/object&gt;&lt;object type=&quot;3&quot; unique_id=&quot;10039&quot;&gt;&lt;property id=&quot;20148&quot; value=&quot;5&quot;/&gt;&lt;property id=&quot;20300&quot; value=&quot;Slide 37 - &amp;quot;Templates based on areas of need&amp;quot;&quot;/&gt;&lt;property id=&quot;20307&quot; value=&quot;488&quot;/&gt;&lt;/object&gt;&lt;object type=&quot;3&quot; unique_id=&quot;10040&quot;&gt;&lt;property id=&quot;20148&quot; value=&quot;5&quot;/&gt;&lt;property id=&quot;20300&quot; value=&quot;Slide 38 - &amp;quot;How the Templates look in the eClnic&amp;quot;&quot;/&gt;&lt;property id=&quot;20307&quot; value=&quot;385&quot;/&gt;&lt;/object&gt;&lt;object type=&quot;3&quot; unique_id=&quot;10041&quot;&gt;&lt;property id=&quot;20148&quot; value=&quot;5&quot;/&gt;&lt;property id=&quot;20300&quot; value=&quot;Slide 39 - &amp;quot;Need Help with the eClinic?&amp;quot;&quot;/&gt;&lt;property id=&quot;20307&quot; value=&quot;461&quot;/&gt;&lt;/object&gt;&lt;object type=&quot;3&quot; unique_id=&quot;10042&quot;&gt;&lt;property id=&quot;20148&quot; value=&quot;5&quot;/&gt;&lt;property id=&quot;20300&quot; value=&quot;Slide 40 - &amp;quot;Homework Play the role of client &amp;amp; provider&amp;quot;&quot;/&gt;&lt;property id=&quot;20307&quot; value=&quot;416&quot;/&gt;&lt;/object&gt;&lt;object type=&quot;3&quot; unique_id=&quot;10043&quot;&gt;&lt;property id=&quot;20148&quot; value=&quot;5&quot;/&gt;&lt;property id=&quot;20300&quot; value=&quot;Slide 41 - &amp;quot;Homework Play the role of client &amp;amp; provider&amp;quot;&quot;/&gt;&lt;property id=&quot;20307&quot; value=&quot;489&quot;/&gt;&lt;/object&gt;&lt;object type=&quot;3&quot; unique_id=&quot;10044&quot;&gt;&lt;property id=&quot;20148&quot; value=&quot;5&quot;/&gt;&lt;property id=&quot;20300&quot; value=&quot;Slide 42 - &amp;quot;Questions&amp;quot;&quot;/&gt;&lt;property id=&quot;20307&quot; value=&quot;390&quot;/&gt;&lt;/object&gt;&lt;/object&gt;&lt;object type=&quot;8&quot; unique_id=&quot;1008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23725</TotalTime>
  <Words>2982</Words>
  <Application>Microsoft Macintosh PowerPoint</Application>
  <PresentationFormat>On-screen Show (4:3)</PresentationFormat>
  <Paragraphs>483</Paragraphs>
  <Slides>65</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Calibri</vt:lpstr>
      <vt:lpstr>Gill Sans</vt:lpstr>
      <vt:lpstr>Office Theme</vt:lpstr>
      <vt:lpstr>IM-Home  Certification</vt:lpstr>
      <vt:lpstr>Agenda</vt:lpstr>
      <vt:lpstr>Resources</vt:lpstr>
      <vt:lpstr>Resources</vt:lpstr>
      <vt:lpstr>The Problem                     The Solution</vt:lpstr>
      <vt:lpstr>PowerPoint Presentation</vt:lpstr>
      <vt:lpstr>Benefits for the Provider</vt:lpstr>
      <vt:lpstr>Client Selection</vt:lpstr>
      <vt:lpstr>Standardized Assessments</vt:lpstr>
      <vt:lpstr>Models of Use</vt:lpstr>
      <vt:lpstr>First Steps: Client Enrollment</vt:lpstr>
      <vt:lpstr>First Steps:  Client Instruction</vt:lpstr>
      <vt:lpstr>How to Authorize Your License</vt:lpstr>
      <vt:lpstr>Activate One (1) Free User License  at Checkout</vt:lpstr>
      <vt:lpstr>You are Done When  “Paid in Full” Column Indicates “Yes”</vt:lpstr>
      <vt:lpstr>Provider Home Page</vt:lpstr>
      <vt:lpstr>Set-Up the Training Plan  with Quickstart Menu</vt:lpstr>
      <vt:lpstr>IM Training Template Library</vt:lpstr>
      <vt:lpstr>IM Templates</vt:lpstr>
      <vt:lpstr>Template Disclaimer</vt:lpstr>
      <vt:lpstr>How the Templates look in the eClinic</vt:lpstr>
      <vt:lpstr>The eClinic Controls</vt:lpstr>
      <vt:lpstr>The eClinic Controls</vt:lpstr>
      <vt:lpstr>The eClinic Controls</vt:lpstr>
      <vt:lpstr>The eClinic Controls</vt:lpstr>
      <vt:lpstr>The eClinic Controls</vt:lpstr>
      <vt:lpstr>The eClinic Controls</vt:lpstr>
      <vt:lpstr>The eClinic Controls</vt:lpstr>
      <vt:lpstr>The eClinic Controls</vt:lpstr>
      <vt:lpstr>The eClinic Controls</vt:lpstr>
      <vt:lpstr>Lets focus on the Hammer &amp; Magic Wand</vt:lpstr>
      <vt:lpstr>The eClinic Controls</vt:lpstr>
      <vt:lpstr>The eClinic Controls</vt:lpstr>
      <vt:lpstr>The eClinic Controls</vt:lpstr>
      <vt:lpstr>The eClinic Controls</vt:lpstr>
      <vt:lpstr>The eClinic Controls</vt:lpstr>
      <vt:lpstr>The eClinic Controls</vt:lpstr>
      <vt:lpstr>The eClinic Controls</vt:lpstr>
      <vt:lpstr>The eClinic Controls</vt:lpstr>
      <vt:lpstr>Need Help with the eClinic?</vt:lpstr>
      <vt:lpstr>IM-Home &amp; IM Pro are eClinic Compatible!</vt:lpstr>
      <vt:lpstr>Reports Video</vt:lpstr>
      <vt:lpstr>Transition to IMHome</vt:lpstr>
      <vt:lpstr>Getting the Most From IM-Home</vt:lpstr>
      <vt:lpstr>Identifying Your Client’s Goals</vt:lpstr>
      <vt:lpstr>Case History</vt:lpstr>
      <vt:lpstr>RESOURCE: Pre, Mid &amp; Post Ratings Scale Worksheet</vt:lpstr>
      <vt:lpstr>Sample IM-Home Training Schedule</vt:lpstr>
      <vt:lpstr>Provide Encouragement &amp; Feedback with IM-Home Messaging System</vt:lpstr>
      <vt:lpstr>Messages</vt:lpstr>
      <vt:lpstr>Motivating &amp; Rewarding Young Clients</vt:lpstr>
      <vt:lpstr>Motivating &amp; Rewarding Young Clients</vt:lpstr>
      <vt:lpstr>IM Universe Worlds</vt:lpstr>
      <vt:lpstr>Supporting Parents/Caregivers</vt:lpstr>
      <vt:lpstr>Motivating Adults to Achieve Results</vt:lpstr>
      <vt:lpstr>Let’s Get Down to Business! </vt:lpstr>
      <vt:lpstr>Profit Examples</vt:lpstr>
      <vt:lpstr>Profit Example – Clinic to Home</vt:lpstr>
      <vt:lpstr>Profit Example - Virtual</vt:lpstr>
      <vt:lpstr>Achieving Clinical Success &amp; Profitability On-Demand Webinar</vt:lpstr>
      <vt:lpstr>Marketing IM-Home</vt:lpstr>
      <vt:lpstr>Business Development Tool Kit</vt:lpstr>
      <vt:lpstr>Required  Homework </vt:lpstr>
      <vt:lpstr>Homework (Required for IM-Home Certification) </vt:lpstr>
      <vt:lpstr>Post-Test &amp; Course Evaluation</vt:lpstr>
    </vt:vector>
  </TitlesOfParts>
  <Company>Interactive Metronome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with Interactive Metronome?</dc:title>
  <dc:creator>Bricole Reincke</dc:creator>
  <cp:lastModifiedBy>Bricole Reincke</cp:lastModifiedBy>
  <cp:revision>263</cp:revision>
  <dcterms:created xsi:type="dcterms:W3CDTF">2011-02-02T02:16:44Z</dcterms:created>
  <dcterms:modified xsi:type="dcterms:W3CDTF">2023-01-20T21:18:06Z</dcterms:modified>
</cp:coreProperties>
</file>